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4"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9E016143-E03C-4CFD-AFDC-14E5BDEA754C}" type="datetimeFigureOut">
              <a:rPr lang="en-US" smtClean="0"/>
              <a:pPr/>
              <a:t>4/28/2020</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33E54A-A8CA-48C1-9504-691B58049D29}"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F6C806-BBF7-471C-9527-881CE2266695}"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C94063-DF36-4330-A365-08DA1FA5B7D6}"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CFA4AC-08CC-42CE-BD01-C191750A04EC}"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BA7A723-92A7-435B-B681-F25B092FEFEB}" type="datetimeFigureOut">
              <a:rPr lang="en-US" smtClean="0"/>
              <a:pPr/>
              <a:t>4/28/2020</a:t>
            </a:fld>
            <a:endParaRPr lang="en-US" dirty="0"/>
          </a:p>
        </p:txBody>
      </p:sp>
      <p:sp>
        <p:nvSpPr>
          <p:cNvPr id="27" name="Slide Number Placeholder 26"/>
          <p:cNvSpPr>
            <a:spLocks noGrp="1"/>
          </p:cNvSpPr>
          <p:nvPr>
            <p:ph type="sldNum" sz="quarter" idx="11"/>
          </p:nvPr>
        </p:nvSpPr>
        <p:spPr/>
        <p:txBody>
          <a:bodyPr rtlCol="0"/>
          <a:lstStyle/>
          <a:p>
            <a:fld id="{4FAB73BC-B049-4115-A692-8D63A059BFB8}"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4F170639-886C-4FCF-9EAB-ABB5DA3F3F4A}" type="datetimeFigureOut">
              <a:rPr lang="en-US" smtClean="0"/>
              <a:pPr/>
              <a:t>4/28/2020</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pPr/>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F53789A-C914-4DB1-8815-80B5EC7335C5}"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0E59FD0C-5451-4CA0-86AF-E70AE3279989}" type="datetimeFigureOut">
              <a:rPr lang="en-US" smtClean="0"/>
              <a:pPr/>
              <a:t>4/28/2020</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62086F-85CE-40C2-BB47-2626E5D81E26}"/>
              </a:ext>
            </a:extLst>
          </p:cNvPr>
          <p:cNvSpPr>
            <a:spLocks noGrp="1"/>
          </p:cNvSpPr>
          <p:nvPr>
            <p:ph type="ctrTitle"/>
          </p:nvPr>
        </p:nvSpPr>
        <p:spPr>
          <a:xfrm>
            <a:off x="1271397" y="409574"/>
            <a:ext cx="9418320" cy="2447925"/>
          </a:xfrm>
        </p:spPr>
        <p:txBody>
          <a:bodyPr/>
          <a:lstStyle/>
          <a:p>
            <a:r>
              <a:rPr lang="en-US" dirty="0"/>
              <a:t>Elementary Graph Algorithms</a:t>
            </a:r>
          </a:p>
        </p:txBody>
      </p:sp>
      <p:sp>
        <p:nvSpPr>
          <p:cNvPr id="3" name="Subtitle 2">
            <a:extLst>
              <a:ext uri="{FF2B5EF4-FFF2-40B4-BE49-F238E27FC236}">
                <a16:creationId xmlns="" xmlns:a16="http://schemas.microsoft.com/office/drawing/2014/main" id="{463A029D-7CF1-40EA-834C-8E2A8547630F}"/>
              </a:ext>
            </a:extLst>
          </p:cNvPr>
          <p:cNvSpPr>
            <a:spLocks noGrp="1"/>
          </p:cNvSpPr>
          <p:nvPr>
            <p:ph type="subTitle" idx="1"/>
          </p:nvPr>
        </p:nvSpPr>
        <p:spPr>
          <a:xfrm>
            <a:off x="1261872" y="4045789"/>
            <a:ext cx="9418320" cy="2446451"/>
          </a:xfrm>
        </p:spPr>
        <p:txBody>
          <a:bodyPr>
            <a:normAutofit/>
          </a:bodyPr>
          <a:lstStyle/>
          <a:p>
            <a:r>
              <a:rPr lang="en-US" sz="2400" dirty="0"/>
              <a:t>SUBMITTED BY :- </a:t>
            </a:r>
            <a:r>
              <a:rPr lang="en-US" sz="2400" dirty="0" smtClean="0"/>
              <a:t>ABHISHEK LUTHRA</a:t>
            </a:r>
            <a:endParaRPr lang="en-US" sz="2400" dirty="0"/>
          </a:p>
          <a:p>
            <a:r>
              <a:rPr lang="en-US" sz="2400" dirty="0"/>
              <a:t>ROLL NO. </a:t>
            </a:r>
            <a:r>
              <a:rPr lang="en-US" sz="2400"/>
              <a:t>:- </a:t>
            </a:r>
            <a:r>
              <a:rPr lang="en-US" sz="2400" smtClean="0">
                <a:latin typeface="Bahnschrift SemiLight" pitchFamily="34" charset="0"/>
              </a:rPr>
              <a:t>181210003</a:t>
            </a:r>
            <a:endParaRPr lang="en-US" sz="2400" dirty="0">
              <a:latin typeface="Bahnschrift SemiLight" pitchFamily="34" charset="0"/>
            </a:endParaRPr>
          </a:p>
          <a:p>
            <a:r>
              <a:rPr lang="en-US" sz="2400" dirty="0"/>
              <a:t>CSE 2</a:t>
            </a:r>
            <a:r>
              <a:rPr lang="en-US" sz="2400" baseline="30000" dirty="0"/>
              <a:t>ND</a:t>
            </a:r>
            <a:r>
              <a:rPr lang="en-US" sz="2400" dirty="0"/>
              <a:t> </a:t>
            </a:r>
            <a:r>
              <a:rPr lang="en-US" sz="2400" dirty="0" smtClean="0"/>
              <a:t>Year</a:t>
            </a:r>
            <a:endParaRPr lang="en-US" sz="2400" dirty="0"/>
          </a:p>
        </p:txBody>
      </p:sp>
    </p:spTree>
    <p:extLst>
      <p:ext uri="{BB962C8B-B14F-4D97-AF65-F5344CB8AC3E}">
        <p14:creationId xmlns="" xmlns:p14="http://schemas.microsoft.com/office/powerpoint/2010/main" val="284466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95CA37-FCFC-4781-AB61-A8B16E9E519A}"/>
              </a:ext>
            </a:extLst>
          </p:cNvPr>
          <p:cNvSpPr>
            <a:spLocks noGrp="1"/>
          </p:cNvSpPr>
          <p:nvPr>
            <p:ph type="title"/>
          </p:nvPr>
        </p:nvSpPr>
        <p:spPr>
          <a:xfrm>
            <a:off x="137922" y="632460"/>
            <a:ext cx="9692640" cy="1325562"/>
          </a:xfrm>
        </p:spPr>
        <p:txBody>
          <a:bodyPr/>
          <a:lstStyle/>
          <a:p>
            <a:r>
              <a:rPr lang="en-US" dirty="0"/>
              <a:t>GRAPH :-</a:t>
            </a:r>
          </a:p>
        </p:txBody>
      </p:sp>
      <p:sp>
        <p:nvSpPr>
          <p:cNvPr id="3" name="Content Placeholder 2">
            <a:extLst>
              <a:ext uri="{FF2B5EF4-FFF2-40B4-BE49-F238E27FC236}">
                <a16:creationId xmlns="" xmlns:a16="http://schemas.microsoft.com/office/drawing/2014/main" id="{A804918C-59FB-49FF-8059-498594A12ED1}"/>
              </a:ext>
            </a:extLst>
          </p:cNvPr>
          <p:cNvSpPr>
            <a:spLocks noGrp="1"/>
          </p:cNvSpPr>
          <p:nvPr>
            <p:ph idx="1"/>
          </p:nvPr>
        </p:nvSpPr>
        <p:spPr>
          <a:xfrm>
            <a:off x="257175" y="2028825"/>
            <a:ext cx="10448925" cy="4667250"/>
          </a:xfrm>
        </p:spPr>
        <p:txBody>
          <a:bodyPr/>
          <a:lstStyle/>
          <a:p>
            <a:pPr fontAlgn="base"/>
            <a:r>
              <a:rPr lang="en-US" dirty="0" smtClean="0"/>
              <a:t>A Graph is a non-linear data structure consisting of nodes and edges. The nodes are sometimes also referred to as vertices and the edges are lines or arcs that connect any two nodes in the graph. </a:t>
            </a:r>
          </a:p>
          <a:p>
            <a:pPr fontAlgn="base"/>
            <a:r>
              <a:rPr lang="en-US" dirty="0" smtClean="0"/>
              <a:t>More formally a Graph can be defined as,</a:t>
            </a:r>
            <a:br>
              <a:rPr lang="en-US" dirty="0" smtClean="0"/>
            </a:br>
            <a:r>
              <a:rPr lang="en-US" dirty="0" smtClean="0"/>
              <a:t>A Graph consists of a finite set of vertices(or nodes) and set of Edges which connect a pair of nodes.</a:t>
            </a:r>
          </a:p>
          <a:p>
            <a:endParaRPr lang="en-US" dirty="0"/>
          </a:p>
        </p:txBody>
      </p:sp>
    </p:spTree>
    <p:extLst>
      <p:ext uri="{BB962C8B-B14F-4D97-AF65-F5344CB8AC3E}">
        <p14:creationId xmlns="" xmlns:p14="http://schemas.microsoft.com/office/powerpoint/2010/main" val="245371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1209C0-BAE1-4B80-8FEA-966F712304C3}"/>
              </a:ext>
            </a:extLst>
          </p:cNvPr>
          <p:cNvSpPr>
            <a:spLocks noGrp="1"/>
          </p:cNvSpPr>
          <p:nvPr>
            <p:ph type="title"/>
          </p:nvPr>
        </p:nvSpPr>
        <p:spPr>
          <a:xfrm>
            <a:off x="0" y="651510"/>
            <a:ext cx="9692640" cy="1325562"/>
          </a:xfrm>
        </p:spPr>
        <p:txBody>
          <a:bodyPr/>
          <a:lstStyle/>
          <a:p>
            <a:r>
              <a:rPr lang="en-US" dirty="0"/>
              <a:t>REPRESENTATION OF GRAPH :-</a:t>
            </a:r>
          </a:p>
        </p:txBody>
      </p:sp>
      <p:sp>
        <p:nvSpPr>
          <p:cNvPr id="3" name="Content Placeholder 2">
            <a:extLst>
              <a:ext uri="{FF2B5EF4-FFF2-40B4-BE49-F238E27FC236}">
                <a16:creationId xmlns="" xmlns:a16="http://schemas.microsoft.com/office/drawing/2014/main" id="{EC877BFB-58EF-4D69-AE36-60A33656EDDE}"/>
              </a:ext>
            </a:extLst>
          </p:cNvPr>
          <p:cNvSpPr>
            <a:spLocks noGrp="1"/>
          </p:cNvSpPr>
          <p:nvPr>
            <p:ph idx="1"/>
          </p:nvPr>
        </p:nvSpPr>
        <p:spPr>
          <a:xfrm>
            <a:off x="128397" y="2400300"/>
            <a:ext cx="10758678" cy="4457700"/>
          </a:xfrm>
        </p:spPr>
        <p:txBody>
          <a:bodyPr>
            <a:normAutofit/>
          </a:bodyPr>
          <a:lstStyle/>
          <a:p>
            <a:r>
              <a:rPr lang="en-US" sz="2400" dirty="0"/>
              <a:t>We have two standard ways to represent a graph G = (V,E) as a collection of adjacency lists or as an adjacency matrix. </a:t>
            </a:r>
          </a:p>
          <a:p>
            <a:r>
              <a:rPr lang="en-US" sz="2400" dirty="0"/>
              <a:t>Either way applies to both directed and undirected graphs.</a:t>
            </a:r>
          </a:p>
          <a:p>
            <a:r>
              <a:rPr lang="en-US" sz="2400" dirty="0"/>
              <a:t>We use adjacency matrix representation for dense graphs and adjacency list representation for sparse graph.</a:t>
            </a:r>
          </a:p>
        </p:txBody>
      </p:sp>
    </p:spTree>
    <p:extLst>
      <p:ext uri="{BB962C8B-B14F-4D97-AF65-F5344CB8AC3E}">
        <p14:creationId xmlns="" xmlns:p14="http://schemas.microsoft.com/office/powerpoint/2010/main" val="354789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5DCC60-7F91-4F41-B98F-31E6FD1FCA87}"/>
              </a:ext>
            </a:extLst>
          </p:cNvPr>
          <p:cNvSpPr>
            <a:spLocks noGrp="1"/>
          </p:cNvSpPr>
          <p:nvPr>
            <p:ph type="title"/>
          </p:nvPr>
        </p:nvSpPr>
        <p:spPr>
          <a:xfrm>
            <a:off x="128397" y="537210"/>
            <a:ext cx="9692640" cy="1325562"/>
          </a:xfrm>
        </p:spPr>
        <p:txBody>
          <a:bodyPr/>
          <a:lstStyle/>
          <a:p>
            <a:r>
              <a:rPr lang="en-US" dirty="0"/>
              <a:t>1. </a:t>
            </a:r>
            <a:r>
              <a:rPr lang="en-US" b="1" dirty="0">
                <a:latin typeface="Times New Roman" pitchFamily="18" charset="0"/>
                <a:ea typeface="Constantia" pitchFamily="18" charset="0"/>
                <a:cs typeface="Times New Roman" pitchFamily="18" charset="0"/>
              </a:rPr>
              <a:t>Adjacency</a:t>
            </a:r>
            <a:r>
              <a:rPr lang="en-US" b="1" dirty="0">
                <a:latin typeface="Times New Roman" pitchFamily="18" charset="0"/>
                <a:cs typeface="Times New Roman" pitchFamily="18" charset="0"/>
              </a:rPr>
              <a:t> </a:t>
            </a:r>
            <a:r>
              <a:rPr lang="en-US" b="1" dirty="0">
                <a:latin typeface="Times New Roman" pitchFamily="18" charset="0"/>
                <a:ea typeface="Constantia" pitchFamily="18" charset="0"/>
                <a:cs typeface="Times New Roman" pitchFamily="18" charset="0"/>
              </a:rPr>
              <a:t>matrix</a:t>
            </a:r>
            <a:r>
              <a:rPr lang="en-US" b="1" dirty="0">
                <a:latin typeface="Times New Roman" pitchFamily="18" charset="0"/>
                <a:cs typeface="Times New Roman" pitchFamily="18" charset="0"/>
              </a:rPr>
              <a:t> </a:t>
            </a:r>
            <a:r>
              <a:rPr lang="en-US" b="1" dirty="0">
                <a:latin typeface="Times New Roman" pitchFamily="18" charset="0"/>
                <a:ea typeface="Constantia" pitchFamily="18" charset="0"/>
                <a:cs typeface="Times New Roman" pitchFamily="18" charset="0"/>
              </a:rPr>
              <a:t>representation</a:t>
            </a:r>
            <a:r>
              <a:rPr lang="en-US" dirty="0"/>
              <a:t> </a:t>
            </a:r>
          </a:p>
        </p:txBody>
      </p:sp>
      <p:sp>
        <p:nvSpPr>
          <p:cNvPr id="3" name="Content Placeholder 2">
            <a:extLst>
              <a:ext uri="{FF2B5EF4-FFF2-40B4-BE49-F238E27FC236}">
                <a16:creationId xmlns="" xmlns:a16="http://schemas.microsoft.com/office/drawing/2014/main" id="{A0C25C14-03F7-4A08-9EDA-0AB128338190}"/>
              </a:ext>
            </a:extLst>
          </p:cNvPr>
          <p:cNvSpPr>
            <a:spLocks noGrp="1"/>
          </p:cNvSpPr>
          <p:nvPr>
            <p:ph idx="1"/>
          </p:nvPr>
        </p:nvSpPr>
        <p:spPr>
          <a:xfrm>
            <a:off x="137922" y="2238376"/>
            <a:ext cx="10796778" cy="4438650"/>
          </a:xfrm>
        </p:spPr>
        <p:txBody>
          <a:bodyPr/>
          <a:lstStyle/>
          <a:p>
            <a:r>
              <a:rPr lang="en-US" dirty="0"/>
              <a:t>EXAMPLE - 1 :-</a:t>
            </a:r>
          </a:p>
          <a:p>
            <a:endParaRPr lang="en-US" dirty="0"/>
          </a:p>
          <a:p>
            <a:endParaRPr lang="en-US" dirty="0"/>
          </a:p>
          <a:p>
            <a:endParaRPr lang="en-US" dirty="0"/>
          </a:p>
          <a:p>
            <a:endParaRPr lang="en-US" dirty="0"/>
          </a:p>
          <a:p>
            <a:r>
              <a:rPr lang="en-US" dirty="0"/>
              <a:t>EXAMPLE – 2 :-</a:t>
            </a:r>
          </a:p>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 xmlns:a16="http://schemas.microsoft.com/office/drawing/2014/main" id="{2B95DD03-ABD1-484C-9B52-C4646AC23039}"/>
              </a:ext>
            </a:extLst>
          </p:cNvPr>
          <p:cNvPicPr>
            <a:picLocks noChangeAspect="1"/>
          </p:cNvPicPr>
          <p:nvPr/>
        </p:nvPicPr>
        <p:blipFill>
          <a:blip r:embed="rId2"/>
          <a:stretch>
            <a:fillRect/>
          </a:stretch>
        </p:blipFill>
        <p:spPr>
          <a:xfrm>
            <a:off x="400050" y="2652712"/>
            <a:ext cx="2381250" cy="1625907"/>
          </a:xfrm>
          <a:prstGeom prst="rect">
            <a:avLst/>
          </a:prstGeom>
        </p:spPr>
      </p:pic>
      <p:pic>
        <p:nvPicPr>
          <p:cNvPr id="6" name="Picture 5">
            <a:extLst>
              <a:ext uri="{FF2B5EF4-FFF2-40B4-BE49-F238E27FC236}">
                <a16:creationId xmlns="" xmlns:a16="http://schemas.microsoft.com/office/drawing/2014/main" id="{22F6E59A-388F-4341-B8F4-5D102B062974}"/>
              </a:ext>
            </a:extLst>
          </p:cNvPr>
          <p:cNvPicPr>
            <a:picLocks noChangeAspect="1"/>
          </p:cNvPicPr>
          <p:nvPr/>
        </p:nvPicPr>
        <p:blipFill>
          <a:blip r:embed="rId3"/>
          <a:stretch>
            <a:fillRect/>
          </a:stretch>
        </p:blipFill>
        <p:spPr>
          <a:xfrm>
            <a:off x="3533775" y="2605087"/>
            <a:ext cx="2209800" cy="1645841"/>
          </a:xfrm>
          <a:prstGeom prst="rect">
            <a:avLst/>
          </a:prstGeom>
        </p:spPr>
      </p:pic>
      <p:pic>
        <p:nvPicPr>
          <p:cNvPr id="7" name="Picture 6">
            <a:extLst>
              <a:ext uri="{FF2B5EF4-FFF2-40B4-BE49-F238E27FC236}">
                <a16:creationId xmlns="" xmlns:a16="http://schemas.microsoft.com/office/drawing/2014/main" id="{430BE178-435B-4F66-AB2E-07CA3F37DE35}"/>
              </a:ext>
            </a:extLst>
          </p:cNvPr>
          <p:cNvPicPr>
            <a:picLocks noChangeAspect="1"/>
          </p:cNvPicPr>
          <p:nvPr/>
        </p:nvPicPr>
        <p:blipFill>
          <a:blip r:embed="rId4"/>
          <a:stretch>
            <a:fillRect/>
          </a:stretch>
        </p:blipFill>
        <p:spPr>
          <a:xfrm>
            <a:off x="3400424" y="5033962"/>
            <a:ext cx="1933575" cy="1544758"/>
          </a:xfrm>
          <a:prstGeom prst="rect">
            <a:avLst/>
          </a:prstGeom>
        </p:spPr>
      </p:pic>
      <p:pic>
        <p:nvPicPr>
          <p:cNvPr id="8" name="Picture 7">
            <a:extLst>
              <a:ext uri="{FF2B5EF4-FFF2-40B4-BE49-F238E27FC236}">
                <a16:creationId xmlns="" xmlns:a16="http://schemas.microsoft.com/office/drawing/2014/main" id="{E3787414-38FD-45FA-BA8E-AAC391692E05}"/>
              </a:ext>
            </a:extLst>
          </p:cNvPr>
          <p:cNvPicPr>
            <a:picLocks noChangeAspect="1"/>
          </p:cNvPicPr>
          <p:nvPr/>
        </p:nvPicPr>
        <p:blipFill>
          <a:blip r:embed="rId5"/>
          <a:stretch>
            <a:fillRect/>
          </a:stretch>
        </p:blipFill>
        <p:spPr>
          <a:xfrm>
            <a:off x="909637" y="5110162"/>
            <a:ext cx="2140222" cy="1309688"/>
          </a:xfrm>
          <a:prstGeom prst="rect">
            <a:avLst/>
          </a:prstGeom>
        </p:spPr>
      </p:pic>
    </p:spTree>
    <p:extLst>
      <p:ext uri="{BB962C8B-B14F-4D97-AF65-F5344CB8AC3E}">
        <p14:creationId xmlns="" xmlns:p14="http://schemas.microsoft.com/office/powerpoint/2010/main" val="295844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36FB1-30A6-4C76-A494-518D10D9B4D4}"/>
              </a:ext>
            </a:extLst>
          </p:cNvPr>
          <p:cNvSpPr>
            <a:spLocks noGrp="1"/>
          </p:cNvSpPr>
          <p:nvPr>
            <p:ph type="title"/>
          </p:nvPr>
        </p:nvSpPr>
        <p:spPr>
          <a:xfrm>
            <a:off x="156972" y="1038224"/>
            <a:ext cx="9692640" cy="938847"/>
          </a:xfrm>
        </p:spPr>
        <p:txBody>
          <a:bodyPr/>
          <a:lstStyle/>
          <a:p>
            <a:r>
              <a:rPr lang="en-US" b="1" dirty="0">
                <a:latin typeface="Times New Roman" pitchFamily="18" charset="0"/>
                <a:ea typeface="Constantia" pitchFamily="18" charset="0"/>
                <a:cs typeface="Times New Roman" pitchFamily="18" charset="0"/>
              </a:rPr>
              <a:t>2. Adjacency</a:t>
            </a:r>
            <a:r>
              <a:rPr lang="en-US" b="1" dirty="0">
                <a:latin typeface="Times New Roman" pitchFamily="18" charset="0"/>
                <a:cs typeface="Times New Roman" pitchFamily="18" charset="0"/>
              </a:rPr>
              <a:t> </a:t>
            </a:r>
            <a:r>
              <a:rPr lang="en-US" b="1" dirty="0">
                <a:latin typeface="Times New Roman" pitchFamily="18" charset="0"/>
                <a:ea typeface="Constantia" pitchFamily="18" charset="0"/>
                <a:cs typeface="Times New Roman" pitchFamily="18" charset="0"/>
              </a:rPr>
              <a:t>lists</a:t>
            </a:r>
            <a:r>
              <a:rPr lang="en-US" b="1" dirty="0">
                <a:latin typeface="Times New Roman" pitchFamily="18" charset="0"/>
                <a:cs typeface="Times New Roman" pitchFamily="18" charset="0"/>
              </a:rPr>
              <a:t> </a:t>
            </a:r>
            <a:r>
              <a:rPr lang="en-US" b="1" dirty="0">
                <a:latin typeface="Times New Roman" pitchFamily="18" charset="0"/>
                <a:ea typeface="Constantia" pitchFamily="18" charset="0"/>
                <a:cs typeface="Times New Roman" pitchFamily="18" charset="0"/>
              </a:rPr>
              <a:t>representation</a:t>
            </a:r>
            <a:endParaRPr lang="en-US" dirty="0"/>
          </a:p>
        </p:txBody>
      </p:sp>
      <p:sp>
        <p:nvSpPr>
          <p:cNvPr id="3" name="Content Placeholder 2">
            <a:extLst>
              <a:ext uri="{FF2B5EF4-FFF2-40B4-BE49-F238E27FC236}">
                <a16:creationId xmlns="" xmlns:a16="http://schemas.microsoft.com/office/drawing/2014/main" id="{DC0397EA-4131-4A81-9190-797B293B94F6}"/>
              </a:ext>
            </a:extLst>
          </p:cNvPr>
          <p:cNvSpPr>
            <a:spLocks noGrp="1"/>
          </p:cNvSpPr>
          <p:nvPr>
            <p:ph idx="1"/>
          </p:nvPr>
        </p:nvSpPr>
        <p:spPr>
          <a:xfrm>
            <a:off x="337946" y="2333625"/>
            <a:ext cx="10577703" cy="4362450"/>
          </a:xfrm>
        </p:spPr>
        <p:txBody>
          <a:bodyPr/>
          <a:lstStyle/>
          <a:p>
            <a:r>
              <a:rPr lang="en-US" dirty="0"/>
              <a:t>EXAMPLE - 1 :-</a:t>
            </a:r>
          </a:p>
          <a:p>
            <a:endParaRPr lang="en-US" dirty="0"/>
          </a:p>
          <a:p>
            <a:endParaRPr lang="en-US" dirty="0"/>
          </a:p>
          <a:p>
            <a:endParaRPr lang="en-US" dirty="0"/>
          </a:p>
          <a:p>
            <a:endParaRPr lang="en-US" dirty="0"/>
          </a:p>
          <a:p>
            <a:r>
              <a:rPr lang="en-US" dirty="0"/>
              <a:t>EXAMPLE – 2 :-</a:t>
            </a:r>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pic>
        <p:nvPicPr>
          <p:cNvPr id="8" name="Picture 7">
            <a:extLst>
              <a:ext uri="{FF2B5EF4-FFF2-40B4-BE49-F238E27FC236}">
                <a16:creationId xmlns="" xmlns:a16="http://schemas.microsoft.com/office/drawing/2014/main" id="{022E9A0B-43FC-44E5-BD9D-DCFAEF792BA6}"/>
              </a:ext>
            </a:extLst>
          </p:cNvPr>
          <p:cNvPicPr>
            <a:picLocks noChangeAspect="1"/>
          </p:cNvPicPr>
          <p:nvPr/>
        </p:nvPicPr>
        <p:blipFill>
          <a:blip r:embed="rId2"/>
          <a:stretch>
            <a:fillRect/>
          </a:stretch>
        </p:blipFill>
        <p:spPr>
          <a:xfrm>
            <a:off x="909637" y="5110162"/>
            <a:ext cx="2140222" cy="1309688"/>
          </a:xfrm>
          <a:prstGeom prst="rect">
            <a:avLst/>
          </a:prstGeom>
        </p:spPr>
      </p:pic>
      <p:pic>
        <p:nvPicPr>
          <p:cNvPr id="14" name="Picture 13">
            <a:extLst>
              <a:ext uri="{FF2B5EF4-FFF2-40B4-BE49-F238E27FC236}">
                <a16:creationId xmlns="" xmlns:a16="http://schemas.microsoft.com/office/drawing/2014/main" id="{9B544EB4-5FE7-44C1-95A7-8FAFD406FAB3}"/>
              </a:ext>
            </a:extLst>
          </p:cNvPr>
          <p:cNvPicPr>
            <a:picLocks noChangeAspect="1"/>
          </p:cNvPicPr>
          <p:nvPr/>
        </p:nvPicPr>
        <p:blipFill>
          <a:blip r:embed="rId3"/>
          <a:stretch>
            <a:fillRect/>
          </a:stretch>
        </p:blipFill>
        <p:spPr>
          <a:xfrm>
            <a:off x="523875" y="2852737"/>
            <a:ext cx="2381250" cy="1625907"/>
          </a:xfrm>
          <a:prstGeom prst="rect">
            <a:avLst/>
          </a:prstGeom>
        </p:spPr>
      </p:pic>
      <p:pic>
        <p:nvPicPr>
          <p:cNvPr id="16" name="Picture 15">
            <a:extLst>
              <a:ext uri="{FF2B5EF4-FFF2-40B4-BE49-F238E27FC236}">
                <a16:creationId xmlns="" xmlns:a16="http://schemas.microsoft.com/office/drawing/2014/main" id="{2EFA1D7E-CDE8-4E7B-97C1-CC6D447C4C6E}"/>
              </a:ext>
            </a:extLst>
          </p:cNvPr>
          <p:cNvPicPr>
            <a:picLocks noChangeAspect="1"/>
          </p:cNvPicPr>
          <p:nvPr/>
        </p:nvPicPr>
        <p:blipFill>
          <a:blip r:embed="rId4"/>
          <a:stretch>
            <a:fillRect/>
          </a:stretch>
        </p:blipFill>
        <p:spPr>
          <a:xfrm>
            <a:off x="3638549" y="2933700"/>
            <a:ext cx="2714625" cy="1390418"/>
          </a:xfrm>
          <a:prstGeom prst="rect">
            <a:avLst/>
          </a:prstGeom>
        </p:spPr>
      </p:pic>
      <p:pic>
        <p:nvPicPr>
          <p:cNvPr id="17" name="Picture 16">
            <a:extLst>
              <a:ext uri="{FF2B5EF4-FFF2-40B4-BE49-F238E27FC236}">
                <a16:creationId xmlns="" xmlns:a16="http://schemas.microsoft.com/office/drawing/2014/main" id="{F2264240-69BD-4BE8-9F18-F18517FEAB6E}"/>
              </a:ext>
            </a:extLst>
          </p:cNvPr>
          <p:cNvPicPr>
            <a:picLocks noChangeAspect="1"/>
          </p:cNvPicPr>
          <p:nvPr/>
        </p:nvPicPr>
        <p:blipFill>
          <a:blip r:embed="rId5"/>
          <a:stretch>
            <a:fillRect/>
          </a:stretch>
        </p:blipFill>
        <p:spPr>
          <a:xfrm>
            <a:off x="3838575" y="4828370"/>
            <a:ext cx="2114550" cy="1798741"/>
          </a:xfrm>
          <a:prstGeom prst="rect">
            <a:avLst/>
          </a:prstGeom>
        </p:spPr>
      </p:pic>
    </p:spTree>
    <p:extLst>
      <p:ext uri="{BB962C8B-B14F-4D97-AF65-F5344CB8AC3E}">
        <p14:creationId xmlns="" xmlns:p14="http://schemas.microsoft.com/office/powerpoint/2010/main" val="361642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08" y="582283"/>
            <a:ext cx="10972800" cy="1066800"/>
          </a:xfrm>
        </p:spPr>
        <p:txBody>
          <a:bodyPr/>
          <a:lstStyle/>
          <a:p>
            <a:r>
              <a:rPr lang="en-US" dirty="0" smtClean="0"/>
              <a:t>Directed graph :-</a:t>
            </a:r>
            <a:endParaRPr lang="en-US" dirty="0"/>
          </a:p>
        </p:txBody>
      </p:sp>
      <p:sp>
        <p:nvSpPr>
          <p:cNvPr id="3" name="Content Placeholder 2"/>
          <p:cNvSpPr>
            <a:spLocks noGrp="1"/>
          </p:cNvSpPr>
          <p:nvPr>
            <p:ph idx="1"/>
          </p:nvPr>
        </p:nvSpPr>
        <p:spPr/>
        <p:txBody>
          <a:bodyPr/>
          <a:lstStyle/>
          <a:p>
            <a:r>
              <a:rPr lang="en-US" dirty="0" smtClean="0"/>
              <a:t>A directed graph is a graph in which all the edges are </a:t>
            </a:r>
            <a:r>
              <a:rPr lang="en-US" dirty="0" err="1" smtClean="0"/>
              <a:t>uni</a:t>
            </a:r>
            <a:r>
              <a:rPr lang="en-US" dirty="0" smtClean="0"/>
              <a:t>-directional i.e. the edges point in a single direction.</a:t>
            </a:r>
            <a:endParaRPr lang="en-US" dirty="0" smtClean="0">
              <a:solidFill>
                <a:srgbClr val="D60092"/>
              </a:solidFill>
              <a:latin typeface="Times New Roman"/>
              <a:cs typeface="Times New Roman"/>
            </a:endParaRPr>
          </a:p>
          <a:p>
            <a:endParaRPr lang="en-US" dirty="0"/>
          </a:p>
        </p:txBody>
      </p:sp>
      <p:pic>
        <p:nvPicPr>
          <p:cNvPr id="1026" name="Picture 2" descr="enter image description here"/>
          <p:cNvPicPr>
            <a:picLocks noChangeAspect="1" noChangeArrowheads="1"/>
          </p:cNvPicPr>
          <p:nvPr/>
        </p:nvPicPr>
        <p:blipFill>
          <a:blip r:embed="rId2"/>
          <a:srcRect/>
          <a:stretch>
            <a:fillRect/>
          </a:stretch>
        </p:blipFill>
        <p:spPr bwMode="auto">
          <a:xfrm>
            <a:off x="3416059" y="3502324"/>
            <a:ext cx="3520597" cy="290710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23" y="616789"/>
            <a:ext cx="10972800" cy="1066800"/>
          </a:xfrm>
        </p:spPr>
        <p:txBody>
          <a:bodyPr/>
          <a:lstStyle/>
          <a:p>
            <a:r>
              <a:rPr lang="en-US" dirty="0" smtClean="0"/>
              <a:t>Undirected graph :-</a:t>
            </a:r>
            <a:endParaRPr lang="en-US" dirty="0"/>
          </a:p>
        </p:txBody>
      </p:sp>
      <p:sp>
        <p:nvSpPr>
          <p:cNvPr id="3" name="Content Placeholder 2"/>
          <p:cNvSpPr>
            <a:spLocks noGrp="1"/>
          </p:cNvSpPr>
          <p:nvPr>
            <p:ph idx="1"/>
          </p:nvPr>
        </p:nvSpPr>
        <p:spPr/>
        <p:txBody>
          <a:bodyPr/>
          <a:lstStyle/>
          <a:p>
            <a:r>
              <a:rPr lang="en-US" dirty="0" smtClean="0"/>
              <a:t>An undirected graph is a graph in which all the edges are bidirectional i.e. the edges do not point in any specific direction.</a:t>
            </a:r>
            <a:endParaRPr lang="en-US" dirty="0" smtClean="0">
              <a:solidFill>
                <a:srgbClr val="D60092"/>
              </a:solidFill>
              <a:latin typeface="Times New Roman"/>
              <a:cs typeface="Times New Roman"/>
            </a:endParaRPr>
          </a:p>
          <a:p>
            <a:endParaRPr lang="en-US" dirty="0"/>
          </a:p>
        </p:txBody>
      </p:sp>
      <p:pic>
        <p:nvPicPr>
          <p:cNvPr id="2050" name="Picture 2" descr="enter image description here"/>
          <p:cNvPicPr>
            <a:picLocks noChangeAspect="1" noChangeArrowheads="1"/>
          </p:cNvPicPr>
          <p:nvPr/>
        </p:nvPicPr>
        <p:blipFill>
          <a:blip r:embed="rId2"/>
          <a:srcRect/>
          <a:stretch>
            <a:fillRect/>
          </a:stretch>
        </p:blipFill>
        <p:spPr bwMode="auto">
          <a:xfrm>
            <a:off x="3899139" y="3450566"/>
            <a:ext cx="3511970" cy="311413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D898AC-C87E-4338-9387-FBAE635660B3}"/>
              </a:ext>
            </a:extLst>
          </p:cNvPr>
          <p:cNvSpPr>
            <a:spLocks noGrp="1"/>
          </p:cNvSpPr>
          <p:nvPr>
            <p:ph type="title"/>
          </p:nvPr>
        </p:nvSpPr>
        <p:spPr>
          <a:xfrm>
            <a:off x="176022" y="937260"/>
            <a:ext cx="9692640" cy="1325562"/>
          </a:xfrm>
        </p:spPr>
        <p:txBody>
          <a:bodyPr/>
          <a:lstStyle/>
          <a:p>
            <a:r>
              <a:rPr lang="en-US" dirty="0"/>
              <a:t>Weighted graph :- </a:t>
            </a:r>
          </a:p>
        </p:txBody>
      </p:sp>
      <p:sp>
        <p:nvSpPr>
          <p:cNvPr id="3" name="Content Placeholder 2">
            <a:extLst>
              <a:ext uri="{FF2B5EF4-FFF2-40B4-BE49-F238E27FC236}">
                <a16:creationId xmlns="" xmlns:a16="http://schemas.microsoft.com/office/drawing/2014/main" id="{B231B94C-E84E-4B56-8B1F-ECFA8B48DD45}"/>
              </a:ext>
            </a:extLst>
          </p:cNvPr>
          <p:cNvSpPr>
            <a:spLocks noGrp="1"/>
          </p:cNvSpPr>
          <p:nvPr>
            <p:ph idx="1"/>
          </p:nvPr>
        </p:nvSpPr>
        <p:spPr>
          <a:xfrm>
            <a:off x="156972" y="2409825"/>
            <a:ext cx="8595360" cy="4351337"/>
          </a:xfrm>
        </p:spPr>
        <p:txBody>
          <a:bodyPr>
            <a:normAutofit/>
          </a:bodyPr>
          <a:lstStyle/>
          <a:p>
            <a:r>
              <a:rPr lang="en-US" sz="2400" dirty="0" smtClean="0"/>
              <a:t> In a weighted graph, each edge is assigned a weight or cost.</a:t>
            </a:r>
            <a:br>
              <a:rPr lang="en-US" sz="2400" dirty="0" smtClean="0"/>
            </a:br>
            <a:r>
              <a:rPr lang="en-US" sz="2400" spc="-15" dirty="0" smtClean="0">
                <a:latin typeface="Times New Roman" pitchFamily="18" charset="0"/>
                <a:cs typeface="Times New Roman" pitchFamily="18" charset="0"/>
              </a:rPr>
              <a:t>Example </a:t>
            </a:r>
            <a:r>
              <a:rPr lang="en-US" sz="2400" spc="-15" dirty="0">
                <a:latin typeface="Times New Roman" pitchFamily="18" charset="0"/>
                <a:cs typeface="Times New Roman" pitchFamily="18" charset="0"/>
              </a:rPr>
              <a:t>:-</a:t>
            </a:r>
          </a:p>
          <a:p>
            <a:pPr marL="0" indent="0">
              <a:buNone/>
            </a:pPr>
            <a:endParaRPr lang="en-US" sz="2400" dirty="0"/>
          </a:p>
        </p:txBody>
      </p:sp>
      <p:sp>
        <p:nvSpPr>
          <p:cNvPr id="4" name="Rectangle 3">
            <a:extLst>
              <a:ext uri="{FF2B5EF4-FFF2-40B4-BE49-F238E27FC236}">
                <a16:creationId xmlns="" xmlns:a16="http://schemas.microsoft.com/office/drawing/2014/main" id="{20CD0ED1-012C-48CF-AF49-22700766A090}"/>
              </a:ext>
            </a:extLst>
          </p:cNvPr>
          <p:cNvSpPr/>
          <p:nvPr/>
        </p:nvSpPr>
        <p:spPr>
          <a:xfrm>
            <a:off x="0" y="0"/>
            <a:ext cx="1129665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GRAPH – weighted graph</a:t>
            </a:r>
            <a:endParaRPr lang="en-US" b="1" dirty="0">
              <a:solidFill>
                <a:srgbClr val="FF0000"/>
              </a:solidFill>
              <a:latin typeface="Calibri"/>
              <a:cs typeface="Calibri"/>
            </a:endParaRPr>
          </a:p>
        </p:txBody>
      </p:sp>
      <p:sp>
        <p:nvSpPr>
          <p:cNvPr id="15362" name="AutoShape 2" descr="enter image description he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enter image description he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6" name="AutoShape 6" descr="enter image description he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8" name="AutoShape 8" descr="enter image description he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0" name="AutoShape 10" descr="enter image description he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2" name="AutoShape 12" descr="enter image description he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74" name="Picture 14" descr="https://he-s3.s3.amazonaws.com/media/uploads/6fd9992.jpg"/>
          <p:cNvPicPr>
            <a:picLocks noChangeAspect="1" noChangeArrowheads="1"/>
          </p:cNvPicPr>
          <p:nvPr/>
        </p:nvPicPr>
        <p:blipFill>
          <a:blip r:embed="rId2"/>
          <a:srcRect/>
          <a:stretch>
            <a:fillRect/>
          </a:stretch>
        </p:blipFill>
        <p:spPr bwMode="auto">
          <a:xfrm>
            <a:off x="3709357" y="3648973"/>
            <a:ext cx="3839773" cy="2881941"/>
          </a:xfrm>
          <a:prstGeom prst="rect">
            <a:avLst/>
          </a:prstGeom>
          <a:noFill/>
        </p:spPr>
      </p:pic>
    </p:spTree>
    <p:extLst>
      <p:ext uri="{BB962C8B-B14F-4D97-AF65-F5344CB8AC3E}">
        <p14:creationId xmlns="" xmlns:p14="http://schemas.microsoft.com/office/powerpoint/2010/main" val="1891064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208</Words>
  <Application>Microsoft Office PowerPoint</Application>
  <PresentationFormat>Custom</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vt:lpstr>
      <vt:lpstr>Elementary Graph Algorithms</vt:lpstr>
      <vt:lpstr>GRAPH :-</vt:lpstr>
      <vt:lpstr>REPRESENTATION OF GRAPH :-</vt:lpstr>
      <vt:lpstr>1. Adjacency matrix representation </vt:lpstr>
      <vt:lpstr>2. Adjacency lists representation</vt:lpstr>
      <vt:lpstr>Directed graph :-</vt:lpstr>
      <vt:lpstr>Undirected graph :-</vt:lpstr>
      <vt:lpstr>Weighted graph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Graph Algorithms</dc:title>
  <dc:creator>dimpal kataniya</dc:creator>
  <cp:lastModifiedBy>ASUS</cp:lastModifiedBy>
  <cp:revision>9</cp:revision>
  <dcterms:created xsi:type="dcterms:W3CDTF">2020-04-26T18:03:17Z</dcterms:created>
  <dcterms:modified xsi:type="dcterms:W3CDTF">2020-04-28T06:06:57Z</dcterms:modified>
</cp:coreProperties>
</file>