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8" r:id="rId7"/>
    <p:sldId id="261" r:id="rId8"/>
    <p:sldId id="262" r:id="rId9"/>
    <p:sldId id="263" r:id="rId10"/>
    <p:sldId id="264" r:id="rId11"/>
    <p:sldId id="269"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varScale="1">
        <p:scale>
          <a:sx n="88" d="100"/>
          <a:sy n="88" d="100"/>
        </p:scale>
        <p:origin x="-533"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9E016143-E03C-4CFD-AFDC-14E5BDEA754C}" type="datetimeFigureOut">
              <a:rPr lang="en-US" smtClean="0"/>
              <a:pPr/>
              <a:t>4/28/2020</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33E54A-A8CA-48C1-9504-691B58049D29}"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F6C806-BBF7-471C-9527-881CE2266695}"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C94063-DF36-4330-A365-08DA1FA5B7D6}"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CFA4AC-08CC-42CE-BD01-C191750A04EC}"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BA7A723-92A7-435B-B681-F25B092FEFEB}" type="datetimeFigureOut">
              <a:rPr lang="en-US" smtClean="0"/>
              <a:pPr/>
              <a:t>4/28/2020</a:t>
            </a:fld>
            <a:endParaRPr lang="en-US" dirty="0"/>
          </a:p>
        </p:txBody>
      </p:sp>
      <p:sp>
        <p:nvSpPr>
          <p:cNvPr id="27" name="Slide Number Placeholder 26"/>
          <p:cNvSpPr>
            <a:spLocks noGrp="1"/>
          </p:cNvSpPr>
          <p:nvPr>
            <p:ph type="sldNum" sz="quarter" idx="11"/>
          </p:nvPr>
        </p:nvSpPr>
        <p:spPr/>
        <p:txBody>
          <a:bodyPr rtlCol="0"/>
          <a:lstStyle/>
          <a:p>
            <a:fld id="{4FAB73BC-B049-4115-A692-8D63A059BFB8}"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4F170639-886C-4FCF-9EAB-ABB5DA3F3F4A}" type="datetimeFigureOut">
              <a:rPr lang="en-US" smtClean="0"/>
              <a:pPr/>
              <a:t>4/28/2020</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pPr/>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F53789A-C914-4DB1-8815-80B5EC7335C5}"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0E59FD0C-5451-4CA0-86AF-E70AE3279989}" type="datetimeFigureOut">
              <a:rPr lang="en-US" smtClean="0"/>
              <a:pPr/>
              <a:t>4/28/2020</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5CEE38-F682-4214-956B-8236A383389D}"/>
              </a:ext>
            </a:extLst>
          </p:cNvPr>
          <p:cNvSpPr>
            <a:spLocks noGrp="1"/>
          </p:cNvSpPr>
          <p:nvPr>
            <p:ph type="ctrTitle"/>
          </p:nvPr>
        </p:nvSpPr>
        <p:spPr>
          <a:xfrm>
            <a:off x="1233297" y="628650"/>
            <a:ext cx="10720578" cy="2590800"/>
          </a:xfrm>
        </p:spPr>
        <p:txBody>
          <a:bodyPr/>
          <a:lstStyle/>
          <a:p>
            <a:r>
              <a:rPr lang="en-IN" dirty="0"/>
              <a:t>MINIMUM SPANNING TREES</a:t>
            </a:r>
            <a:endParaRPr lang="en-US" dirty="0"/>
          </a:p>
        </p:txBody>
      </p:sp>
      <p:sp>
        <p:nvSpPr>
          <p:cNvPr id="3" name="Subtitle 2">
            <a:extLst>
              <a:ext uri="{FF2B5EF4-FFF2-40B4-BE49-F238E27FC236}">
                <a16:creationId xmlns="" xmlns:a16="http://schemas.microsoft.com/office/drawing/2014/main" id="{3B7918F7-027C-4CAB-85DE-2D964F3EB88A}"/>
              </a:ext>
            </a:extLst>
          </p:cNvPr>
          <p:cNvSpPr>
            <a:spLocks noGrp="1"/>
          </p:cNvSpPr>
          <p:nvPr>
            <p:ph type="subTitle" idx="1"/>
          </p:nvPr>
        </p:nvSpPr>
        <p:spPr>
          <a:xfrm>
            <a:off x="1261872" y="4295775"/>
            <a:ext cx="9418320" cy="2196465"/>
          </a:xfrm>
        </p:spPr>
        <p:txBody>
          <a:bodyPr/>
          <a:lstStyle/>
          <a:p>
            <a:r>
              <a:rPr lang="en-US" dirty="0">
                <a:latin typeface="Baskerville Old Face" pitchFamily="18" charset="0"/>
              </a:rPr>
              <a:t>SUBMITTED BY :- </a:t>
            </a:r>
            <a:r>
              <a:rPr lang="en-US" dirty="0" smtClean="0">
                <a:latin typeface="Baskerville Old Face" pitchFamily="18" charset="0"/>
              </a:rPr>
              <a:t>ABHISHEK LUTHRA</a:t>
            </a:r>
            <a:endParaRPr lang="en-US" dirty="0">
              <a:latin typeface="Baskerville Old Face" pitchFamily="18" charset="0"/>
            </a:endParaRPr>
          </a:p>
          <a:p>
            <a:r>
              <a:rPr lang="en-US" dirty="0">
                <a:latin typeface="Baskerville Old Face" pitchFamily="18" charset="0"/>
              </a:rPr>
              <a:t>ROLL </a:t>
            </a:r>
            <a:r>
              <a:rPr lang="en-US" dirty="0" smtClean="0">
                <a:latin typeface="Baskerville Old Face" pitchFamily="18" charset="0"/>
              </a:rPr>
              <a:t>NO. </a:t>
            </a:r>
            <a:r>
              <a:rPr lang="en-US">
                <a:latin typeface="Baskerville Old Face" pitchFamily="18" charset="0"/>
              </a:rPr>
              <a:t>:- </a:t>
            </a:r>
            <a:r>
              <a:rPr lang="en-US" smtClean="0">
                <a:latin typeface="Baskerville Old Face" pitchFamily="18" charset="0"/>
              </a:rPr>
              <a:t>181210003</a:t>
            </a:r>
            <a:endParaRPr lang="en-US" dirty="0">
              <a:latin typeface="Baskerville Old Face" pitchFamily="18" charset="0"/>
            </a:endParaRPr>
          </a:p>
        </p:txBody>
      </p:sp>
    </p:spTree>
    <p:extLst>
      <p:ext uri="{BB962C8B-B14F-4D97-AF65-F5344CB8AC3E}">
        <p14:creationId xmlns="" xmlns:p14="http://schemas.microsoft.com/office/powerpoint/2010/main" val="651740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1E101B-7C9F-40A1-8934-F7F68B9F48E5}"/>
              </a:ext>
            </a:extLst>
          </p:cNvPr>
          <p:cNvSpPr>
            <a:spLocks noGrp="1"/>
          </p:cNvSpPr>
          <p:nvPr>
            <p:ph type="title"/>
          </p:nvPr>
        </p:nvSpPr>
        <p:spPr>
          <a:xfrm>
            <a:off x="117075" y="580522"/>
            <a:ext cx="9692640" cy="1325562"/>
          </a:xfrm>
        </p:spPr>
        <p:txBody>
          <a:bodyPr/>
          <a:lstStyle/>
          <a:p>
            <a:r>
              <a:rPr lang="en-US" dirty="0"/>
              <a:t>KRUSKAL’S ALGORITHM :-</a:t>
            </a:r>
          </a:p>
        </p:txBody>
      </p:sp>
      <p:sp>
        <p:nvSpPr>
          <p:cNvPr id="3" name="Content Placeholder 2">
            <a:extLst>
              <a:ext uri="{FF2B5EF4-FFF2-40B4-BE49-F238E27FC236}">
                <a16:creationId xmlns="" xmlns:a16="http://schemas.microsoft.com/office/drawing/2014/main" id="{6B5C9B95-2C7B-4044-9281-7AF2BE3FD8CF}"/>
              </a:ext>
            </a:extLst>
          </p:cNvPr>
          <p:cNvSpPr>
            <a:spLocks noGrp="1"/>
          </p:cNvSpPr>
          <p:nvPr>
            <p:ph idx="1"/>
          </p:nvPr>
        </p:nvSpPr>
        <p:spPr>
          <a:xfrm>
            <a:off x="156972" y="2014807"/>
            <a:ext cx="10720578" cy="4351337"/>
          </a:xfrm>
        </p:spPr>
        <p:txBody>
          <a:bodyPr>
            <a:normAutofit/>
          </a:bodyPr>
          <a:lstStyle/>
          <a:p>
            <a:r>
              <a:rPr lang="en-US" dirty="0" err="1" smtClean="0"/>
              <a:t>Kruskal’s</a:t>
            </a:r>
            <a:r>
              <a:rPr lang="en-US" dirty="0" smtClean="0"/>
              <a:t> Algorithm builds the spanning tree by adding edges one by one into a growing spanning tree. </a:t>
            </a:r>
          </a:p>
          <a:p>
            <a:r>
              <a:rPr lang="en-US" dirty="0" err="1" smtClean="0"/>
              <a:t>Kruskal's</a:t>
            </a:r>
            <a:r>
              <a:rPr lang="en-US" dirty="0" smtClean="0"/>
              <a:t> algorithm follows greedy approach as in each iteration it finds an edge which has least weight and add it to the growing spanning tree.</a:t>
            </a:r>
            <a:endParaRPr lang="en-US" dirty="0"/>
          </a:p>
          <a:p>
            <a:endParaRPr lang="en-US" dirty="0"/>
          </a:p>
        </p:txBody>
      </p:sp>
    </p:spTree>
    <p:extLst>
      <p:ext uri="{BB962C8B-B14F-4D97-AF65-F5344CB8AC3E}">
        <p14:creationId xmlns="" xmlns:p14="http://schemas.microsoft.com/office/powerpoint/2010/main" val="1822034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Steps: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Sort the graph edges with respect to their weights.</a:t>
            </a:r>
          </a:p>
          <a:p>
            <a:r>
              <a:rPr lang="en-US" dirty="0" smtClean="0"/>
              <a:t>Start adding edges to the MST from the edge with the smallest weight until the edge of the largest weight.</a:t>
            </a:r>
          </a:p>
          <a:p>
            <a:r>
              <a:rPr lang="en-US" dirty="0" smtClean="0"/>
              <a:t>Only add edges which doesn't form a cycle , edges which connect only disconnected components.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20B68F-D1B8-4AED-B60B-09DD0876777D}"/>
              </a:ext>
            </a:extLst>
          </p:cNvPr>
          <p:cNvSpPr>
            <a:spLocks noGrp="1"/>
          </p:cNvSpPr>
          <p:nvPr>
            <p:ph type="title"/>
          </p:nvPr>
        </p:nvSpPr>
        <p:spPr>
          <a:xfrm>
            <a:off x="0" y="632460"/>
            <a:ext cx="9692640" cy="1325562"/>
          </a:xfrm>
        </p:spPr>
        <p:txBody>
          <a:bodyPr/>
          <a:lstStyle/>
          <a:p>
            <a:r>
              <a:rPr lang="en-US" dirty="0"/>
              <a:t>ALGORITHM :-</a:t>
            </a:r>
          </a:p>
        </p:txBody>
      </p:sp>
      <p:sp>
        <p:nvSpPr>
          <p:cNvPr id="3" name="Content Placeholder 2">
            <a:extLst>
              <a:ext uri="{FF2B5EF4-FFF2-40B4-BE49-F238E27FC236}">
                <a16:creationId xmlns="" xmlns:a16="http://schemas.microsoft.com/office/drawing/2014/main" id="{F09C46F4-517D-400D-B5AE-F272B2ED352D}"/>
              </a:ext>
            </a:extLst>
          </p:cNvPr>
          <p:cNvSpPr>
            <a:spLocks noGrp="1"/>
          </p:cNvSpPr>
          <p:nvPr>
            <p:ph idx="1"/>
          </p:nvPr>
        </p:nvSpPr>
        <p:spPr>
          <a:xfrm>
            <a:off x="109346" y="2276475"/>
            <a:ext cx="11674337" cy="4581525"/>
          </a:xfrm>
        </p:spPr>
        <p:txBody>
          <a:bodyPr>
            <a:normAutofit/>
          </a:bodyPr>
          <a:lstStyle/>
          <a:p>
            <a:pPr>
              <a:buNone/>
            </a:pPr>
            <a:r>
              <a:rPr lang="en-US" dirty="0" smtClean="0"/>
              <a:t>KRUSKAL(G): </a:t>
            </a:r>
          </a:p>
          <a:p>
            <a:pPr>
              <a:buNone/>
            </a:pPr>
            <a:r>
              <a:rPr lang="en-US" dirty="0" smtClean="0"/>
              <a:t>A = ∅ </a:t>
            </a:r>
          </a:p>
          <a:p>
            <a:pPr>
              <a:buNone/>
            </a:pPr>
            <a:r>
              <a:rPr lang="en-US" dirty="0" smtClean="0"/>
              <a:t>For each vertex v ∈ G.V: </a:t>
            </a:r>
          </a:p>
          <a:p>
            <a:pPr>
              <a:buNone/>
            </a:pPr>
            <a:r>
              <a:rPr lang="en-US" dirty="0" smtClean="0"/>
              <a:t>	MAKE-SET(v) </a:t>
            </a:r>
          </a:p>
          <a:p>
            <a:pPr>
              <a:buNone/>
            </a:pPr>
            <a:r>
              <a:rPr lang="en-US" dirty="0" smtClean="0"/>
              <a:t>For each edge (u, v) ∈ G.E ordered by increasing order by weight(u, v): </a:t>
            </a:r>
          </a:p>
          <a:p>
            <a:pPr>
              <a:buNone/>
            </a:pPr>
            <a:r>
              <a:rPr lang="en-US" dirty="0" smtClean="0"/>
              <a:t>	if FIND-SET(u) ≠ FIND-SET(v): </a:t>
            </a:r>
          </a:p>
          <a:p>
            <a:pPr>
              <a:buNone/>
            </a:pPr>
            <a:r>
              <a:rPr lang="en-US" dirty="0" smtClean="0"/>
              <a:t>		A = A ∪ {(u, v)} </a:t>
            </a:r>
          </a:p>
          <a:p>
            <a:pPr>
              <a:buNone/>
            </a:pPr>
            <a:r>
              <a:rPr lang="en-US" dirty="0" smtClean="0"/>
              <a:t>		UNION(u, v) </a:t>
            </a:r>
          </a:p>
          <a:p>
            <a:pPr>
              <a:buNone/>
            </a:pPr>
            <a:r>
              <a:rPr lang="en-US" dirty="0" smtClean="0"/>
              <a:t>return A</a:t>
            </a:r>
            <a:endParaRPr lang="en-US" b="1" dirty="0"/>
          </a:p>
        </p:txBody>
      </p:sp>
    </p:spTree>
    <p:extLst>
      <p:ext uri="{BB962C8B-B14F-4D97-AF65-F5344CB8AC3E}">
        <p14:creationId xmlns="" xmlns:p14="http://schemas.microsoft.com/office/powerpoint/2010/main" val="2441921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1306FE-7FFD-4F46-90B3-81B43D515BDA}"/>
              </a:ext>
            </a:extLst>
          </p:cNvPr>
          <p:cNvSpPr>
            <a:spLocks noGrp="1"/>
          </p:cNvSpPr>
          <p:nvPr>
            <p:ph type="title"/>
          </p:nvPr>
        </p:nvSpPr>
        <p:spPr>
          <a:xfrm>
            <a:off x="0" y="641985"/>
            <a:ext cx="9692640" cy="1325562"/>
          </a:xfrm>
        </p:spPr>
        <p:txBody>
          <a:bodyPr/>
          <a:lstStyle/>
          <a:p>
            <a:r>
              <a:rPr lang="en-US" dirty="0"/>
              <a:t>EXAMPLE :-</a:t>
            </a:r>
          </a:p>
        </p:txBody>
      </p:sp>
      <p:pic>
        <p:nvPicPr>
          <p:cNvPr id="14338" name="Picture 2" descr="enter image description here"/>
          <p:cNvPicPr>
            <a:picLocks noChangeAspect="1" noChangeArrowheads="1"/>
          </p:cNvPicPr>
          <p:nvPr/>
        </p:nvPicPr>
        <p:blipFill>
          <a:blip r:embed="rId2"/>
          <a:srcRect/>
          <a:stretch>
            <a:fillRect/>
          </a:stretch>
        </p:blipFill>
        <p:spPr bwMode="auto">
          <a:xfrm>
            <a:off x="4028835" y="715992"/>
            <a:ext cx="7429500" cy="5978106"/>
          </a:xfrm>
          <a:prstGeom prst="rect">
            <a:avLst/>
          </a:prstGeom>
          <a:noFill/>
        </p:spPr>
      </p:pic>
    </p:spTree>
    <p:extLst>
      <p:ext uri="{BB962C8B-B14F-4D97-AF65-F5344CB8AC3E}">
        <p14:creationId xmlns="" xmlns:p14="http://schemas.microsoft.com/office/powerpoint/2010/main" val="151342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7E314F-B5BE-43FC-B4AC-E529B1F49954}"/>
              </a:ext>
            </a:extLst>
          </p:cNvPr>
          <p:cNvSpPr>
            <a:spLocks noGrp="1"/>
          </p:cNvSpPr>
          <p:nvPr>
            <p:ph type="title"/>
          </p:nvPr>
        </p:nvSpPr>
        <p:spPr>
          <a:xfrm>
            <a:off x="71247" y="861060"/>
            <a:ext cx="9692640" cy="1325562"/>
          </a:xfrm>
        </p:spPr>
        <p:txBody>
          <a:bodyPr/>
          <a:lstStyle/>
          <a:p>
            <a:r>
              <a:rPr lang="en-US" dirty="0"/>
              <a:t>TIME COMPLEXITY :-</a:t>
            </a:r>
          </a:p>
        </p:txBody>
      </p:sp>
      <p:sp>
        <p:nvSpPr>
          <p:cNvPr id="3" name="Content Placeholder 2">
            <a:extLst>
              <a:ext uri="{FF2B5EF4-FFF2-40B4-BE49-F238E27FC236}">
                <a16:creationId xmlns="" xmlns:a16="http://schemas.microsoft.com/office/drawing/2014/main" id="{2FB0FAA0-81C4-4087-B85C-69372DF303A1}"/>
              </a:ext>
            </a:extLst>
          </p:cNvPr>
          <p:cNvSpPr>
            <a:spLocks noGrp="1"/>
          </p:cNvSpPr>
          <p:nvPr>
            <p:ph idx="1"/>
          </p:nvPr>
        </p:nvSpPr>
        <p:spPr>
          <a:xfrm>
            <a:off x="71247" y="2533650"/>
            <a:ext cx="10644378" cy="4256087"/>
          </a:xfrm>
        </p:spPr>
        <p:txBody>
          <a:bodyPr>
            <a:normAutofit/>
          </a:bodyPr>
          <a:lstStyle/>
          <a:p>
            <a:r>
              <a:rPr lang="en-US" sz="2400" dirty="0"/>
              <a:t>In Kruskal’s algorithm, most time consuming operation is sorting because the total complexity of the Disjoint-Set operations will be O(</a:t>
            </a:r>
            <a:r>
              <a:rPr lang="en-US" sz="2400" dirty="0" err="1"/>
              <a:t>ElogV</a:t>
            </a:r>
            <a:r>
              <a:rPr lang="en-US" sz="2400" dirty="0" smtClean="0"/>
              <a:t>). which </a:t>
            </a:r>
            <a:r>
              <a:rPr lang="en-US" sz="2400" dirty="0"/>
              <a:t>is the overall Time Complexity of the algorithm.</a:t>
            </a:r>
          </a:p>
          <a:p>
            <a:pPr marL="0" indent="0">
              <a:buNone/>
            </a:pPr>
            <a:r>
              <a:rPr lang="en-US" sz="2400" dirty="0" smtClean="0"/>
              <a:t> </a:t>
            </a:r>
            <a:endParaRPr lang="en-US" sz="2400" dirty="0"/>
          </a:p>
        </p:txBody>
      </p:sp>
    </p:spTree>
    <p:extLst>
      <p:ext uri="{BB962C8B-B14F-4D97-AF65-F5344CB8AC3E}">
        <p14:creationId xmlns="" xmlns:p14="http://schemas.microsoft.com/office/powerpoint/2010/main" val="394477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194E1B-70B9-4FED-A806-FFFF3DC21B39}"/>
              </a:ext>
            </a:extLst>
          </p:cNvPr>
          <p:cNvSpPr>
            <a:spLocks noGrp="1"/>
          </p:cNvSpPr>
          <p:nvPr>
            <p:ph type="title"/>
          </p:nvPr>
        </p:nvSpPr>
        <p:spPr>
          <a:xfrm>
            <a:off x="0" y="1013459"/>
            <a:ext cx="9692640" cy="701041"/>
          </a:xfrm>
        </p:spPr>
        <p:txBody>
          <a:bodyPr/>
          <a:lstStyle/>
          <a:p>
            <a:r>
              <a:rPr lang="en-IN" dirty="0"/>
              <a:t>SPANNING TREE :-</a:t>
            </a:r>
            <a:endParaRPr lang="en-US" dirty="0"/>
          </a:p>
        </p:txBody>
      </p:sp>
      <p:sp>
        <p:nvSpPr>
          <p:cNvPr id="3" name="Content Placeholder 2">
            <a:extLst>
              <a:ext uri="{FF2B5EF4-FFF2-40B4-BE49-F238E27FC236}">
                <a16:creationId xmlns="" xmlns:a16="http://schemas.microsoft.com/office/drawing/2014/main" id="{136C0C0A-5160-4B2B-BA12-46760A304BFC}"/>
              </a:ext>
            </a:extLst>
          </p:cNvPr>
          <p:cNvSpPr>
            <a:spLocks noGrp="1"/>
          </p:cNvSpPr>
          <p:nvPr>
            <p:ph idx="1"/>
          </p:nvPr>
        </p:nvSpPr>
        <p:spPr>
          <a:xfrm>
            <a:off x="-1" y="2219325"/>
            <a:ext cx="11229975" cy="4638675"/>
          </a:xfrm>
        </p:spPr>
        <p:txBody>
          <a:bodyPr>
            <a:normAutofit/>
          </a:bodyPr>
          <a:lstStyle/>
          <a:p>
            <a:pPr marL="0" indent="0">
              <a:buNone/>
            </a:pPr>
            <a:r>
              <a:rPr lang="en-US" sz="2000" dirty="0" smtClean="0"/>
              <a:t>Given an undirected and connected graph G=(V,E), a spanning tree of the graph G is a tree that spans G (that is, it includes every vertex of G) and is a </a:t>
            </a:r>
            <a:r>
              <a:rPr lang="en-US" sz="2000" dirty="0" err="1" smtClean="0"/>
              <a:t>subgraph</a:t>
            </a:r>
            <a:r>
              <a:rPr lang="en-US" sz="2000" dirty="0" smtClean="0"/>
              <a:t> of G (every edge in the tree belongs to G)</a:t>
            </a:r>
            <a:endParaRPr lang="en-US" sz="2000" dirty="0"/>
          </a:p>
        </p:txBody>
      </p:sp>
      <p:pic>
        <p:nvPicPr>
          <p:cNvPr id="5" name="Picture 2" descr="Minimum Spanning Tree Tutorial: Prim's and Kruskal's Algorithms">
            <a:extLst>
              <a:ext uri="{FF2B5EF4-FFF2-40B4-BE49-F238E27FC236}">
                <a16:creationId xmlns="" xmlns:a16="http://schemas.microsoft.com/office/drawing/2014/main" id="{6B2EA68B-451A-4458-8B13-91567F19296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81475" y="3148104"/>
            <a:ext cx="5958747" cy="370989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84871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26AAA9-7F36-48DF-9791-780B398D2FE3}"/>
              </a:ext>
            </a:extLst>
          </p:cNvPr>
          <p:cNvSpPr>
            <a:spLocks noGrp="1"/>
          </p:cNvSpPr>
          <p:nvPr>
            <p:ph type="title"/>
          </p:nvPr>
        </p:nvSpPr>
        <p:spPr>
          <a:xfrm>
            <a:off x="118872" y="956310"/>
            <a:ext cx="9692640" cy="1325562"/>
          </a:xfrm>
        </p:spPr>
        <p:txBody>
          <a:bodyPr/>
          <a:lstStyle/>
          <a:p>
            <a:r>
              <a:rPr lang="en-IN" dirty="0"/>
              <a:t>MINIMUM SPANNING TREE :-</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D8839B51-A2E8-4E1C-ADC8-3A60B7DAC47D}"/>
              </a:ext>
            </a:extLst>
          </p:cNvPr>
          <p:cNvSpPr>
            <a:spLocks noGrp="1"/>
          </p:cNvSpPr>
          <p:nvPr>
            <p:ph idx="1"/>
          </p:nvPr>
        </p:nvSpPr>
        <p:spPr>
          <a:xfrm>
            <a:off x="128395" y="2009775"/>
            <a:ext cx="11082529" cy="4732338"/>
          </a:xfrm>
        </p:spPr>
        <p:txBody>
          <a:bodyPr>
            <a:normAutofit/>
          </a:bodyPr>
          <a:lstStyle/>
          <a:p>
            <a:pPr marL="0" indent="0">
              <a:buNone/>
            </a:pPr>
            <a:r>
              <a:rPr lang="en-US" sz="2400" dirty="0" smtClean="0"/>
              <a:t>The cost of the spanning tree is the sum of the weights of all the edges in the tree. There can be many spanning trees. Minimum spanning tree is the spanning tree where the cost is minimum among all the spanning trees.</a:t>
            </a:r>
            <a:endParaRPr lang="en-US" sz="2400" dirty="0"/>
          </a:p>
        </p:txBody>
      </p:sp>
      <p:pic>
        <p:nvPicPr>
          <p:cNvPr id="5" name="Picture 2" descr="enter image description here">
            <a:extLst>
              <a:ext uri="{FF2B5EF4-FFF2-40B4-BE49-F238E27FC236}">
                <a16:creationId xmlns="" xmlns:a16="http://schemas.microsoft.com/office/drawing/2014/main" id="{A23DBC97-BA97-4841-804E-7DE4D84C5B7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43450" y="3679348"/>
            <a:ext cx="6429374" cy="287673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74090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179DD5-724A-45B0-AFAB-468363ACBDCB}"/>
              </a:ext>
            </a:extLst>
          </p:cNvPr>
          <p:cNvSpPr>
            <a:spLocks noGrp="1"/>
          </p:cNvSpPr>
          <p:nvPr>
            <p:ph type="title"/>
          </p:nvPr>
        </p:nvSpPr>
        <p:spPr>
          <a:xfrm>
            <a:off x="118872" y="937260"/>
            <a:ext cx="11139678" cy="1215390"/>
          </a:xfrm>
        </p:spPr>
        <p:txBody>
          <a:bodyPr>
            <a:normAutofit/>
          </a:bodyPr>
          <a:lstStyle/>
          <a:p>
            <a:r>
              <a:rPr lang="en-US" dirty="0"/>
              <a:t>METHODS TO FIND MINIMUM SPANNING TREE :-</a:t>
            </a:r>
          </a:p>
        </p:txBody>
      </p:sp>
      <p:sp>
        <p:nvSpPr>
          <p:cNvPr id="3" name="Content Placeholder 2">
            <a:extLst>
              <a:ext uri="{FF2B5EF4-FFF2-40B4-BE49-F238E27FC236}">
                <a16:creationId xmlns="" xmlns:a16="http://schemas.microsoft.com/office/drawing/2014/main" id="{CDE089F9-4925-4B35-89DC-E6D203FE9049}"/>
              </a:ext>
            </a:extLst>
          </p:cNvPr>
          <p:cNvSpPr>
            <a:spLocks noGrp="1"/>
          </p:cNvSpPr>
          <p:nvPr>
            <p:ph idx="1"/>
          </p:nvPr>
        </p:nvSpPr>
        <p:spPr>
          <a:xfrm>
            <a:off x="128397" y="2409825"/>
            <a:ext cx="8595360" cy="4351337"/>
          </a:xfrm>
        </p:spPr>
        <p:txBody>
          <a:bodyPr/>
          <a:lstStyle/>
          <a:p>
            <a:r>
              <a:rPr lang="en-US" dirty="0" smtClean="0"/>
              <a:t>There are two famous algorithms for finding the Minimum Spanning Tree:</a:t>
            </a:r>
            <a:br>
              <a:rPr lang="en-US" dirty="0" smtClean="0"/>
            </a:br>
            <a:r>
              <a:rPr lang="en-US" b="1" dirty="0" smtClean="0"/>
              <a:t>Prim’s Algorithm </a:t>
            </a:r>
            <a:r>
              <a:rPr lang="en-US" dirty="0" smtClean="0"/>
              <a:t/>
            </a:r>
            <a:br>
              <a:rPr lang="en-US" dirty="0" smtClean="0"/>
            </a:br>
            <a:r>
              <a:rPr lang="en-US" b="1" dirty="0" err="1" smtClean="0"/>
              <a:t>Kruskal’s</a:t>
            </a:r>
            <a:r>
              <a:rPr lang="en-US" b="1" dirty="0" smtClean="0"/>
              <a:t> Algorithm</a:t>
            </a:r>
            <a:br>
              <a:rPr lang="en-US" b="1" dirty="0" smtClean="0"/>
            </a:br>
            <a:endParaRPr lang="en-US" b="1" dirty="0" smtClean="0"/>
          </a:p>
          <a:p>
            <a:pPr>
              <a:buNone/>
            </a:pPr>
            <a:endParaRPr lang="en-US" b="1" dirty="0" smtClean="0"/>
          </a:p>
          <a:p>
            <a:endParaRPr lang="en-IN" dirty="0"/>
          </a:p>
          <a:p>
            <a:pPr marL="0" indent="0">
              <a:buNone/>
            </a:pPr>
            <a:endParaRPr lang="en-IN" dirty="0"/>
          </a:p>
        </p:txBody>
      </p:sp>
    </p:spTree>
    <p:extLst>
      <p:ext uri="{BB962C8B-B14F-4D97-AF65-F5344CB8AC3E}">
        <p14:creationId xmlns="" xmlns:p14="http://schemas.microsoft.com/office/powerpoint/2010/main" val="116869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862034-EB6C-447C-805F-266F4D6A8A7A}"/>
              </a:ext>
            </a:extLst>
          </p:cNvPr>
          <p:cNvSpPr>
            <a:spLocks noGrp="1"/>
          </p:cNvSpPr>
          <p:nvPr>
            <p:ph type="title"/>
          </p:nvPr>
        </p:nvSpPr>
        <p:spPr>
          <a:xfrm>
            <a:off x="0" y="942974"/>
            <a:ext cx="9692640" cy="729297"/>
          </a:xfrm>
        </p:spPr>
        <p:txBody>
          <a:bodyPr/>
          <a:lstStyle/>
          <a:p>
            <a:r>
              <a:rPr lang="en-US" dirty="0"/>
              <a:t>PRIM’S ALGORITHM :-</a:t>
            </a:r>
          </a:p>
        </p:txBody>
      </p:sp>
      <p:sp>
        <p:nvSpPr>
          <p:cNvPr id="3" name="Content Placeholder 2">
            <a:extLst>
              <a:ext uri="{FF2B5EF4-FFF2-40B4-BE49-F238E27FC236}">
                <a16:creationId xmlns="" xmlns:a16="http://schemas.microsoft.com/office/drawing/2014/main" id="{B443B3DE-6C80-46A4-9323-B3686F5B3AE4}"/>
              </a:ext>
            </a:extLst>
          </p:cNvPr>
          <p:cNvSpPr>
            <a:spLocks noGrp="1"/>
          </p:cNvSpPr>
          <p:nvPr>
            <p:ph idx="1"/>
          </p:nvPr>
        </p:nvSpPr>
        <p:spPr>
          <a:xfrm>
            <a:off x="0" y="2209801"/>
            <a:ext cx="11239500" cy="4076699"/>
          </a:xfrm>
        </p:spPr>
        <p:txBody>
          <a:bodyPr>
            <a:normAutofit/>
          </a:bodyPr>
          <a:lstStyle/>
          <a:p>
            <a:pPr>
              <a:lnSpc>
                <a:spcPct val="110000"/>
              </a:lnSpc>
            </a:pPr>
            <a:r>
              <a:rPr lang="en-US" sz="2400" dirty="0" smtClean="0"/>
              <a:t>Prim’s Algorithm also use Greedy approach to find the minimum spanning tree. </a:t>
            </a:r>
          </a:p>
          <a:p>
            <a:pPr>
              <a:lnSpc>
                <a:spcPct val="110000"/>
              </a:lnSpc>
            </a:pPr>
            <a:r>
              <a:rPr lang="en-US" sz="2400" dirty="0" smtClean="0"/>
              <a:t>In Prim’s Algorithm we grow the spanning tree from a starting position. Unlike an </a:t>
            </a:r>
            <a:r>
              <a:rPr lang="en-US" sz="2400" b="1" dirty="0" smtClean="0"/>
              <a:t>edge</a:t>
            </a:r>
            <a:r>
              <a:rPr lang="en-US" sz="2400" dirty="0" smtClean="0"/>
              <a:t> in </a:t>
            </a:r>
            <a:r>
              <a:rPr lang="en-US" sz="2400" dirty="0" err="1" smtClean="0"/>
              <a:t>Kruskal's</a:t>
            </a:r>
            <a:r>
              <a:rPr lang="en-US" sz="2400" dirty="0" smtClean="0"/>
              <a:t>, we add </a:t>
            </a:r>
            <a:r>
              <a:rPr lang="en-US" sz="2400" b="1" dirty="0" smtClean="0"/>
              <a:t>vertex</a:t>
            </a:r>
            <a:r>
              <a:rPr lang="en-US" sz="2400" dirty="0" smtClean="0"/>
              <a:t> to the growing spanning tree in Prim's.</a:t>
            </a:r>
          </a:p>
          <a:p>
            <a:pPr>
              <a:lnSpc>
                <a:spcPct val="110000"/>
              </a:lnSpc>
            </a:pPr>
            <a:endParaRPr lang="en-US" sz="2400" dirty="0" smtClean="0"/>
          </a:p>
        </p:txBody>
      </p:sp>
    </p:spTree>
    <p:extLst>
      <p:ext uri="{BB962C8B-B14F-4D97-AF65-F5344CB8AC3E}">
        <p14:creationId xmlns="" xmlns:p14="http://schemas.microsoft.com/office/powerpoint/2010/main" val="109586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929" y="694426"/>
            <a:ext cx="10972800" cy="1066800"/>
          </a:xfrm>
        </p:spPr>
        <p:txBody>
          <a:bodyPr/>
          <a:lstStyle/>
          <a:p>
            <a:r>
              <a:rPr lang="en-US" b="1" dirty="0" smtClean="0"/>
              <a:t>Algorithm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Maintain two disjoint sets of vertices. One containing vertices that are in the growing spanning tree and other that are not in the growing spanning tree.</a:t>
            </a:r>
          </a:p>
          <a:p>
            <a:r>
              <a:rPr lang="en-US" dirty="0" smtClean="0"/>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p>
          <a:p>
            <a:r>
              <a:rPr lang="en-US" dirty="0" smtClean="0"/>
              <a:t>Check for cycles. To do that, mark the nodes which have been already selected and insert only those nodes in the Priority Queue that are not marked.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99A5EC-A32F-4105-B787-5F9C32D3ECE6}"/>
              </a:ext>
            </a:extLst>
          </p:cNvPr>
          <p:cNvSpPr>
            <a:spLocks noGrp="1"/>
          </p:cNvSpPr>
          <p:nvPr>
            <p:ph type="title"/>
          </p:nvPr>
        </p:nvSpPr>
        <p:spPr>
          <a:xfrm>
            <a:off x="71247" y="552449"/>
            <a:ext cx="9692640" cy="957897"/>
          </a:xfrm>
        </p:spPr>
        <p:txBody>
          <a:bodyPr/>
          <a:lstStyle/>
          <a:p>
            <a:r>
              <a:rPr lang="en-US" dirty="0"/>
              <a:t>ALGORITHM:-</a:t>
            </a:r>
          </a:p>
        </p:txBody>
      </p:sp>
      <p:sp>
        <p:nvSpPr>
          <p:cNvPr id="3" name="Content Placeholder 2">
            <a:extLst>
              <a:ext uri="{FF2B5EF4-FFF2-40B4-BE49-F238E27FC236}">
                <a16:creationId xmlns="" xmlns:a16="http://schemas.microsoft.com/office/drawing/2014/main" id="{8BD09353-6F70-4CA6-9777-D345F6715F12}"/>
              </a:ext>
            </a:extLst>
          </p:cNvPr>
          <p:cNvSpPr>
            <a:spLocks noGrp="1"/>
          </p:cNvSpPr>
          <p:nvPr>
            <p:ph idx="1"/>
          </p:nvPr>
        </p:nvSpPr>
        <p:spPr>
          <a:xfrm>
            <a:off x="71246" y="1762125"/>
            <a:ext cx="11015853" cy="5018088"/>
          </a:xfrm>
        </p:spPr>
        <p:txBody>
          <a:bodyPr>
            <a:normAutofit/>
          </a:bodyPr>
          <a:lstStyle/>
          <a:p>
            <a:pPr>
              <a:buNone/>
            </a:pPr>
            <a:r>
              <a:rPr lang="en-US" dirty="0" smtClean="0"/>
              <a:t>T = ∅; </a:t>
            </a:r>
          </a:p>
          <a:p>
            <a:pPr>
              <a:buNone/>
            </a:pPr>
            <a:r>
              <a:rPr lang="en-US" dirty="0" smtClean="0"/>
              <a:t>U = { 1 }; </a:t>
            </a:r>
          </a:p>
          <a:p>
            <a:pPr>
              <a:buNone/>
            </a:pPr>
            <a:r>
              <a:rPr lang="en-US" dirty="0" smtClean="0"/>
              <a:t>while (U ≠ V)</a:t>
            </a:r>
          </a:p>
          <a:p>
            <a:pPr>
              <a:buNone/>
            </a:pPr>
            <a:r>
              <a:rPr lang="en-US" dirty="0" smtClean="0"/>
              <a:t>	let (u, v) be the lowest cost edge such that u ∈ U and v ∈ V - U; </a:t>
            </a:r>
          </a:p>
          <a:p>
            <a:pPr>
              <a:buNone/>
            </a:pPr>
            <a:r>
              <a:rPr lang="en-US" dirty="0" smtClean="0"/>
              <a:t>	T = T ∪ {(u, v)} </a:t>
            </a:r>
          </a:p>
          <a:p>
            <a:pPr>
              <a:buNone/>
            </a:pPr>
            <a:r>
              <a:rPr lang="en-US" dirty="0" smtClean="0"/>
              <a:t>	U = U ∪ {v}</a:t>
            </a:r>
            <a:endParaRPr lang="en-US" b="1" dirty="0"/>
          </a:p>
        </p:txBody>
      </p:sp>
    </p:spTree>
    <p:extLst>
      <p:ext uri="{BB962C8B-B14F-4D97-AF65-F5344CB8AC3E}">
        <p14:creationId xmlns="" xmlns:p14="http://schemas.microsoft.com/office/powerpoint/2010/main" val="120467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682A4-2A8B-4E56-8633-8DAD00D1862E}"/>
              </a:ext>
            </a:extLst>
          </p:cNvPr>
          <p:cNvSpPr>
            <a:spLocks noGrp="1"/>
          </p:cNvSpPr>
          <p:nvPr>
            <p:ph type="title"/>
          </p:nvPr>
        </p:nvSpPr>
        <p:spPr>
          <a:xfrm>
            <a:off x="118872" y="670560"/>
            <a:ext cx="9692640" cy="1325562"/>
          </a:xfrm>
        </p:spPr>
        <p:txBody>
          <a:bodyPr/>
          <a:lstStyle/>
          <a:p>
            <a:r>
              <a:rPr lang="en-US" dirty="0"/>
              <a:t>EXAMPLE :-</a:t>
            </a:r>
          </a:p>
        </p:txBody>
      </p:sp>
      <p:pic>
        <p:nvPicPr>
          <p:cNvPr id="18434" name="Picture 2" descr="enter image description here"/>
          <p:cNvPicPr>
            <a:picLocks noChangeAspect="1" noChangeArrowheads="1"/>
          </p:cNvPicPr>
          <p:nvPr/>
        </p:nvPicPr>
        <p:blipFill>
          <a:blip r:embed="rId2"/>
          <a:srcRect/>
          <a:stretch>
            <a:fillRect/>
          </a:stretch>
        </p:blipFill>
        <p:spPr bwMode="auto">
          <a:xfrm>
            <a:off x="4123726" y="838199"/>
            <a:ext cx="7429500" cy="5769635"/>
          </a:xfrm>
          <a:prstGeom prst="rect">
            <a:avLst/>
          </a:prstGeom>
          <a:noFill/>
        </p:spPr>
      </p:pic>
    </p:spTree>
    <p:extLst>
      <p:ext uri="{BB962C8B-B14F-4D97-AF65-F5344CB8AC3E}">
        <p14:creationId xmlns="" xmlns:p14="http://schemas.microsoft.com/office/powerpoint/2010/main" val="292230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6E1FAE-3CAE-4E2F-B47B-F8F844DB6613}"/>
              </a:ext>
            </a:extLst>
          </p:cNvPr>
          <p:cNvSpPr>
            <a:spLocks noGrp="1"/>
          </p:cNvSpPr>
          <p:nvPr>
            <p:ph type="title"/>
          </p:nvPr>
        </p:nvSpPr>
        <p:spPr>
          <a:xfrm>
            <a:off x="128397" y="918210"/>
            <a:ext cx="9692640" cy="1325562"/>
          </a:xfrm>
        </p:spPr>
        <p:txBody>
          <a:bodyPr/>
          <a:lstStyle/>
          <a:p>
            <a:r>
              <a:rPr lang="en-US" dirty="0"/>
              <a:t>TIME COMPLEXITY :-</a:t>
            </a:r>
          </a:p>
        </p:txBody>
      </p:sp>
      <p:sp>
        <p:nvSpPr>
          <p:cNvPr id="3" name="Content Placeholder 2">
            <a:extLst>
              <a:ext uri="{FF2B5EF4-FFF2-40B4-BE49-F238E27FC236}">
                <a16:creationId xmlns="" xmlns:a16="http://schemas.microsoft.com/office/drawing/2014/main" id="{1612BD28-8A2A-46E3-9E7E-F9800313CA0D}"/>
              </a:ext>
            </a:extLst>
          </p:cNvPr>
          <p:cNvSpPr>
            <a:spLocks noGrp="1"/>
          </p:cNvSpPr>
          <p:nvPr>
            <p:ph idx="1"/>
          </p:nvPr>
        </p:nvSpPr>
        <p:spPr>
          <a:xfrm>
            <a:off x="90297" y="2514600"/>
            <a:ext cx="9901428" cy="4343400"/>
          </a:xfrm>
        </p:spPr>
        <p:txBody>
          <a:bodyPr>
            <a:normAutofit/>
          </a:bodyPr>
          <a:lstStyle/>
          <a:p>
            <a:r>
              <a:rPr lang="en-US" sz="2400" dirty="0" smtClean="0"/>
              <a:t>The time complexity of the Prim’s Algorithm is O((V+E)</a:t>
            </a:r>
            <a:r>
              <a:rPr lang="en-US" sz="2400" dirty="0" err="1" smtClean="0"/>
              <a:t>logV</a:t>
            </a:r>
            <a:r>
              <a:rPr lang="en-US" sz="2400" dirty="0" smtClean="0"/>
              <a:t>) because each vertex is inserted in the priority queue only once and insertion in priority queue take logarithmic time.</a:t>
            </a:r>
            <a:endParaRPr lang="en-US" sz="2400" dirty="0"/>
          </a:p>
        </p:txBody>
      </p:sp>
    </p:spTree>
    <p:extLst>
      <p:ext uri="{BB962C8B-B14F-4D97-AF65-F5344CB8AC3E}">
        <p14:creationId xmlns="" xmlns:p14="http://schemas.microsoft.com/office/powerpoint/2010/main" val="1054306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57</TotalTime>
  <Words>402</Words>
  <Application>Microsoft Office PowerPoint</Application>
  <PresentationFormat>Custom</PresentationFormat>
  <Paragraphs>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Urban</vt:lpstr>
      <vt:lpstr>MINIMUM SPANNING TREES</vt:lpstr>
      <vt:lpstr>SPANNING TREE :-</vt:lpstr>
      <vt:lpstr>MINIMUM SPANNING TREE :- </vt:lpstr>
      <vt:lpstr>METHODS TO FIND MINIMUM SPANNING TREE :-</vt:lpstr>
      <vt:lpstr>PRIM’S ALGORITHM :-</vt:lpstr>
      <vt:lpstr>Algorithm Steps:</vt:lpstr>
      <vt:lpstr>ALGORITHM:-</vt:lpstr>
      <vt:lpstr>EXAMPLE :-</vt:lpstr>
      <vt:lpstr>TIME COMPLEXITY :-</vt:lpstr>
      <vt:lpstr>KRUSKAL’S ALGORITHM :-</vt:lpstr>
      <vt:lpstr>Algorithm Steps: </vt:lpstr>
      <vt:lpstr>ALGORITHM :-</vt:lpstr>
      <vt:lpstr>EXAMPLE :-</vt:lpstr>
      <vt:lpstr>TIME COMPLEXITY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SPANNING TREES</dc:title>
  <dc:creator>dimpal kataniya</dc:creator>
  <cp:lastModifiedBy>ASUS</cp:lastModifiedBy>
  <cp:revision>13</cp:revision>
  <dcterms:created xsi:type="dcterms:W3CDTF">2020-04-27T06:34:03Z</dcterms:created>
  <dcterms:modified xsi:type="dcterms:W3CDTF">2020-04-28T06:08:29Z</dcterms:modified>
</cp:coreProperties>
</file>