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51"/>
  </p:notesMasterIdLst>
  <p:sldIdLst>
    <p:sldId id="403" r:id="rId2"/>
    <p:sldId id="256" r:id="rId3"/>
    <p:sldId id="294" r:id="rId4"/>
    <p:sldId id="296" r:id="rId5"/>
    <p:sldId id="297" r:id="rId6"/>
    <p:sldId id="352" r:id="rId7"/>
    <p:sldId id="353" r:id="rId8"/>
    <p:sldId id="354" r:id="rId9"/>
    <p:sldId id="355" r:id="rId10"/>
    <p:sldId id="356" r:id="rId11"/>
    <p:sldId id="357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</p:sldIdLst>
  <p:sldSz cx="9144000" cy="6858000" type="screen4x3"/>
  <p:notesSz cx="6946900" cy="92329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FF00"/>
    <a:srgbClr val="B8C26A"/>
    <a:srgbClr val="9900FF"/>
    <a:srgbClr val="00FF00"/>
    <a:srgbClr val="66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/>
    <p:restoredTop sz="86436"/>
  </p:normalViewPr>
  <p:slideViewPr>
    <p:cSldViewPr showGuides="1">
      <p:cViewPr varScale="1">
        <p:scale>
          <a:sx n="74" d="100"/>
          <a:sy n="74" d="100"/>
        </p:scale>
        <p:origin x="1728" y="77"/>
      </p:cViewPr>
      <p:guideLst>
        <p:guide orient="horz" pos="29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>
            <a:lvl1pPr algn="r"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b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b" anchorCtr="0" compatLnSpc="1"/>
          <a:lstStyle/>
          <a:p>
            <a:pPr lvl="0" algn="r" defTabSz="923925">
              <a:buNone/>
            </a:pPr>
            <a:fld id="{9A0DB2DC-4C9A-4742-B13C-FB6460FD3503}" type="slidenum">
              <a:rPr lang="en-US" sz="1200" i="0" dirty="0">
                <a:latin typeface="Times New Roman" panose="02020603050405020304" pitchFamily="18" charset="0"/>
              </a:rPr>
              <a:t>‹#›</a:t>
            </a:fld>
            <a:endParaRPr lang="en-US" sz="1200" i="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642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854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7505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41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4622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1058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319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508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957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149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796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645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080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43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167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963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4/27/2020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IN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‹#›</a:t>
            </a:fld>
            <a:r>
              <a:rPr sz="120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4/27/2020</a:t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3760"/>
            <a:ext cx="8229600" cy="860425"/>
          </a:xfrm>
        </p:spPr>
        <p:txBody>
          <a:bodyPr>
            <a:normAutofit fontScale="90000"/>
          </a:bodyPr>
          <a:lstStyle/>
          <a:p>
            <a:br>
              <a:rPr lang="en-IN" altLang="en-US"/>
            </a:br>
            <a:r>
              <a:rPr lang="en-IN" altLang="en-US"/>
              <a:t>GRAPHS : THEORY AND </a:t>
            </a:r>
            <a:br>
              <a:rPr lang="en-IN" altLang="en-US"/>
            </a:br>
            <a:r>
              <a:rPr lang="en-IN" altLang="en-US"/>
              <a:t>               ITS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				    Akhilesh Nandwal</a:t>
            </a:r>
          </a:p>
          <a:p>
            <a:pPr marL="0" indent="0">
              <a:buNone/>
            </a:pPr>
            <a:r>
              <a:rPr lang="en-IN" altLang="en-US" dirty="0"/>
              <a:t>      						181210006</a:t>
            </a:r>
          </a:p>
          <a:p>
            <a:pPr marL="0" indent="0">
              <a:buNone/>
            </a:pPr>
            <a:r>
              <a:rPr lang="en-IN" altLang="en-US" dirty="0"/>
              <a:t>					   CSE 2ND YEAR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Adjacency Matrix</a:t>
            </a:r>
          </a:p>
        </p:txBody>
      </p:sp>
      <p:sp>
        <p:nvSpPr>
          <p:cNvPr id="1028" name="Rectangle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sz="2800" dirty="0"/>
              <a:t>|</a:t>
            </a:r>
            <a:r>
              <a:rPr sz="2800" i="1" dirty="0"/>
              <a:t>V</a:t>
            </a:r>
            <a:r>
              <a:rPr sz="2800" dirty="0"/>
              <a:t>| </a:t>
            </a:r>
            <a:r>
              <a:rPr sz="2800" dirty="0">
                <a:sym typeface="Symbol" panose="05050102010706020507" pitchFamily="18" charset="2"/>
              </a:rPr>
              <a:t> |</a:t>
            </a:r>
            <a:r>
              <a:rPr sz="2800" i="1" dirty="0">
                <a:sym typeface="Symbol" panose="05050102010706020507" pitchFamily="18" charset="2"/>
              </a:rPr>
              <a:t>V</a:t>
            </a:r>
            <a:r>
              <a:rPr sz="2800" dirty="0">
                <a:sym typeface="Symbol" panose="05050102010706020507" pitchFamily="18" charset="2"/>
              </a:rPr>
              <a:t>| matrix </a:t>
            </a:r>
            <a:r>
              <a:rPr sz="2800" i="1" dirty="0">
                <a:sym typeface="Symbol" panose="05050102010706020507" pitchFamily="18" charset="2"/>
              </a:rPr>
              <a:t>A</a:t>
            </a:r>
            <a:r>
              <a:rPr sz="2800" dirty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sz="2800" dirty="0">
                <a:sym typeface="Symbol" panose="05050102010706020507" pitchFamily="18" charset="2"/>
              </a:rPr>
              <a:t>Number vertices from 1 to |</a:t>
            </a:r>
            <a:r>
              <a:rPr sz="2800" i="1" dirty="0">
                <a:sym typeface="Symbol" panose="05050102010706020507" pitchFamily="18" charset="2"/>
              </a:rPr>
              <a:t>V</a:t>
            </a:r>
            <a:r>
              <a:rPr sz="2800" dirty="0">
                <a:sym typeface="Symbol" panose="05050102010706020507" pitchFamily="18" charset="2"/>
              </a:rPr>
              <a:t>| in some arbitrary manner.</a:t>
            </a:r>
          </a:p>
          <a:p>
            <a:pPr eaLnBrk="1" hangingPunct="1"/>
            <a:r>
              <a:rPr sz="2800" i="1" dirty="0">
                <a:sym typeface="Symbol" panose="05050102010706020507" pitchFamily="18" charset="2"/>
              </a:rPr>
              <a:t>A</a:t>
            </a:r>
            <a:r>
              <a:rPr sz="2800" dirty="0">
                <a:sym typeface="Symbol" panose="05050102010706020507" pitchFamily="18" charset="2"/>
              </a:rPr>
              <a:t> is then given by:</a:t>
            </a:r>
            <a:endParaRPr sz="2800" i="1" dirty="0">
              <a:sym typeface="Symbol" panose="05050102010706020507" pitchFamily="18" charset="2"/>
            </a:endParaRPr>
          </a:p>
        </p:txBody>
      </p:sp>
      <p:sp>
        <p:nvSpPr>
          <p:cNvPr id="39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 122, Fall 2004</a:t>
            </a:r>
          </a:p>
        </p:txBody>
      </p:sp>
      <p:graphicFrame>
        <p:nvGraphicFramePr>
          <p:cNvPr id="1026" name="Object 2"/>
          <p:cNvGraphicFramePr/>
          <p:nvPr/>
        </p:nvGraphicFramePr>
        <p:xfrm>
          <a:off x="3733800" y="2133600"/>
          <a:ext cx="360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3" imgW="3606800" imgH="838200" progId="Equation.3">
                  <p:embed/>
                </p:oleObj>
              </mc:Choice>
              <mc:Fallback>
                <p:oleObj r:id="rId3" imgW="3606800" imgH="8382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2133600"/>
                        <a:ext cx="3606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Oval 5"/>
          <p:cNvSpPr/>
          <p:nvPr/>
        </p:nvSpPr>
        <p:spPr>
          <a:xfrm>
            <a:off x="473075" y="3033713"/>
            <a:ext cx="304800" cy="3048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b="1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031" name="Oval 6"/>
          <p:cNvSpPr/>
          <p:nvPr/>
        </p:nvSpPr>
        <p:spPr>
          <a:xfrm>
            <a:off x="1235075" y="3948113"/>
            <a:ext cx="304800" cy="3048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b="1" dirty="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032" name="Oval 7"/>
          <p:cNvSpPr/>
          <p:nvPr/>
        </p:nvSpPr>
        <p:spPr>
          <a:xfrm>
            <a:off x="473075" y="3948113"/>
            <a:ext cx="304800" cy="3048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b="1" dirty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033" name="Oval 8"/>
          <p:cNvSpPr/>
          <p:nvPr/>
        </p:nvSpPr>
        <p:spPr>
          <a:xfrm>
            <a:off x="1235075" y="3033713"/>
            <a:ext cx="304800" cy="3048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b="1" dirty="0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1034" name="AutoShape 9"/>
          <p:cNvCxnSpPr>
            <a:stCxn id="1030" idx="6"/>
            <a:endCxn id="1033" idx="2"/>
          </p:cNvCxnSpPr>
          <p:nvPr/>
        </p:nvCxnSpPr>
        <p:spPr>
          <a:xfrm>
            <a:off x="777875" y="3186113"/>
            <a:ext cx="457200" cy="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cxnSp>
        <p:nvCxnSpPr>
          <p:cNvPr id="1035" name="AutoShape 10"/>
          <p:cNvCxnSpPr>
            <a:stCxn id="1033" idx="4"/>
            <a:endCxn id="1032" idx="7"/>
          </p:cNvCxnSpPr>
          <p:nvPr/>
        </p:nvCxnSpPr>
        <p:spPr>
          <a:xfrm flipH="1">
            <a:off x="733425" y="3338513"/>
            <a:ext cx="654050" cy="65405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cxnSp>
        <p:nvCxnSpPr>
          <p:cNvPr id="1036" name="AutoShape 11"/>
          <p:cNvCxnSpPr>
            <a:stCxn id="1030" idx="4"/>
            <a:endCxn id="1032" idx="0"/>
          </p:cNvCxnSpPr>
          <p:nvPr/>
        </p:nvCxnSpPr>
        <p:spPr>
          <a:xfrm>
            <a:off x="625475" y="3338513"/>
            <a:ext cx="0" cy="6096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cxnSp>
        <p:nvCxnSpPr>
          <p:cNvPr id="1037" name="AutoShape 12"/>
          <p:cNvCxnSpPr>
            <a:stCxn id="1030" idx="5"/>
            <a:endCxn id="1031" idx="1"/>
          </p:cNvCxnSpPr>
          <p:nvPr/>
        </p:nvCxnSpPr>
        <p:spPr>
          <a:xfrm>
            <a:off x="733425" y="3294063"/>
            <a:ext cx="546100" cy="6985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cxnSp>
        <p:nvCxnSpPr>
          <p:cNvPr id="1038" name="AutoShape 13"/>
          <p:cNvCxnSpPr>
            <a:stCxn id="1032" idx="6"/>
            <a:endCxn id="1031" idx="2"/>
          </p:cNvCxnSpPr>
          <p:nvPr/>
        </p:nvCxnSpPr>
        <p:spPr>
          <a:xfrm>
            <a:off x="777875" y="4100513"/>
            <a:ext cx="457200" cy="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sp>
        <p:nvSpPr>
          <p:cNvPr id="1039" name="Text Box 23"/>
          <p:cNvSpPr txBox="1"/>
          <p:nvPr/>
        </p:nvSpPr>
        <p:spPr>
          <a:xfrm>
            <a:off x="288925" y="2781300"/>
            <a:ext cx="298450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40" name="Text Box 24"/>
          <p:cNvSpPr txBox="1"/>
          <p:nvPr/>
        </p:nvSpPr>
        <p:spPr>
          <a:xfrm>
            <a:off x="1447800" y="2819400"/>
            <a:ext cx="298450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sz="18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41" name="Text Box 25"/>
          <p:cNvSpPr txBox="1"/>
          <p:nvPr/>
        </p:nvSpPr>
        <p:spPr>
          <a:xfrm>
            <a:off x="304800" y="4114800"/>
            <a:ext cx="298450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sz="1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42" name="Text Box 26"/>
          <p:cNvSpPr txBox="1"/>
          <p:nvPr/>
        </p:nvSpPr>
        <p:spPr>
          <a:xfrm>
            <a:off x="1447800" y="4038600"/>
            <a:ext cx="298450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43" name="Text Box 31"/>
          <p:cNvSpPr txBox="1"/>
          <p:nvPr/>
        </p:nvSpPr>
        <p:spPr>
          <a:xfrm>
            <a:off x="2286000" y="2895600"/>
            <a:ext cx="1517650" cy="16160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Arial" panose="020B0604020202020204" pitchFamily="34" charset="0"/>
              </a:rPr>
              <a:t>    1   2   3   4</a:t>
            </a:r>
          </a:p>
          <a:p>
            <a:r>
              <a:rPr dirty="0">
                <a:latin typeface="Arial" panose="020B0604020202020204" pitchFamily="34" charset="0"/>
              </a:rPr>
              <a:t>1  0   1   1   1</a:t>
            </a:r>
          </a:p>
          <a:p>
            <a:r>
              <a:rPr dirty="0">
                <a:latin typeface="Arial" panose="020B0604020202020204" pitchFamily="34" charset="0"/>
              </a:rPr>
              <a:t>2  0   0   1   0</a:t>
            </a:r>
          </a:p>
          <a:p>
            <a:r>
              <a:rPr dirty="0">
                <a:latin typeface="Arial" panose="020B0604020202020204" pitchFamily="34" charset="0"/>
              </a:rPr>
              <a:t>3  0   0   0   1</a:t>
            </a:r>
          </a:p>
          <a:p>
            <a:r>
              <a:rPr dirty="0">
                <a:latin typeface="Arial" panose="020B0604020202020204" pitchFamily="34" charset="0"/>
              </a:rPr>
              <a:t>4  0   0   0   0</a:t>
            </a:r>
          </a:p>
        </p:txBody>
      </p:sp>
      <p:sp>
        <p:nvSpPr>
          <p:cNvPr id="1044" name="Line 32"/>
          <p:cNvSpPr/>
          <p:nvPr/>
        </p:nvSpPr>
        <p:spPr>
          <a:xfrm>
            <a:off x="2378075" y="3262313"/>
            <a:ext cx="1447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5" name="Line 33"/>
          <p:cNvSpPr/>
          <p:nvPr/>
        </p:nvSpPr>
        <p:spPr>
          <a:xfrm>
            <a:off x="2530475" y="3033713"/>
            <a:ext cx="0" cy="1371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46" name="Group 38"/>
          <p:cNvGrpSpPr/>
          <p:nvPr/>
        </p:nvGrpSpPr>
        <p:grpSpPr>
          <a:xfrm>
            <a:off x="381000" y="4648200"/>
            <a:ext cx="3444875" cy="1692275"/>
            <a:chOff x="240" y="2928"/>
            <a:chExt cx="2170" cy="1066"/>
          </a:xfrm>
        </p:grpSpPr>
        <p:sp>
          <p:nvSpPr>
            <p:cNvPr id="1048" name="Oval 14"/>
            <p:cNvSpPr/>
            <p:nvPr/>
          </p:nvSpPr>
          <p:spPr>
            <a:xfrm>
              <a:off x="33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b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049" name="Oval 15"/>
            <p:cNvSpPr/>
            <p:nvPr/>
          </p:nvSpPr>
          <p:spPr>
            <a:xfrm>
              <a:off x="81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b="1" dirty="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050" name="Oval 16"/>
            <p:cNvSpPr/>
            <p:nvPr/>
          </p:nvSpPr>
          <p:spPr>
            <a:xfrm>
              <a:off x="33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b="1" dirty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051" name="Oval 17"/>
            <p:cNvSpPr/>
            <p:nvPr/>
          </p:nvSpPr>
          <p:spPr>
            <a:xfrm>
              <a:off x="81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b="1" dirty="0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1052" name="AutoShape 18"/>
            <p:cNvCxnSpPr>
              <a:stCxn id="1048" idx="6"/>
              <a:endCxn id="1051" idx="2"/>
            </p:cNvCxnSpPr>
            <p:nvPr/>
          </p:nvCxnSpPr>
          <p:spPr>
            <a:xfrm>
              <a:off x="528" y="3168"/>
              <a:ext cx="288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1053" name="AutoShape 19"/>
            <p:cNvCxnSpPr>
              <a:stCxn id="1051" idx="4"/>
              <a:endCxn id="1050" idx="7"/>
            </p:cNvCxnSpPr>
            <p:nvPr/>
          </p:nvCxnSpPr>
          <p:spPr>
            <a:xfrm flipH="1">
              <a:off x="500" y="3264"/>
              <a:ext cx="412" cy="412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1054" name="AutoShape 20"/>
            <p:cNvCxnSpPr>
              <a:stCxn id="1048" idx="4"/>
              <a:endCxn id="1050" idx="0"/>
            </p:cNvCxnSpPr>
            <p:nvPr/>
          </p:nvCxnSpPr>
          <p:spPr>
            <a:xfrm>
              <a:off x="432" y="3264"/>
              <a:ext cx="0" cy="384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1055" name="AutoShape 21"/>
            <p:cNvCxnSpPr>
              <a:stCxn id="1048" idx="5"/>
              <a:endCxn id="1049" idx="1"/>
            </p:cNvCxnSpPr>
            <p:nvPr/>
          </p:nvCxnSpPr>
          <p:spPr>
            <a:xfrm>
              <a:off x="500" y="3236"/>
              <a:ext cx="344" cy="44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1056" name="AutoShape 22"/>
            <p:cNvCxnSpPr>
              <a:stCxn id="1050" idx="6"/>
              <a:endCxn id="1049" idx="2"/>
            </p:cNvCxnSpPr>
            <p:nvPr/>
          </p:nvCxnSpPr>
          <p:spPr>
            <a:xfrm>
              <a:off x="528" y="3744"/>
              <a:ext cx="288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sp>
          <p:nvSpPr>
            <p:cNvPr id="1057" name="Text Box 27"/>
            <p:cNvSpPr txBox="1"/>
            <p:nvPr/>
          </p:nvSpPr>
          <p:spPr>
            <a:xfrm>
              <a:off x="240" y="2928"/>
              <a:ext cx="188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sz="18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58" name="Text Box 28"/>
            <p:cNvSpPr txBox="1"/>
            <p:nvPr/>
          </p:nvSpPr>
          <p:spPr>
            <a:xfrm>
              <a:off x="960" y="2928"/>
              <a:ext cx="188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sz="18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59" name="Text Box 29"/>
            <p:cNvSpPr txBox="1"/>
            <p:nvPr/>
          </p:nvSpPr>
          <p:spPr>
            <a:xfrm>
              <a:off x="240" y="3744"/>
              <a:ext cx="188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sz="18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060" name="Text Box 30"/>
            <p:cNvSpPr txBox="1"/>
            <p:nvPr/>
          </p:nvSpPr>
          <p:spPr>
            <a:xfrm>
              <a:off x="960" y="3744"/>
              <a:ext cx="188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sz="18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061" name="Text Box 34"/>
            <p:cNvSpPr txBox="1"/>
            <p:nvPr/>
          </p:nvSpPr>
          <p:spPr>
            <a:xfrm>
              <a:off x="1440" y="2976"/>
              <a:ext cx="956" cy="10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dirty="0">
                  <a:latin typeface="Arial" panose="020B0604020202020204" pitchFamily="34" charset="0"/>
                </a:rPr>
                <a:t>    1   2   3   4</a:t>
              </a:r>
            </a:p>
            <a:p>
              <a:r>
                <a:rPr dirty="0">
                  <a:latin typeface="Arial" panose="020B0604020202020204" pitchFamily="34" charset="0"/>
                </a:rPr>
                <a:t>1  0   1   1   1</a:t>
              </a:r>
            </a:p>
            <a:p>
              <a:r>
                <a:rPr dirty="0">
                  <a:latin typeface="Arial" panose="020B0604020202020204" pitchFamily="34" charset="0"/>
                </a:rPr>
                <a:t>2  1   0   1   0</a:t>
              </a:r>
            </a:p>
            <a:p>
              <a:r>
                <a:rPr dirty="0">
                  <a:latin typeface="Arial" panose="020B0604020202020204" pitchFamily="34" charset="0"/>
                </a:rPr>
                <a:t>3  1   1   0   1</a:t>
              </a:r>
            </a:p>
            <a:p>
              <a:r>
                <a:rPr dirty="0">
                  <a:latin typeface="Arial" panose="020B0604020202020204" pitchFamily="34" charset="0"/>
                </a:rPr>
                <a:t>4  1   0   1   0</a:t>
              </a:r>
            </a:p>
          </p:txBody>
        </p:sp>
        <p:sp>
          <p:nvSpPr>
            <p:cNvPr id="1062" name="Line 35"/>
            <p:cNvSpPr/>
            <p:nvPr/>
          </p:nvSpPr>
          <p:spPr>
            <a:xfrm>
              <a:off x="1498" y="3207"/>
              <a:ext cx="9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63" name="Line 36"/>
            <p:cNvSpPr/>
            <p:nvPr/>
          </p:nvSpPr>
          <p:spPr>
            <a:xfrm>
              <a:off x="1594" y="3063"/>
              <a:ext cx="0" cy="8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047" name="Text Box 37"/>
          <p:cNvSpPr txBox="1"/>
          <p:nvPr/>
        </p:nvSpPr>
        <p:spPr>
          <a:xfrm>
            <a:off x="4632325" y="5222875"/>
            <a:ext cx="376078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dirty="0">
                <a:solidFill>
                  <a:srgbClr val="CC3300"/>
                </a:solidFill>
                <a:latin typeface="Arial" panose="020B0604020202020204" pitchFamily="34" charset="0"/>
              </a:rPr>
              <a:t>A = A</a:t>
            </a:r>
            <a:r>
              <a:rPr baseline="30000" dirty="0">
                <a:solidFill>
                  <a:srgbClr val="CC3300"/>
                </a:solidFill>
                <a:latin typeface="Arial" panose="020B0604020202020204" pitchFamily="34" charset="0"/>
              </a:rPr>
              <a:t>T</a:t>
            </a:r>
            <a:r>
              <a:rPr dirty="0">
                <a:solidFill>
                  <a:srgbClr val="CC3300"/>
                </a:solidFill>
                <a:latin typeface="Arial" panose="020B0604020202020204" pitchFamily="34" charset="0"/>
              </a:rPr>
              <a:t> for undirected graphs.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Space and Time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/>
            <a:r>
              <a:rPr sz="2800" b="1" dirty="0">
                <a:solidFill>
                  <a:srgbClr val="CC3300"/>
                </a:solidFill>
              </a:rPr>
              <a:t>Space:</a:t>
            </a:r>
            <a:r>
              <a:rPr sz="2800" b="1" i="1" dirty="0"/>
              <a:t> </a:t>
            </a:r>
            <a:r>
              <a:rPr sz="2800" dirty="0">
                <a:sym typeface="Symbol" panose="05050102010706020507" pitchFamily="18" charset="2"/>
              </a:rPr>
              <a:t></a:t>
            </a:r>
            <a:r>
              <a:rPr sz="2800" dirty="0">
                <a:latin typeface="RMTMI" charset="-95"/>
              </a:rPr>
              <a:t>(</a:t>
            </a:r>
            <a:r>
              <a:rPr sz="2800" i="1" dirty="0"/>
              <a:t>V</a:t>
            </a:r>
            <a:r>
              <a:rPr sz="2800" baseline="30000" dirty="0"/>
              <a:t>2</a:t>
            </a:r>
            <a:r>
              <a:rPr sz="2800" dirty="0">
                <a:latin typeface="RMTMI" charset="-95"/>
              </a:rPr>
              <a:t>)</a:t>
            </a:r>
            <a:r>
              <a:rPr sz="2800" dirty="0"/>
              <a:t>.</a:t>
            </a:r>
          </a:p>
          <a:p>
            <a:pPr lvl="1" eaLnBrk="1" hangingPunct="1"/>
            <a:r>
              <a:rPr sz="2400" dirty="0"/>
              <a:t>Not memory efficient for large graphs.</a:t>
            </a:r>
          </a:p>
          <a:p>
            <a:pPr eaLnBrk="1" hangingPunct="1"/>
            <a:r>
              <a:rPr sz="2800" b="1" dirty="0">
                <a:solidFill>
                  <a:srgbClr val="CC3300"/>
                </a:solidFill>
              </a:rPr>
              <a:t>Time:</a:t>
            </a:r>
            <a:r>
              <a:rPr sz="2800" b="1" i="1" dirty="0"/>
              <a:t> </a:t>
            </a:r>
            <a:r>
              <a:rPr sz="2800" dirty="0"/>
              <a:t>to list all vertices adjacent to </a:t>
            </a:r>
            <a:r>
              <a:rPr sz="2800" i="1" dirty="0"/>
              <a:t>u</a:t>
            </a:r>
            <a:r>
              <a:rPr sz="2800" dirty="0"/>
              <a:t>: </a:t>
            </a:r>
            <a:r>
              <a:rPr sz="2800" dirty="0">
                <a:sym typeface="Symbol" panose="05050102010706020507" pitchFamily="18" charset="2"/>
              </a:rPr>
              <a:t></a:t>
            </a:r>
            <a:r>
              <a:rPr sz="2800" dirty="0">
                <a:latin typeface="RMTMI" charset="-95"/>
              </a:rPr>
              <a:t>(</a:t>
            </a:r>
            <a:r>
              <a:rPr sz="2800" i="1" dirty="0"/>
              <a:t>V</a:t>
            </a:r>
            <a:r>
              <a:rPr sz="2800" dirty="0">
                <a:latin typeface="RMTMI" charset="-95"/>
              </a:rPr>
              <a:t>)</a:t>
            </a:r>
            <a:r>
              <a:rPr sz="2800" dirty="0"/>
              <a:t>.</a:t>
            </a:r>
          </a:p>
          <a:p>
            <a:pPr eaLnBrk="1" hangingPunct="1"/>
            <a:r>
              <a:rPr sz="2800" b="1" dirty="0">
                <a:solidFill>
                  <a:srgbClr val="CC3300"/>
                </a:solidFill>
              </a:rPr>
              <a:t>Time:</a:t>
            </a:r>
            <a:r>
              <a:rPr sz="2800" b="1" i="1" dirty="0"/>
              <a:t> </a:t>
            </a:r>
            <a:r>
              <a:rPr sz="2800" dirty="0"/>
              <a:t>to determine if </a:t>
            </a:r>
            <a:r>
              <a:rPr sz="2800" dirty="0">
                <a:latin typeface="RMTMI" charset="-95"/>
              </a:rPr>
              <a:t>(</a:t>
            </a:r>
            <a:r>
              <a:rPr sz="2800" i="1" dirty="0"/>
              <a:t>u</a:t>
            </a:r>
            <a:r>
              <a:rPr sz="2800" i="1" dirty="0">
                <a:latin typeface="RMTMI" charset="-95"/>
              </a:rPr>
              <a:t>, v</a:t>
            </a:r>
            <a:r>
              <a:rPr sz="2800" dirty="0">
                <a:latin typeface="RMTMI" charset="-95"/>
              </a:rPr>
              <a:t>)</a:t>
            </a:r>
            <a:r>
              <a:rPr sz="2800" i="1" dirty="0">
                <a:latin typeface="RMTMI" charset="-95"/>
              </a:rPr>
              <a:t> </a:t>
            </a:r>
            <a:r>
              <a:rPr sz="2800" dirty="0">
                <a:sym typeface="Symbol" panose="05050102010706020507" pitchFamily="18" charset="2"/>
              </a:rPr>
              <a:t></a:t>
            </a:r>
            <a:r>
              <a:rPr sz="2800" dirty="0">
                <a:latin typeface="MTSYN" charset="-127"/>
              </a:rPr>
              <a:t> </a:t>
            </a:r>
            <a:r>
              <a:rPr sz="2800" i="1" dirty="0"/>
              <a:t>E</a:t>
            </a:r>
            <a:r>
              <a:rPr sz="2800" dirty="0"/>
              <a:t>: </a:t>
            </a:r>
            <a:r>
              <a:rPr sz="2800" dirty="0">
                <a:sym typeface="Symbol" panose="05050102010706020507" pitchFamily="18" charset="2"/>
              </a:rPr>
              <a:t></a:t>
            </a:r>
            <a:r>
              <a:rPr sz="2800" dirty="0">
                <a:latin typeface="RMTMI" charset="-95"/>
              </a:rPr>
              <a:t>(</a:t>
            </a:r>
            <a:r>
              <a:rPr sz="2800" dirty="0"/>
              <a:t>1</a:t>
            </a:r>
            <a:r>
              <a:rPr sz="2800" dirty="0">
                <a:latin typeface="RMTMI" charset="-95"/>
              </a:rPr>
              <a:t>)</a:t>
            </a:r>
            <a:r>
              <a:rPr sz="2800" dirty="0"/>
              <a:t>.</a:t>
            </a:r>
          </a:p>
          <a:p>
            <a:pPr eaLnBrk="1" hangingPunct="1"/>
            <a:r>
              <a:rPr sz="2800" dirty="0"/>
              <a:t>Can store weights instead of bits for weighted graph.</a:t>
            </a:r>
          </a:p>
          <a:p>
            <a:pPr eaLnBrk="1" hangingPunct="1"/>
            <a:endParaRPr sz="28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 122, Fall 2004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>
                <a:sym typeface="Symbol" panose="05050102010706020507" pitchFamily="18" charset="2"/>
              </a:rPr>
              <a:t>Graph Searching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Given: a graph G = (V, E), directed or undirected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Goal: methodically explore every vertex and every edge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Ultimately: build a tree on the graph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Pick a vertex as the root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certain edges to produce a tree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 might also build 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forest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graph is not connected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Breadth-First Search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dirty="0"/>
              <a:t>“Explore” a graph, turning it into a tree</a:t>
            </a:r>
          </a:p>
          <a:p>
            <a:pPr lvl="1" eaLnBrk="1" hangingPunct="1"/>
            <a:r>
              <a:rPr dirty="0"/>
              <a:t>One vertex at a time</a:t>
            </a:r>
          </a:p>
          <a:p>
            <a:pPr lvl="1" eaLnBrk="1" hangingPunct="1"/>
            <a:r>
              <a:rPr dirty="0"/>
              <a:t>Expand frontier of explored vertices across the </a:t>
            </a:r>
            <a:r>
              <a:rPr i="1" dirty="0"/>
              <a:t>breadth</a:t>
            </a:r>
            <a:r>
              <a:rPr dirty="0"/>
              <a:t> of the frontier</a:t>
            </a:r>
          </a:p>
          <a:p>
            <a:pPr eaLnBrk="1" hangingPunct="1"/>
            <a:r>
              <a:rPr dirty="0"/>
              <a:t>Builds a tree over the graph</a:t>
            </a:r>
          </a:p>
          <a:p>
            <a:pPr lvl="1" eaLnBrk="1" hangingPunct="1"/>
            <a:r>
              <a:rPr dirty="0"/>
              <a:t>Pick a </a:t>
            </a:r>
            <a:r>
              <a:rPr i="1" dirty="0"/>
              <a:t>source vertex</a:t>
            </a:r>
            <a:r>
              <a:rPr dirty="0"/>
              <a:t> to be the root</a:t>
            </a:r>
          </a:p>
          <a:p>
            <a:pPr lvl="1" eaLnBrk="1" hangingPunct="1"/>
            <a:r>
              <a:rPr dirty="0"/>
              <a:t>Find (“discover”) its children, then their children, etc.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Breadth-First 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associate vertex “colors” to guide the algorithm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White vertices have not been discovered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vertices start out white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Grey vertices are discovered but not fully explored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may be adjacent to white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 vertices are discovered and fully explored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are adjacent only to black and gray vertices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Explore vertices by scanning adjacency list of grey vertices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Breadth-First Search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BFS(G, s)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initialize vertices;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Q = {s};		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Q is a queue ; initialize to 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while (Q not empty) {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u = Remove(Q);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for each v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adj[u]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   if (color[v] == WHITE)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       color[v] = GREY;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       d[v] = d[u]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       p[v] = u;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       Enqueue(Q, v);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color[u] = BLACK;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172484" name="Text Box 4"/>
          <p:cNvSpPr txBox="1"/>
          <p:nvPr/>
        </p:nvSpPr>
        <p:spPr>
          <a:xfrm>
            <a:off x="5334000" y="4511675"/>
            <a:ext cx="32004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does </a:t>
            </a:r>
            <a:r>
              <a:rPr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p[v] </a:t>
            </a: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represent?</a:t>
            </a:r>
          </a:p>
        </p:txBody>
      </p:sp>
      <p:sp>
        <p:nvSpPr>
          <p:cNvPr id="1172485" name="Text Box 5"/>
          <p:cNvSpPr txBox="1"/>
          <p:nvPr/>
        </p:nvSpPr>
        <p:spPr>
          <a:xfrm>
            <a:off x="5346700" y="4157663"/>
            <a:ext cx="32004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does </a:t>
            </a:r>
            <a:r>
              <a:rPr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d[v] </a:t>
            </a: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represent?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484" grpId="0"/>
      <p:bldP spid="11724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Breadth-First Search: Example</a:t>
            </a:r>
          </a:p>
        </p:txBody>
      </p:sp>
      <p:sp>
        <p:nvSpPr>
          <p:cNvPr id="16387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89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0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1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2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3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4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5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6396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6397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6398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399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6400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6401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6402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6403" name="AutoShape 19"/>
          <p:cNvCxnSpPr>
            <a:stCxn id="16388" idx="0"/>
            <a:endCxn id="16387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4" name="AutoShape 20"/>
          <p:cNvCxnSpPr>
            <a:stCxn id="16387" idx="6"/>
            <a:endCxn id="16389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5" name="AutoShape 21"/>
          <p:cNvCxnSpPr>
            <a:stCxn id="16389" idx="4"/>
            <a:endCxn id="16390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6" name="AutoShape 22"/>
          <p:cNvCxnSpPr>
            <a:stCxn id="16390" idx="7"/>
            <a:endCxn id="16391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7" name="AutoShape 23"/>
          <p:cNvCxnSpPr>
            <a:stCxn id="16390" idx="6"/>
            <a:endCxn id="16392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8" name="AutoShape 24"/>
          <p:cNvCxnSpPr>
            <a:stCxn id="16392" idx="0"/>
            <a:endCxn id="16391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9" name="AutoShape 25"/>
          <p:cNvCxnSpPr>
            <a:stCxn id="16391" idx="6"/>
            <a:endCxn id="16393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10" name="AutoShape 26"/>
          <p:cNvCxnSpPr>
            <a:stCxn id="16392" idx="6"/>
            <a:endCxn id="16394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11" name="AutoShape 27"/>
          <p:cNvCxnSpPr>
            <a:stCxn id="16394" idx="0"/>
            <a:endCxn id="16393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Breadth-First Search: Example</a:t>
            </a:r>
          </a:p>
        </p:txBody>
      </p:sp>
      <p:sp>
        <p:nvSpPr>
          <p:cNvPr id="17411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3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7414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5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6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7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8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9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7420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7421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7422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7423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424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7425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7426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7427" name="AutoShape 19"/>
          <p:cNvCxnSpPr>
            <a:stCxn id="17412" idx="0"/>
            <a:endCxn id="17411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28" name="AutoShape 20"/>
          <p:cNvCxnSpPr>
            <a:stCxn id="17411" idx="6"/>
            <a:endCxn id="17413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29" name="AutoShape 21"/>
          <p:cNvCxnSpPr>
            <a:stCxn id="17413" idx="4"/>
            <a:endCxn id="17414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0" name="AutoShape 22"/>
          <p:cNvCxnSpPr>
            <a:stCxn id="17414" idx="7"/>
            <a:endCxn id="17415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1" name="AutoShape 23"/>
          <p:cNvCxnSpPr>
            <a:stCxn id="17414" idx="6"/>
            <a:endCxn id="17416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2" name="AutoShape 24"/>
          <p:cNvCxnSpPr>
            <a:stCxn id="17416" idx="0"/>
            <a:endCxn id="17415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3" name="AutoShape 25"/>
          <p:cNvCxnSpPr>
            <a:stCxn id="17415" idx="6"/>
            <a:endCxn id="17417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4" name="AutoShape 26"/>
          <p:cNvCxnSpPr>
            <a:stCxn id="17416" idx="6"/>
            <a:endCxn id="17418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5" name="AutoShape 27"/>
          <p:cNvCxnSpPr>
            <a:stCxn id="17418" idx="0"/>
            <a:endCxn id="17417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7436" name="Rectangle 28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7437" name="Rectangle 29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Breadth-First Search: Example</a:t>
            </a:r>
          </a:p>
        </p:txBody>
      </p:sp>
      <p:sp>
        <p:nvSpPr>
          <p:cNvPr id="18435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437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8438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8439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440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441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442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443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8444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8445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8446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8447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8448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449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8450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8451" name="AutoShape 19"/>
          <p:cNvCxnSpPr>
            <a:stCxn id="18436" idx="0"/>
            <a:endCxn id="18435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52" name="AutoShape 20"/>
          <p:cNvCxnSpPr>
            <a:stCxn id="18435" idx="6"/>
            <a:endCxn id="18437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53" name="AutoShape 21"/>
          <p:cNvCxnSpPr>
            <a:stCxn id="18437" idx="4"/>
            <a:endCxn id="18438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54" name="AutoShape 22"/>
          <p:cNvCxnSpPr>
            <a:stCxn id="18438" idx="7"/>
            <a:endCxn id="18439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55" name="AutoShape 23"/>
          <p:cNvCxnSpPr>
            <a:stCxn id="18438" idx="6"/>
            <a:endCxn id="18440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56" name="AutoShape 24"/>
          <p:cNvCxnSpPr>
            <a:stCxn id="18440" idx="0"/>
            <a:endCxn id="18439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57" name="AutoShape 25"/>
          <p:cNvCxnSpPr>
            <a:stCxn id="18439" idx="6"/>
            <a:endCxn id="18441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58" name="AutoShape 26"/>
          <p:cNvCxnSpPr>
            <a:stCxn id="18440" idx="6"/>
            <a:endCxn id="18442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59" name="AutoShape 27"/>
          <p:cNvCxnSpPr>
            <a:stCxn id="18442" idx="0"/>
            <a:endCxn id="18441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460" name="Rectangle 28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461" name="Rectangle 29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8462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Breadth-First Search: Example</a:t>
            </a:r>
          </a:p>
        </p:txBody>
      </p:sp>
      <p:sp>
        <p:nvSpPr>
          <p:cNvPr id="19459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61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9462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9463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9464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9465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66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67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9468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9469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9470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9471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9472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9473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474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9475" name="AutoShape 19"/>
          <p:cNvCxnSpPr>
            <a:stCxn id="19460" idx="0"/>
            <a:endCxn id="19459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76" name="AutoShape 20"/>
          <p:cNvCxnSpPr>
            <a:stCxn id="19459" idx="6"/>
            <a:endCxn id="19461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77" name="AutoShape 21"/>
          <p:cNvCxnSpPr>
            <a:stCxn id="19461" idx="4"/>
            <a:endCxn id="19462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78" name="AutoShape 22"/>
          <p:cNvCxnSpPr>
            <a:stCxn id="19462" idx="7"/>
            <a:endCxn id="19463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79" name="AutoShape 23"/>
          <p:cNvCxnSpPr>
            <a:stCxn id="19462" idx="6"/>
            <a:endCxn id="19464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80" name="AutoShape 24"/>
          <p:cNvCxnSpPr>
            <a:stCxn id="19464" idx="0"/>
            <a:endCxn id="19463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81" name="AutoShape 25"/>
          <p:cNvCxnSpPr>
            <a:stCxn id="19463" idx="6"/>
            <a:endCxn id="19465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82" name="AutoShape 26"/>
          <p:cNvCxnSpPr>
            <a:stCxn id="19464" idx="6"/>
            <a:endCxn id="19466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83" name="AutoShape 27"/>
          <p:cNvCxnSpPr>
            <a:stCxn id="19466" idx="0"/>
            <a:endCxn id="19465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9484" name="Rectangle 28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9485" name="Rectangle 29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9486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9487" name="Rectangle 31"/>
          <p:cNvSpPr/>
          <p:nvPr/>
        </p:nvSpPr>
        <p:spPr>
          <a:xfrm>
            <a:off x="38862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dirty="0"/>
              <a:t>Graphs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14800"/>
            <a:ext cx="7315200" cy="17526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Elementary Graph Algorithms </a:t>
            </a: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Breadth-First Search: Example</a:t>
            </a:r>
          </a:p>
        </p:txBody>
      </p:sp>
      <p:sp>
        <p:nvSpPr>
          <p:cNvPr id="20483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0485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0486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0487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0488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0489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490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491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0492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0493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0494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0495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0496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0497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0498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499" name="AutoShape 19"/>
          <p:cNvCxnSpPr>
            <a:stCxn id="20484" idx="0"/>
            <a:endCxn id="20483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0" name="AutoShape 20"/>
          <p:cNvCxnSpPr>
            <a:stCxn id="20483" idx="6"/>
            <a:endCxn id="20485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1" name="AutoShape 21"/>
          <p:cNvCxnSpPr>
            <a:stCxn id="20485" idx="4"/>
            <a:endCxn id="20486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2" name="AutoShape 22"/>
          <p:cNvCxnSpPr>
            <a:stCxn id="20486" idx="7"/>
            <a:endCxn id="20487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3" name="AutoShape 23"/>
          <p:cNvCxnSpPr>
            <a:stCxn id="20486" idx="6"/>
            <a:endCxn id="20488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4" name="AutoShape 24"/>
          <p:cNvCxnSpPr>
            <a:stCxn id="20488" idx="0"/>
            <a:endCxn id="20487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5" name="AutoShape 25"/>
          <p:cNvCxnSpPr>
            <a:stCxn id="20487" idx="6"/>
            <a:endCxn id="20489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6" name="AutoShape 26"/>
          <p:cNvCxnSpPr>
            <a:stCxn id="20488" idx="6"/>
            <a:endCxn id="20490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7" name="AutoShape 27"/>
          <p:cNvCxnSpPr>
            <a:stCxn id="20490" idx="0"/>
            <a:endCxn id="20489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508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0509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0510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0511" name="Rectangle 31"/>
          <p:cNvSpPr/>
          <p:nvPr/>
        </p:nvSpPr>
        <p:spPr>
          <a:xfrm>
            <a:off x="38862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v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Breadth-First Search: Example</a:t>
            </a:r>
          </a:p>
        </p:txBody>
      </p:sp>
      <p:sp>
        <p:nvSpPr>
          <p:cNvPr id="21507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509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1510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1511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512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513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1514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515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1516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1517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1518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1519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1520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1521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1522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1523" name="AutoShape 19"/>
          <p:cNvCxnSpPr>
            <a:stCxn id="21508" idx="0"/>
            <a:endCxn id="21507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24" name="AutoShape 20"/>
          <p:cNvCxnSpPr>
            <a:stCxn id="21507" idx="6"/>
            <a:endCxn id="21509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25" name="AutoShape 21"/>
          <p:cNvCxnSpPr>
            <a:stCxn id="21509" idx="4"/>
            <a:endCxn id="21510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26" name="AutoShape 22"/>
          <p:cNvCxnSpPr>
            <a:stCxn id="21510" idx="7"/>
            <a:endCxn id="21511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27" name="AutoShape 23"/>
          <p:cNvCxnSpPr>
            <a:stCxn id="21510" idx="6"/>
            <a:endCxn id="21512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28" name="AutoShape 24"/>
          <p:cNvCxnSpPr>
            <a:stCxn id="21512" idx="0"/>
            <a:endCxn id="21511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29" name="AutoShape 25"/>
          <p:cNvCxnSpPr>
            <a:stCxn id="21511" idx="6"/>
            <a:endCxn id="21513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30" name="AutoShape 26"/>
          <p:cNvCxnSpPr>
            <a:stCxn id="21512" idx="6"/>
            <a:endCxn id="21514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31" name="AutoShape 27"/>
          <p:cNvCxnSpPr>
            <a:stCxn id="21514" idx="0"/>
            <a:endCxn id="21513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1532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1533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1534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1535" name="Rectangle 31"/>
          <p:cNvSpPr/>
          <p:nvPr/>
        </p:nvSpPr>
        <p:spPr>
          <a:xfrm>
            <a:off x="38862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Breadth-First Search: Example</a:t>
            </a:r>
          </a:p>
        </p:txBody>
      </p:sp>
      <p:sp>
        <p:nvSpPr>
          <p:cNvPr id="22531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533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2534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2535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536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537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2538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2539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2540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2541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2542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2543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2544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2545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2546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2547" name="AutoShape 19"/>
          <p:cNvCxnSpPr>
            <a:stCxn id="22532" idx="0"/>
            <a:endCxn id="22531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48" name="AutoShape 20"/>
          <p:cNvCxnSpPr>
            <a:stCxn id="22531" idx="6"/>
            <a:endCxn id="22533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49" name="AutoShape 21"/>
          <p:cNvCxnSpPr>
            <a:stCxn id="22533" idx="4"/>
            <a:endCxn id="22534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50" name="AutoShape 22"/>
          <p:cNvCxnSpPr>
            <a:stCxn id="22534" idx="7"/>
            <a:endCxn id="22535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51" name="AutoShape 23"/>
          <p:cNvCxnSpPr>
            <a:stCxn id="22534" idx="6"/>
            <a:endCxn id="22536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52" name="AutoShape 24"/>
          <p:cNvCxnSpPr>
            <a:stCxn id="22536" idx="0"/>
            <a:endCxn id="22535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53" name="AutoShape 25"/>
          <p:cNvCxnSpPr>
            <a:stCxn id="22535" idx="6"/>
            <a:endCxn id="22537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54" name="AutoShape 26"/>
          <p:cNvCxnSpPr>
            <a:stCxn id="22536" idx="6"/>
            <a:endCxn id="22538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55" name="AutoShape 27"/>
          <p:cNvCxnSpPr>
            <a:stCxn id="22538" idx="0"/>
            <a:endCxn id="22537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556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2557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2558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2559" name="Rectangle 31"/>
          <p:cNvSpPr/>
          <p:nvPr/>
        </p:nvSpPr>
        <p:spPr>
          <a:xfrm>
            <a:off x="38862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Breadth-First Search: Example</a:t>
            </a:r>
          </a:p>
        </p:txBody>
      </p:sp>
      <p:sp>
        <p:nvSpPr>
          <p:cNvPr id="23555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3557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3558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3559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3560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3561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3562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3563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3564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3565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3566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3567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3568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3569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3570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3571" name="AutoShape 19"/>
          <p:cNvCxnSpPr>
            <a:stCxn id="23556" idx="0"/>
            <a:endCxn id="23555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72" name="AutoShape 20"/>
          <p:cNvCxnSpPr>
            <a:stCxn id="23555" idx="6"/>
            <a:endCxn id="23557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73" name="AutoShape 21"/>
          <p:cNvCxnSpPr>
            <a:stCxn id="23557" idx="4"/>
            <a:endCxn id="23558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74" name="AutoShape 22"/>
          <p:cNvCxnSpPr>
            <a:stCxn id="23558" idx="7"/>
            <a:endCxn id="23559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75" name="AutoShape 23"/>
          <p:cNvCxnSpPr>
            <a:stCxn id="23558" idx="6"/>
            <a:endCxn id="23560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76" name="AutoShape 24"/>
          <p:cNvCxnSpPr>
            <a:stCxn id="23560" idx="0"/>
            <a:endCxn id="23559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77" name="AutoShape 25"/>
          <p:cNvCxnSpPr>
            <a:stCxn id="23559" idx="6"/>
            <a:endCxn id="23561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78" name="AutoShape 26"/>
          <p:cNvCxnSpPr>
            <a:stCxn id="23560" idx="6"/>
            <a:endCxn id="23562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79" name="AutoShape 27"/>
          <p:cNvCxnSpPr>
            <a:stCxn id="23562" idx="0"/>
            <a:endCxn id="23561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3580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3581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3582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Breadth-First Search: Example</a:t>
            </a:r>
          </a:p>
        </p:txBody>
      </p:sp>
      <p:sp>
        <p:nvSpPr>
          <p:cNvPr id="24579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4581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4582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4583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4584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4585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4586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4587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4588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4589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4590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4591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4592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4593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4594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4595" name="AutoShape 19"/>
          <p:cNvCxnSpPr>
            <a:stCxn id="24580" idx="0"/>
            <a:endCxn id="24579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96" name="AutoShape 20"/>
          <p:cNvCxnSpPr>
            <a:stCxn id="24579" idx="6"/>
            <a:endCxn id="24581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97" name="AutoShape 21"/>
          <p:cNvCxnSpPr>
            <a:stCxn id="24581" idx="4"/>
            <a:endCxn id="24582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98" name="AutoShape 22"/>
          <p:cNvCxnSpPr>
            <a:stCxn id="24582" idx="7"/>
            <a:endCxn id="24583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99" name="AutoShape 23"/>
          <p:cNvCxnSpPr>
            <a:stCxn id="24582" idx="6"/>
            <a:endCxn id="24584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600" name="AutoShape 24"/>
          <p:cNvCxnSpPr>
            <a:stCxn id="24584" idx="0"/>
            <a:endCxn id="24583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601" name="AutoShape 25"/>
          <p:cNvCxnSpPr>
            <a:stCxn id="24583" idx="6"/>
            <a:endCxn id="24585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602" name="AutoShape 26"/>
          <p:cNvCxnSpPr>
            <a:stCxn id="24584" idx="6"/>
            <a:endCxn id="24586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603" name="AutoShape 27"/>
          <p:cNvCxnSpPr>
            <a:stCxn id="24586" idx="0"/>
            <a:endCxn id="24585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604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4605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800" b="1" dirty="0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Breadth-First Search: Example</a:t>
            </a:r>
          </a:p>
        </p:txBody>
      </p:sp>
      <p:sp>
        <p:nvSpPr>
          <p:cNvPr id="25603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5605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5606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5607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5608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5609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5610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5611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5612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5613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5614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5615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5616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5617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5618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5619" name="AutoShape 19"/>
          <p:cNvCxnSpPr>
            <a:stCxn id="25604" idx="0"/>
            <a:endCxn id="25603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20" name="AutoShape 20"/>
          <p:cNvCxnSpPr>
            <a:stCxn id="25603" idx="6"/>
            <a:endCxn id="25605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21" name="AutoShape 21"/>
          <p:cNvCxnSpPr>
            <a:stCxn id="25605" idx="4"/>
            <a:endCxn id="25606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22" name="AutoShape 22"/>
          <p:cNvCxnSpPr>
            <a:stCxn id="25606" idx="7"/>
            <a:endCxn id="25607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23" name="AutoShape 23"/>
          <p:cNvCxnSpPr>
            <a:stCxn id="25606" idx="6"/>
            <a:endCxn id="25608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24" name="AutoShape 24"/>
          <p:cNvCxnSpPr>
            <a:stCxn id="25608" idx="0"/>
            <a:endCxn id="25607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25" name="AutoShape 25"/>
          <p:cNvCxnSpPr>
            <a:stCxn id="25607" idx="6"/>
            <a:endCxn id="25609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26" name="AutoShape 26"/>
          <p:cNvCxnSpPr>
            <a:stCxn id="25608" idx="6"/>
            <a:endCxn id="25610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27" name="AutoShape 27"/>
          <p:cNvCxnSpPr>
            <a:stCxn id="25610" idx="0"/>
            <a:endCxn id="25609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5628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5629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endParaRPr sz="2800" b="1" i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IN" dirty="0"/>
              <a:t>BFS</a:t>
            </a:r>
            <a:endParaRPr dirty="0"/>
          </a:p>
        </p:txBody>
      </p:sp>
      <p:sp>
        <p:nvSpPr>
          <p:cNvPr id="26627" name="Rectangle 1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BFS(G, s) {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initialize vertices;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Q = {s};		</a:t>
            </a:r>
            <a:r>
              <a:rPr sz="1800" b="1" i="1" dirty="0">
                <a:latin typeface="Courier New" panose="02070309020205020404" pitchFamily="49" charset="0"/>
              </a:rPr>
              <a:t>// Q is a queue ; initialize to s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while (Q not empty) {    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    u = Remove(Q);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    for each v </a:t>
            </a: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adj[u] {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(color[v] == WHITE)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color[v] = GREY;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d[v] = d[u] + 1;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Enqueue(Q, v);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}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color[u] = BLACK;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sz="1800" b="1" dirty="0">
              <a:latin typeface="Courier New" panose="02070309020205020404" pitchFamily="49" charset="0"/>
            </a:endParaRPr>
          </a:p>
        </p:txBody>
      </p:sp>
      <p:sp>
        <p:nvSpPr>
          <p:cNvPr id="1183748" name="Text Box 4"/>
          <p:cNvSpPr txBox="1"/>
          <p:nvPr/>
        </p:nvSpPr>
        <p:spPr>
          <a:xfrm>
            <a:off x="4508500" y="5334000"/>
            <a:ext cx="410210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will be the running time?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962400" y="1752600"/>
            <a:ext cx="3995738" cy="457200"/>
            <a:chOff x="2496" y="1104"/>
            <a:chExt cx="2517" cy="288"/>
          </a:xfrm>
        </p:grpSpPr>
        <p:sp>
          <p:nvSpPr>
            <p:cNvPr id="26637" name="Text Box 6"/>
            <p:cNvSpPr txBox="1"/>
            <p:nvPr/>
          </p:nvSpPr>
          <p:spPr>
            <a:xfrm>
              <a:off x="2888" y="1104"/>
              <a:ext cx="21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/>
            <a:p>
              <a:r>
                <a:rPr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Touch every vertex: O(V)</a:t>
              </a:r>
            </a:p>
          </p:txBody>
        </p:sp>
        <p:sp>
          <p:nvSpPr>
            <p:cNvPr id="26638" name="Line 7"/>
            <p:cNvSpPr/>
            <p:nvPr/>
          </p:nvSpPr>
          <p:spPr>
            <a:xfrm flipH="1">
              <a:off x="2496" y="1248"/>
              <a:ext cx="38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8"/>
          <p:cNvGrpSpPr/>
          <p:nvPr/>
        </p:nvGrpSpPr>
        <p:grpSpPr>
          <a:xfrm>
            <a:off x="4038600" y="2813050"/>
            <a:ext cx="4781550" cy="822325"/>
            <a:chOff x="2544" y="1772"/>
            <a:chExt cx="3012" cy="518"/>
          </a:xfrm>
        </p:grpSpPr>
        <p:sp>
          <p:nvSpPr>
            <p:cNvPr id="26635" name="Text Box 9"/>
            <p:cNvSpPr txBox="1"/>
            <p:nvPr/>
          </p:nvSpPr>
          <p:spPr>
            <a:xfrm>
              <a:off x="3024" y="1772"/>
              <a:ext cx="2532" cy="51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/>
            <a:p>
              <a:r>
                <a:rPr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u = every vertex, but only once</a:t>
              </a:r>
              <a:br>
                <a:rPr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</a:br>
              <a:r>
                <a:rPr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                                 (</a:t>
              </a:r>
              <a:r>
                <a:rPr sz="24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Why?</a:t>
              </a:r>
              <a:r>
                <a:rPr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6636" name="Line 10"/>
            <p:cNvSpPr/>
            <p:nvPr/>
          </p:nvSpPr>
          <p:spPr>
            <a:xfrm flipH="1">
              <a:off x="2544" y="1920"/>
              <a:ext cx="48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11"/>
          <p:cNvGrpSpPr/>
          <p:nvPr/>
        </p:nvGrpSpPr>
        <p:grpSpPr>
          <a:xfrm>
            <a:off x="152400" y="3429000"/>
            <a:ext cx="2667000" cy="1857375"/>
            <a:chOff x="96" y="2160"/>
            <a:chExt cx="1680" cy="1170"/>
          </a:xfrm>
        </p:grpSpPr>
        <p:sp>
          <p:nvSpPr>
            <p:cNvPr id="26633" name="Text Box 12"/>
            <p:cNvSpPr txBox="1"/>
            <p:nvPr/>
          </p:nvSpPr>
          <p:spPr>
            <a:xfrm>
              <a:off x="96" y="2352"/>
              <a:ext cx="1632" cy="97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So v = every vertex that appears in some other vert’s adjacency list</a:t>
              </a:r>
            </a:p>
          </p:txBody>
        </p:sp>
        <p:sp>
          <p:nvSpPr>
            <p:cNvPr id="26634" name="Line 13"/>
            <p:cNvSpPr/>
            <p:nvPr/>
          </p:nvSpPr>
          <p:spPr>
            <a:xfrm flipV="1">
              <a:off x="912" y="2160"/>
              <a:ext cx="864" cy="19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183758" name="Text Box 14"/>
          <p:cNvSpPr txBox="1"/>
          <p:nvPr/>
        </p:nvSpPr>
        <p:spPr>
          <a:xfrm>
            <a:off x="4508500" y="5715000"/>
            <a:ext cx="3870325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r>
              <a:rPr sz="2400" b="1" i="0" dirty="0">
                <a:latin typeface="Times New Roman" panose="02020603050405020304" pitchFamily="18" charset="0"/>
              </a:rPr>
              <a:t>Total running time: O(V+E)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48" grpId="0"/>
      <p:bldP spid="11837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BF</a:t>
            </a:r>
            <a:r>
              <a:rPr lang="en-IN" dirty="0"/>
              <a:t>S</a:t>
            </a:r>
            <a:endParaRPr dirty="0"/>
          </a:p>
        </p:txBody>
      </p:sp>
      <p:sp>
        <p:nvSpPr>
          <p:cNvPr id="27651" name="Rectangle 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BFS(G, s) {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initialize vertices;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Q = {s};		</a:t>
            </a:r>
            <a:r>
              <a:rPr sz="1800" b="1" i="1" dirty="0">
                <a:latin typeface="Courier New" panose="02070309020205020404" pitchFamily="49" charset="0"/>
              </a:rPr>
              <a:t>// Q is a queue ; initialize to s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while (Q not empty) {    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    u = Remove(Q);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    for each v </a:t>
            </a: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adj[u] {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(color[v] == WHITE)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color[v] = GREY;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d[v] = d[u] + 1;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Enqueue(Q, v);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}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color[u] = BLACK;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sz="1800" b="1" dirty="0">
              <a:latin typeface="Courier New" panose="02070309020205020404" pitchFamily="49" charset="0"/>
            </a:endParaRPr>
          </a:p>
        </p:txBody>
      </p:sp>
      <p:sp>
        <p:nvSpPr>
          <p:cNvPr id="1184772" name="Text Box 4"/>
          <p:cNvSpPr txBox="1"/>
          <p:nvPr/>
        </p:nvSpPr>
        <p:spPr>
          <a:xfrm>
            <a:off x="4703763" y="4953000"/>
            <a:ext cx="3983037" cy="82232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will be the storage cost </a:t>
            </a:r>
          </a:p>
          <a:p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in addition to storing the tree?</a:t>
            </a:r>
          </a:p>
        </p:txBody>
      </p:sp>
      <p:sp>
        <p:nvSpPr>
          <p:cNvPr id="1184773" name="Text Box 5"/>
          <p:cNvSpPr txBox="1"/>
          <p:nvPr/>
        </p:nvSpPr>
        <p:spPr>
          <a:xfrm>
            <a:off x="4703763" y="5715000"/>
            <a:ext cx="3571875" cy="82232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r>
              <a:rPr sz="2400" b="1" i="0" dirty="0">
                <a:latin typeface="Times New Roman" panose="02020603050405020304" pitchFamily="18" charset="0"/>
              </a:rPr>
              <a:t>Total space used: </a:t>
            </a:r>
            <a:br>
              <a:rPr sz="2400" b="1" i="0" dirty="0">
                <a:latin typeface="Times New Roman" panose="02020603050405020304" pitchFamily="18" charset="0"/>
              </a:rPr>
            </a:br>
            <a:r>
              <a:rPr sz="2400" b="1" i="0" dirty="0">
                <a:latin typeface="Times New Roman" panose="02020603050405020304" pitchFamily="18" charset="0"/>
              </a:rPr>
              <a:t>O(max(degree(v))) = O(E)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2" grpId="0"/>
      <p:bldP spid="11847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Breadth-First Search: Properties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dirty="0"/>
              <a:t>BFS calculates the </a:t>
            </a:r>
            <a:r>
              <a:rPr i="1" dirty="0">
                <a:solidFill>
                  <a:schemeClr val="tx2"/>
                </a:solidFill>
              </a:rPr>
              <a:t>shortest-path distance</a:t>
            </a:r>
            <a:r>
              <a:rPr dirty="0"/>
              <a:t> to the source node</a:t>
            </a:r>
          </a:p>
          <a:p>
            <a:pPr lvl="1" eaLnBrk="1" hangingPunct="1"/>
            <a:r>
              <a:rPr dirty="0"/>
              <a:t>Shortest-path distance </a:t>
            </a:r>
            <a:r>
              <a:rPr dirty="0">
                <a:sym typeface="Symbol" panose="05050102010706020507" pitchFamily="18" charset="2"/>
              </a:rPr>
              <a:t>(s,v) </a:t>
            </a:r>
            <a:r>
              <a:rPr dirty="0"/>
              <a:t>= minimum number of edges from s to v, or </a:t>
            </a:r>
            <a:r>
              <a:rPr dirty="0">
                <a:sym typeface="Symbol" panose="05050102010706020507" pitchFamily="18" charset="2"/>
              </a:rPr>
              <a:t> if v not reachable from s</a:t>
            </a:r>
            <a:endParaRPr dirty="0"/>
          </a:p>
          <a:p>
            <a:pPr eaLnBrk="1" hangingPunct="1"/>
            <a:r>
              <a:rPr dirty="0">
                <a:sym typeface="Symbol" panose="05050102010706020507" pitchFamily="18" charset="2"/>
              </a:rPr>
              <a:t>BFS builds </a:t>
            </a:r>
            <a:r>
              <a:rPr i="1" dirty="0">
                <a:solidFill>
                  <a:schemeClr val="tx2"/>
                </a:solidFill>
                <a:sym typeface="Symbol" panose="05050102010706020507" pitchFamily="18" charset="2"/>
              </a:rPr>
              <a:t>breadth-first tree</a:t>
            </a:r>
            <a:r>
              <a:rPr dirty="0">
                <a:sym typeface="Symbol" panose="05050102010706020507" pitchFamily="18" charset="2"/>
              </a:rPr>
              <a:t>, in which paths to root represent shortest paths in G</a:t>
            </a:r>
          </a:p>
          <a:p>
            <a:pPr lvl="1" eaLnBrk="1" hangingPunct="1"/>
            <a:r>
              <a:rPr dirty="0">
                <a:sym typeface="Symbol" panose="05050102010706020507" pitchFamily="18" charset="2"/>
              </a:rPr>
              <a:t>Thus can use BFS to calculate shortest path from one vertex to another in O(V+E) time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Depth-First Search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i="1" dirty="0">
                <a:solidFill>
                  <a:schemeClr val="tx2"/>
                </a:solidFill>
              </a:rPr>
              <a:t>Depth-first search</a:t>
            </a:r>
            <a:r>
              <a:rPr dirty="0"/>
              <a:t> is another strategy for exploring a graph</a:t>
            </a:r>
          </a:p>
          <a:p>
            <a:pPr lvl="1" eaLnBrk="1" hangingPunct="1"/>
            <a:r>
              <a:rPr dirty="0"/>
              <a:t>Explore “deeper” in the graph whenever possible</a:t>
            </a:r>
          </a:p>
          <a:p>
            <a:pPr lvl="1" eaLnBrk="1" hangingPunct="1"/>
            <a:r>
              <a:rPr dirty="0"/>
              <a:t>Edges are explored out of the most recently discovered vertex </a:t>
            </a:r>
            <a:r>
              <a:rPr i="1" dirty="0"/>
              <a:t>v</a:t>
            </a:r>
            <a:r>
              <a:rPr dirty="0"/>
              <a:t> that still has unexplored edges</a:t>
            </a:r>
          </a:p>
          <a:p>
            <a:pPr lvl="1" eaLnBrk="1" hangingPunct="1"/>
            <a:r>
              <a:rPr dirty="0"/>
              <a:t>When all of </a:t>
            </a:r>
            <a:r>
              <a:rPr i="1" dirty="0"/>
              <a:t>v</a:t>
            </a:r>
            <a:r>
              <a:rPr dirty="0"/>
              <a:t>’s edges have been explored, backtrack to the vertex from which </a:t>
            </a:r>
            <a:r>
              <a:rPr i="1" dirty="0"/>
              <a:t>v</a:t>
            </a:r>
            <a:r>
              <a:rPr dirty="0"/>
              <a:t> was discovered</a:t>
            </a:r>
          </a:p>
          <a:p>
            <a:pPr lvl="1" eaLnBrk="1" hangingPunct="1">
              <a:buFont typeface="Times New Roman" panose="02020603050405020304" pitchFamily="18" charset="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Graphs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dirty="0"/>
              <a:t>A graph G = (V, E)</a:t>
            </a:r>
          </a:p>
          <a:p>
            <a:pPr lvl="1" eaLnBrk="1" hangingPunct="1"/>
            <a:r>
              <a:rPr dirty="0"/>
              <a:t>V = set of vertices</a:t>
            </a:r>
          </a:p>
          <a:p>
            <a:pPr lvl="1" eaLnBrk="1" hangingPunct="1"/>
            <a:r>
              <a:rPr dirty="0"/>
              <a:t>E = set of edges = subset of V </a:t>
            </a:r>
            <a:r>
              <a:rPr dirty="0">
                <a:sym typeface="Symbol" panose="05050102010706020507" pitchFamily="18" charset="2"/>
              </a:rPr>
              <a:t></a:t>
            </a:r>
            <a:r>
              <a:rPr dirty="0"/>
              <a:t> V</a:t>
            </a:r>
          </a:p>
          <a:p>
            <a:pPr lvl="1" eaLnBrk="1" hangingPunct="1"/>
            <a:r>
              <a:rPr dirty="0"/>
              <a:t>Thus |E| = O(|V|</a:t>
            </a:r>
            <a:r>
              <a:rPr baseline="30000" dirty="0"/>
              <a:t>2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Depth-First Search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dirty="0"/>
              <a:t>Vertices initially colored white</a:t>
            </a:r>
          </a:p>
          <a:p>
            <a:pPr eaLnBrk="1" hangingPunct="1"/>
            <a:r>
              <a:rPr dirty="0"/>
              <a:t>Then colored gray when discovered</a:t>
            </a:r>
          </a:p>
          <a:p>
            <a:pPr eaLnBrk="1" hangingPunct="1"/>
            <a:r>
              <a:rPr dirty="0"/>
              <a:t>Then black when finished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t>Depth-First Search</a:t>
            </a:r>
            <a:endParaRPr dirty="0"/>
          </a:p>
        </p:txBody>
      </p:sp>
      <p:sp>
        <p:nvSpPr>
          <p:cNvPr id="31747" name="Rectangle 3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>
            <a:normAutofit fontScale="70000" lnSpcReduction="20000"/>
          </a:bodyPr>
          <a:lstStyle/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DFS(G)</a:t>
            </a: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vertex 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color[u] = WHITE;</a:t>
            </a: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for each vertex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(color[u] == WHITE)</a:t>
            </a: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DFS_Visit(u);</a:t>
            </a: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1748" name="Rectangle 4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DFS_Visit(u)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color[u] = GREY;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time = time+1;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d[u] = time;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Adj[u]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(color[v] == WHITE)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DFS_Visit(v);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color[u] = BLACK;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f[u] = time;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1749" name="Line 5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Depth-First Sort Analysis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43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dirty="0"/>
              <a:t>This running time argument is an informal example of </a:t>
            </a:r>
            <a:r>
              <a:rPr i="1" dirty="0">
                <a:solidFill>
                  <a:schemeClr val="tx2"/>
                </a:solidFill>
              </a:rPr>
              <a:t>amortized analysis</a:t>
            </a:r>
            <a:endParaRPr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dirty="0"/>
              <a:t>“Charge” the exploration of edge to the edge:</a:t>
            </a:r>
          </a:p>
          <a:p>
            <a:pPr lvl="2" eaLnBrk="1" hangingPunct="1">
              <a:lnSpc>
                <a:spcPct val="90000"/>
              </a:lnSpc>
            </a:pPr>
            <a:r>
              <a:rPr dirty="0"/>
              <a:t>Each loop in DFS_Visit can be attributed to an edge in the graph </a:t>
            </a:r>
          </a:p>
          <a:p>
            <a:pPr lvl="2" eaLnBrk="1" hangingPunct="1">
              <a:lnSpc>
                <a:spcPct val="90000"/>
              </a:lnSpc>
            </a:pPr>
            <a:r>
              <a:rPr dirty="0"/>
              <a:t>Runs once/edge if directed graph, twice if undirected</a:t>
            </a:r>
          </a:p>
          <a:p>
            <a:pPr lvl="2" eaLnBrk="1" hangingPunct="1">
              <a:lnSpc>
                <a:spcPct val="90000"/>
              </a:lnSpc>
            </a:pPr>
            <a:r>
              <a:rPr dirty="0"/>
              <a:t>Thus loop will run in O(E) time, algorithm O(V+E)</a:t>
            </a:r>
          </a:p>
          <a:p>
            <a:pPr lvl="3" eaLnBrk="1" hangingPunct="1">
              <a:lnSpc>
                <a:spcPct val="90000"/>
              </a:lnSpc>
            </a:pPr>
            <a:r>
              <a:rPr dirty="0"/>
              <a:t>Considered linear for graph, b/c adj list requires O(V+E) storage</a:t>
            </a:r>
          </a:p>
          <a:p>
            <a:pPr lvl="1" eaLnBrk="1" hangingPunct="1">
              <a:lnSpc>
                <a:spcPct val="90000"/>
              </a:lnSpc>
            </a:pPr>
            <a:r>
              <a:rPr dirty="0"/>
              <a:t>Important to be comfortable with this kind of reasoning and analysis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40963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sz="2800" b="1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sz="2800" b="1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5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sz="2800" b="1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6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sz="2800" b="1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7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sz="2800" b="1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8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sz="2800" b="1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9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sz="2800" b="1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0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sz="2800" b="1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0971" name="AutoShape 11"/>
          <p:cNvCxnSpPr>
            <a:stCxn id="40963" idx="3"/>
            <a:endCxn id="40969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2" name="AutoShape 12"/>
          <p:cNvCxnSpPr>
            <a:stCxn id="40969" idx="5"/>
            <a:endCxn id="40968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3" name="AutoShape 13"/>
          <p:cNvCxnSpPr>
            <a:stCxn id="40969" idx="6"/>
            <a:endCxn id="40967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4" name="AutoShape 14"/>
          <p:cNvCxnSpPr>
            <a:stCxn id="40967" idx="2"/>
            <a:endCxn id="40968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5" name="AutoShape 15"/>
          <p:cNvCxnSpPr>
            <a:stCxn id="40968" idx="0"/>
            <a:endCxn id="40963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6" name="AutoShape 16"/>
          <p:cNvCxnSpPr>
            <a:stCxn id="40963" idx="5"/>
            <a:endCxn id="40967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7" name="AutoShape 17"/>
          <p:cNvCxnSpPr>
            <a:stCxn id="40964" idx="4"/>
            <a:endCxn id="40967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8" name="AutoShape 18"/>
          <p:cNvCxnSpPr>
            <a:stCxn id="40963" idx="6"/>
            <a:endCxn id="40964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9" name="AutoShape 19"/>
          <p:cNvCxnSpPr>
            <a:stCxn id="40965" idx="2"/>
            <a:endCxn id="40964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0" name="AutoShape 20"/>
          <p:cNvCxnSpPr>
            <a:stCxn id="40964" idx="5"/>
            <a:endCxn id="40970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1" name="AutoShape 21"/>
          <p:cNvCxnSpPr>
            <a:stCxn id="40965" idx="3"/>
            <a:endCxn id="40970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2" name="AutoShape 22"/>
          <p:cNvCxnSpPr>
            <a:stCxn id="40965" idx="4"/>
            <a:endCxn id="40966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3" name="AutoShape 23"/>
          <p:cNvCxnSpPr>
            <a:stCxn id="40966" idx="2"/>
            <a:endCxn id="40967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4" name="AutoShape 24"/>
          <p:cNvCxnSpPr>
            <a:stCxn id="40970" idx="3"/>
            <a:endCxn id="40967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0985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6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41987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1988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1989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1990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1991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1992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41993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1994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1995" name="AutoShape 11"/>
          <p:cNvCxnSpPr>
            <a:stCxn id="41987" idx="3"/>
            <a:endCxn id="41993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6" name="AutoShape 12"/>
          <p:cNvCxnSpPr>
            <a:stCxn id="41993" idx="5"/>
            <a:endCxn id="41992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7" name="AutoShape 13"/>
          <p:cNvCxnSpPr>
            <a:stCxn id="41993" idx="6"/>
            <a:endCxn id="41991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8" name="AutoShape 14"/>
          <p:cNvCxnSpPr>
            <a:stCxn id="41991" idx="2"/>
            <a:endCxn id="41992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9" name="AutoShape 15"/>
          <p:cNvCxnSpPr>
            <a:stCxn id="41992" idx="0"/>
            <a:endCxn id="41987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0" name="AutoShape 16"/>
          <p:cNvCxnSpPr>
            <a:stCxn id="41987" idx="5"/>
            <a:endCxn id="41991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1" name="AutoShape 17"/>
          <p:cNvCxnSpPr>
            <a:stCxn id="41988" idx="4"/>
            <a:endCxn id="41991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2" name="AutoShape 18"/>
          <p:cNvCxnSpPr>
            <a:stCxn id="41987" idx="6"/>
            <a:endCxn id="41988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3" name="AutoShape 19"/>
          <p:cNvCxnSpPr>
            <a:stCxn id="41989" idx="2"/>
            <a:endCxn id="41988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4" name="AutoShape 20"/>
          <p:cNvCxnSpPr>
            <a:stCxn id="41988" idx="5"/>
            <a:endCxn id="41994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5" name="AutoShape 21"/>
          <p:cNvCxnSpPr>
            <a:stCxn id="41989" idx="3"/>
            <a:endCxn id="41994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6" name="AutoShape 22"/>
          <p:cNvCxnSpPr>
            <a:stCxn id="41989" idx="4"/>
            <a:endCxn id="41990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7" name="AutoShape 23"/>
          <p:cNvCxnSpPr>
            <a:stCxn id="41990" idx="2"/>
            <a:endCxn id="41991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8" name="AutoShape 24"/>
          <p:cNvCxnSpPr>
            <a:stCxn id="41994" idx="3"/>
            <a:endCxn id="41991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2009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10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2011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43011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3012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3013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3014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3015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3016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43017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43018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3019" name="AutoShape 11"/>
          <p:cNvCxnSpPr>
            <a:stCxn id="43011" idx="3"/>
            <a:endCxn id="43017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0" name="AutoShape 12"/>
          <p:cNvCxnSpPr>
            <a:stCxn id="43017" idx="5"/>
            <a:endCxn id="43016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1" name="AutoShape 13"/>
          <p:cNvCxnSpPr>
            <a:stCxn id="43017" idx="6"/>
            <a:endCxn id="43015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2" name="AutoShape 14"/>
          <p:cNvCxnSpPr>
            <a:stCxn id="43015" idx="2"/>
            <a:endCxn id="43016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3" name="AutoShape 15"/>
          <p:cNvCxnSpPr>
            <a:stCxn id="43016" idx="0"/>
            <a:endCxn id="43011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4" name="AutoShape 16"/>
          <p:cNvCxnSpPr>
            <a:stCxn id="43011" idx="5"/>
            <a:endCxn id="43015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5" name="AutoShape 17"/>
          <p:cNvCxnSpPr>
            <a:stCxn id="43012" idx="4"/>
            <a:endCxn id="43015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6" name="AutoShape 18"/>
          <p:cNvCxnSpPr>
            <a:stCxn id="43011" idx="6"/>
            <a:endCxn id="43012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7" name="AutoShape 19"/>
          <p:cNvCxnSpPr>
            <a:stCxn id="43013" idx="2"/>
            <a:endCxn id="43012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8" name="AutoShape 20"/>
          <p:cNvCxnSpPr>
            <a:stCxn id="43012" idx="5"/>
            <a:endCxn id="43018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9" name="AutoShape 21"/>
          <p:cNvCxnSpPr>
            <a:stCxn id="43013" idx="3"/>
            <a:endCxn id="43018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30" name="AutoShape 22"/>
          <p:cNvCxnSpPr>
            <a:stCxn id="43013" idx="4"/>
            <a:endCxn id="43014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31" name="AutoShape 23"/>
          <p:cNvCxnSpPr>
            <a:stCxn id="43014" idx="2"/>
            <a:endCxn id="43015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32" name="AutoShape 24"/>
          <p:cNvCxnSpPr>
            <a:stCxn id="43018" idx="3"/>
            <a:endCxn id="43015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3033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34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3035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44035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4036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4037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4038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4039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4040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 </a:t>
            </a:r>
          </a:p>
        </p:txBody>
      </p:sp>
      <p:sp>
        <p:nvSpPr>
          <p:cNvPr id="44041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44042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4043" name="AutoShape 11"/>
          <p:cNvCxnSpPr>
            <a:stCxn id="44035" idx="3"/>
            <a:endCxn id="44041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44" name="AutoShape 12"/>
          <p:cNvCxnSpPr>
            <a:stCxn id="44041" idx="5"/>
            <a:endCxn id="44040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45" name="AutoShape 13"/>
          <p:cNvCxnSpPr>
            <a:stCxn id="44041" idx="6"/>
            <a:endCxn id="44039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46" name="AutoShape 14"/>
          <p:cNvCxnSpPr>
            <a:stCxn id="44039" idx="2"/>
            <a:endCxn id="44040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47" name="AutoShape 15"/>
          <p:cNvCxnSpPr>
            <a:stCxn id="44040" idx="0"/>
            <a:endCxn id="44035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48" name="AutoShape 16"/>
          <p:cNvCxnSpPr>
            <a:stCxn id="44035" idx="5"/>
            <a:endCxn id="44039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49" name="AutoShape 17"/>
          <p:cNvCxnSpPr>
            <a:stCxn id="44036" idx="4"/>
            <a:endCxn id="44039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0" name="AutoShape 18"/>
          <p:cNvCxnSpPr>
            <a:stCxn id="44035" idx="6"/>
            <a:endCxn id="44036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1" name="AutoShape 19"/>
          <p:cNvCxnSpPr>
            <a:stCxn id="44037" idx="2"/>
            <a:endCxn id="44036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2" name="AutoShape 20"/>
          <p:cNvCxnSpPr>
            <a:stCxn id="44036" idx="5"/>
            <a:endCxn id="44042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3" name="AutoShape 21"/>
          <p:cNvCxnSpPr>
            <a:stCxn id="44037" idx="3"/>
            <a:endCxn id="44042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4" name="AutoShape 22"/>
          <p:cNvCxnSpPr>
            <a:stCxn id="44037" idx="4"/>
            <a:endCxn id="44038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5" name="AutoShape 23"/>
          <p:cNvCxnSpPr>
            <a:stCxn id="44038" idx="2"/>
            <a:endCxn id="44039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6" name="AutoShape 24"/>
          <p:cNvCxnSpPr>
            <a:stCxn id="44042" idx="3"/>
            <a:endCxn id="44039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4057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58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4059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45059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5060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5061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5062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5063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5064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5065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45066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5067" name="AutoShape 11"/>
          <p:cNvCxnSpPr>
            <a:stCxn id="45059" idx="3"/>
            <a:endCxn id="45065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68" name="AutoShape 12"/>
          <p:cNvCxnSpPr>
            <a:stCxn id="45065" idx="5"/>
            <a:endCxn id="45064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69" name="AutoShape 13"/>
          <p:cNvCxnSpPr>
            <a:stCxn id="45065" idx="6"/>
            <a:endCxn id="45063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0" name="AutoShape 14"/>
          <p:cNvCxnSpPr>
            <a:stCxn id="45063" idx="2"/>
            <a:endCxn id="45064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1" name="AutoShape 15"/>
          <p:cNvCxnSpPr>
            <a:stCxn id="45064" idx="0"/>
            <a:endCxn id="45059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2" name="AutoShape 16"/>
          <p:cNvCxnSpPr>
            <a:stCxn id="45059" idx="5"/>
            <a:endCxn id="45063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3" name="AutoShape 17"/>
          <p:cNvCxnSpPr>
            <a:stCxn id="45060" idx="4"/>
            <a:endCxn id="45063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4" name="AutoShape 18"/>
          <p:cNvCxnSpPr>
            <a:stCxn id="45059" idx="6"/>
            <a:endCxn id="45060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5" name="AutoShape 19"/>
          <p:cNvCxnSpPr>
            <a:stCxn id="45061" idx="2"/>
            <a:endCxn id="45060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6" name="AutoShape 20"/>
          <p:cNvCxnSpPr>
            <a:stCxn id="45060" idx="5"/>
            <a:endCxn id="45066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7" name="AutoShape 21"/>
          <p:cNvCxnSpPr>
            <a:stCxn id="45061" idx="3"/>
            <a:endCxn id="45066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8" name="AutoShape 22"/>
          <p:cNvCxnSpPr>
            <a:stCxn id="45061" idx="4"/>
            <a:endCxn id="45062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9" name="AutoShape 23"/>
          <p:cNvCxnSpPr>
            <a:stCxn id="45062" idx="2"/>
            <a:endCxn id="45063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80" name="AutoShape 24"/>
          <p:cNvCxnSpPr>
            <a:stCxn id="45066" idx="3"/>
            <a:endCxn id="45063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5081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82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5083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46083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6084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6085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6086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6087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 </a:t>
            </a:r>
          </a:p>
        </p:txBody>
      </p:sp>
      <p:sp>
        <p:nvSpPr>
          <p:cNvPr id="46088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6089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46090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6091" name="AutoShape 11"/>
          <p:cNvCxnSpPr>
            <a:stCxn id="46083" idx="3"/>
            <a:endCxn id="46089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2" name="AutoShape 12"/>
          <p:cNvCxnSpPr>
            <a:stCxn id="46089" idx="5"/>
            <a:endCxn id="46088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3" name="AutoShape 13"/>
          <p:cNvCxnSpPr>
            <a:stCxn id="46089" idx="6"/>
            <a:endCxn id="46087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4" name="AutoShape 14"/>
          <p:cNvCxnSpPr>
            <a:stCxn id="46087" idx="2"/>
            <a:endCxn id="46088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5" name="AutoShape 15"/>
          <p:cNvCxnSpPr>
            <a:stCxn id="46088" idx="0"/>
            <a:endCxn id="46083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6" name="AutoShape 16"/>
          <p:cNvCxnSpPr>
            <a:stCxn id="46083" idx="5"/>
            <a:endCxn id="46087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7" name="AutoShape 17"/>
          <p:cNvCxnSpPr>
            <a:stCxn id="46084" idx="4"/>
            <a:endCxn id="46087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8" name="AutoShape 18"/>
          <p:cNvCxnSpPr>
            <a:stCxn id="46083" idx="6"/>
            <a:endCxn id="46084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9" name="AutoShape 19"/>
          <p:cNvCxnSpPr>
            <a:stCxn id="46085" idx="2"/>
            <a:endCxn id="46084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0" name="AutoShape 20"/>
          <p:cNvCxnSpPr>
            <a:stCxn id="46084" idx="5"/>
            <a:endCxn id="46090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1" name="AutoShape 21"/>
          <p:cNvCxnSpPr>
            <a:stCxn id="46085" idx="3"/>
            <a:endCxn id="46090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2" name="AutoShape 22"/>
          <p:cNvCxnSpPr>
            <a:stCxn id="46085" idx="4"/>
            <a:endCxn id="46086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3" name="AutoShape 23"/>
          <p:cNvCxnSpPr>
            <a:stCxn id="46086" idx="2"/>
            <a:endCxn id="46087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4" name="AutoShape 24"/>
          <p:cNvCxnSpPr>
            <a:stCxn id="46090" idx="3"/>
            <a:endCxn id="46087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6105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06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6107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47107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7108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7109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7110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7111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7112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7113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47114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7115" name="AutoShape 11"/>
          <p:cNvCxnSpPr>
            <a:stCxn id="47107" idx="3"/>
            <a:endCxn id="47113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16" name="AutoShape 12"/>
          <p:cNvCxnSpPr>
            <a:stCxn id="47113" idx="5"/>
            <a:endCxn id="47112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17" name="AutoShape 13"/>
          <p:cNvCxnSpPr>
            <a:stCxn id="47113" idx="6"/>
            <a:endCxn id="47111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18" name="AutoShape 14"/>
          <p:cNvCxnSpPr>
            <a:stCxn id="47111" idx="2"/>
            <a:endCxn id="47112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19" name="AutoShape 15"/>
          <p:cNvCxnSpPr>
            <a:stCxn id="47112" idx="0"/>
            <a:endCxn id="47107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0" name="AutoShape 16"/>
          <p:cNvCxnSpPr>
            <a:stCxn id="47107" idx="5"/>
            <a:endCxn id="47111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1" name="AutoShape 17"/>
          <p:cNvCxnSpPr>
            <a:stCxn id="47108" idx="4"/>
            <a:endCxn id="47111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2" name="AutoShape 18"/>
          <p:cNvCxnSpPr>
            <a:stCxn id="47107" idx="6"/>
            <a:endCxn id="47108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3" name="AutoShape 19"/>
          <p:cNvCxnSpPr>
            <a:stCxn id="47109" idx="2"/>
            <a:endCxn id="47108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4" name="AutoShape 20"/>
          <p:cNvCxnSpPr>
            <a:stCxn id="47108" idx="5"/>
            <a:endCxn id="47114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5" name="AutoShape 21"/>
          <p:cNvCxnSpPr>
            <a:stCxn id="47109" idx="3"/>
            <a:endCxn id="47114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6" name="AutoShape 22"/>
          <p:cNvCxnSpPr>
            <a:stCxn id="47109" idx="4"/>
            <a:endCxn id="47110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7" name="AutoShape 23"/>
          <p:cNvCxnSpPr>
            <a:stCxn id="47110" idx="2"/>
            <a:endCxn id="47111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8" name="AutoShape 24"/>
          <p:cNvCxnSpPr>
            <a:stCxn id="47114" idx="3"/>
            <a:endCxn id="47111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7129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30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7131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Graph Variations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dirty="0"/>
              <a:t>Variations:</a:t>
            </a:r>
          </a:p>
          <a:p>
            <a:pPr lvl="1" eaLnBrk="1" hangingPunct="1"/>
            <a:r>
              <a:rPr dirty="0"/>
              <a:t>A </a:t>
            </a:r>
            <a:r>
              <a:rPr i="1" dirty="0">
                <a:solidFill>
                  <a:schemeClr val="tx2"/>
                </a:solidFill>
              </a:rPr>
              <a:t>connected graph</a:t>
            </a:r>
            <a:r>
              <a:rPr i="1" dirty="0"/>
              <a:t> </a:t>
            </a:r>
            <a:r>
              <a:rPr dirty="0"/>
              <a:t>has a path from every vertex to every other</a:t>
            </a:r>
          </a:p>
          <a:p>
            <a:pPr lvl="1" eaLnBrk="1" hangingPunct="1"/>
            <a:r>
              <a:rPr dirty="0"/>
              <a:t>In an </a:t>
            </a:r>
            <a:r>
              <a:rPr i="1" dirty="0">
                <a:solidFill>
                  <a:schemeClr val="tx2"/>
                </a:solidFill>
              </a:rPr>
              <a:t>undirected graph:</a:t>
            </a:r>
          </a:p>
          <a:p>
            <a:pPr lvl="2" eaLnBrk="1" hangingPunct="1"/>
            <a:r>
              <a:rPr dirty="0"/>
              <a:t>Edge (u,v) = edge (v,u)</a:t>
            </a:r>
          </a:p>
          <a:p>
            <a:pPr lvl="2" eaLnBrk="1" hangingPunct="1"/>
            <a:r>
              <a:rPr dirty="0"/>
              <a:t>No self-loops</a:t>
            </a:r>
          </a:p>
          <a:p>
            <a:pPr lvl="1" eaLnBrk="1" hangingPunct="1"/>
            <a:r>
              <a:rPr dirty="0"/>
              <a:t>In a </a:t>
            </a:r>
            <a:r>
              <a:rPr i="1" dirty="0">
                <a:solidFill>
                  <a:schemeClr val="tx2"/>
                </a:solidFill>
              </a:rPr>
              <a:t>directed</a:t>
            </a:r>
            <a:r>
              <a:rPr dirty="0"/>
              <a:t> graph:</a:t>
            </a:r>
          </a:p>
          <a:p>
            <a:pPr lvl="2" eaLnBrk="1" hangingPunct="1"/>
            <a:r>
              <a:rPr dirty="0"/>
              <a:t>Edge (u,v) goes from vertex u to vertex v, notated u</a:t>
            </a:r>
            <a:r>
              <a:rPr dirty="0">
                <a:sym typeface="Symbol" panose="05050102010706020507" pitchFamily="18" charset="2"/>
              </a:rPr>
              <a:t>v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48131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8132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48133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8134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8135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8136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8137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8138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8139" name="AutoShape 11"/>
          <p:cNvCxnSpPr>
            <a:stCxn id="48131" idx="3"/>
            <a:endCxn id="48137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0" name="AutoShape 12"/>
          <p:cNvCxnSpPr>
            <a:stCxn id="48137" idx="5"/>
            <a:endCxn id="48136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1" name="AutoShape 13"/>
          <p:cNvCxnSpPr>
            <a:stCxn id="48137" idx="6"/>
            <a:endCxn id="48135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2" name="AutoShape 14"/>
          <p:cNvCxnSpPr>
            <a:stCxn id="48135" idx="2"/>
            <a:endCxn id="48136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3" name="AutoShape 15"/>
          <p:cNvCxnSpPr>
            <a:stCxn id="48136" idx="0"/>
            <a:endCxn id="48131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4" name="AutoShape 16"/>
          <p:cNvCxnSpPr>
            <a:stCxn id="48131" idx="5"/>
            <a:endCxn id="48135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5" name="AutoShape 17"/>
          <p:cNvCxnSpPr>
            <a:stCxn id="48132" idx="4"/>
            <a:endCxn id="48135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6" name="AutoShape 18"/>
          <p:cNvCxnSpPr>
            <a:stCxn id="48131" idx="6"/>
            <a:endCxn id="48132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7" name="AutoShape 19"/>
          <p:cNvCxnSpPr>
            <a:stCxn id="48133" idx="2"/>
            <a:endCxn id="48132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8" name="AutoShape 20"/>
          <p:cNvCxnSpPr>
            <a:stCxn id="48132" idx="5"/>
            <a:endCxn id="48138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9" name="AutoShape 21"/>
          <p:cNvCxnSpPr>
            <a:stCxn id="48133" idx="3"/>
            <a:endCxn id="48138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50" name="AutoShape 22"/>
          <p:cNvCxnSpPr>
            <a:stCxn id="48133" idx="4"/>
            <a:endCxn id="48134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51" name="AutoShape 23"/>
          <p:cNvCxnSpPr>
            <a:stCxn id="48134" idx="2"/>
            <a:endCxn id="48135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52" name="AutoShape 24"/>
          <p:cNvCxnSpPr>
            <a:stCxn id="48138" idx="3"/>
            <a:endCxn id="48135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53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154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8155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49155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9156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49157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9158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9159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9160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9161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9162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9163" name="AutoShape 11"/>
          <p:cNvCxnSpPr>
            <a:stCxn id="49155" idx="3"/>
            <a:endCxn id="49161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4" name="AutoShape 12"/>
          <p:cNvCxnSpPr>
            <a:stCxn id="49161" idx="5"/>
            <a:endCxn id="49160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5" name="AutoShape 13"/>
          <p:cNvCxnSpPr>
            <a:stCxn id="49161" idx="6"/>
            <a:endCxn id="49159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6" name="AutoShape 14"/>
          <p:cNvCxnSpPr>
            <a:stCxn id="49159" idx="2"/>
            <a:endCxn id="49160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7" name="AutoShape 15"/>
          <p:cNvCxnSpPr>
            <a:stCxn id="49160" idx="0"/>
            <a:endCxn id="49155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8" name="AutoShape 16"/>
          <p:cNvCxnSpPr>
            <a:stCxn id="49155" idx="5"/>
            <a:endCxn id="49159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9" name="AutoShape 17"/>
          <p:cNvCxnSpPr>
            <a:stCxn id="49156" idx="4"/>
            <a:endCxn id="49159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0" name="AutoShape 18"/>
          <p:cNvCxnSpPr>
            <a:stCxn id="49155" idx="6"/>
            <a:endCxn id="49156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1" name="AutoShape 19"/>
          <p:cNvCxnSpPr>
            <a:stCxn id="49157" idx="2"/>
            <a:endCxn id="49156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2" name="AutoShape 20"/>
          <p:cNvCxnSpPr>
            <a:stCxn id="49156" idx="5"/>
            <a:endCxn id="49162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3" name="AutoShape 21"/>
          <p:cNvCxnSpPr>
            <a:stCxn id="49157" idx="3"/>
            <a:endCxn id="49162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4" name="AutoShape 22"/>
          <p:cNvCxnSpPr>
            <a:stCxn id="49157" idx="4"/>
            <a:endCxn id="49158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5" name="AutoShape 23"/>
          <p:cNvCxnSpPr>
            <a:stCxn id="49158" idx="2"/>
            <a:endCxn id="49159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6" name="AutoShape 24"/>
          <p:cNvCxnSpPr>
            <a:stCxn id="49162" idx="3"/>
            <a:endCxn id="49159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9177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78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9179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50179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0180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0181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0182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0183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0184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0185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0186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9 |  </a:t>
            </a:r>
          </a:p>
        </p:txBody>
      </p:sp>
      <p:cxnSp>
        <p:nvCxnSpPr>
          <p:cNvPr id="50187" name="AutoShape 11"/>
          <p:cNvCxnSpPr>
            <a:stCxn id="50179" idx="3"/>
            <a:endCxn id="50185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88" name="AutoShape 12"/>
          <p:cNvCxnSpPr>
            <a:stCxn id="50185" idx="5"/>
            <a:endCxn id="50184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89" name="AutoShape 13"/>
          <p:cNvCxnSpPr>
            <a:stCxn id="50185" idx="6"/>
            <a:endCxn id="50183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0" name="AutoShape 14"/>
          <p:cNvCxnSpPr>
            <a:stCxn id="50183" idx="2"/>
            <a:endCxn id="50184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1" name="AutoShape 15"/>
          <p:cNvCxnSpPr>
            <a:stCxn id="50184" idx="0"/>
            <a:endCxn id="50179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2" name="AutoShape 16"/>
          <p:cNvCxnSpPr>
            <a:stCxn id="50179" idx="5"/>
            <a:endCxn id="50183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3" name="AutoShape 17"/>
          <p:cNvCxnSpPr>
            <a:stCxn id="50180" idx="4"/>
            <a:endCxn id="50183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4" name="AutoShape 18"/>
          <p:cNvCxnSpPr>
            <a:stCxn id="50179" idx="6"/>
            <a:endCxn id="50180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5" name="AutoShape 19"/>
          <p:cNvCxnSpPr>
            <a:stCxn id="50181" idx="2"/>
            <a:endCxn id="50180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6" name="AutoShape 20"/>
          <p:cNvCxnSpPr>
            <a:stCxn id="50180" idx="5"/>
            <a:endCxn id="50186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7" name="AutoShape 21"/>
          <p:cNvCxnSpPr>
            <a:stCxn id="50181" idx="3"/>
            <a:endCxn id="50186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8" name="AutoShape 22"/>
          <p:cNvCxnSpPr>
            <a:stCxn id="50181" idx="4"/>
            <a:endCxn id="50182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9" name="AutoShape 23"/>
          <p:cNvCxnSpPr>
            <a:stCxn id="50182" idx="2"/>
            <a:endCxn id="50183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200" name="AutoShape 24"/>
          <p:cNvCxnSpPr>
            <a:stCxn id="50186" idx="3"/>
            <a:endCxn id="50183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0201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02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0203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</a:p>
        </p:txBody>
      </p:sp>
      <p:sp>
        <p:nvSpPr>
          <p:cNvPr id="1207324" name="Text Box 28"/>
          <p:cNvSpPr txBox="1"/>
          <p:nvPr/>
        </p:nvSpPr>
        <p:spPr>
          <a:xfrm>
            <a:off x="1970088" y="5603875"/>
            <a:ext cx="5557837" cy="82232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is the structure of the grey vertices?  </a:t>
            </a:r>
            <a:b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do they represent?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3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51203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1204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1205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1206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1207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1208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1209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1210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1211" name="AutoShape 11"/>
          <p:cNvCxnSpPr>
            <a:stCxn id="51203" idx="3"/>
            <a:endCxn id="51209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2" name="AutoShape 12"/>
          <p:cNvCxnSpPr>
            <a:stCxn id="51209" idx="5"/>
            <a:endCxn id="51208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3" name="AutoShape 13"/>
          <p:cNvCxnSpPr>
            <a:stCxn id="51209" idx="6"/>
            <a:endCxn id="51207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4" name="AutoShape 14"/>
          <p:cNvCxnSpPr>
            <a:stCxn id="51207" idx="2"/>
            <a:endCxn id="51208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5" name="AutoShape 15"/>
          <p:cNvCxnSpPr>
            <a:stCxn id="51208" idx="0"/>
            <a:endCxn id="51203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6" name="AutoShape 16"/>
          <p:cNvCxnSpPr>
            <a:stCxn id="51203" idx="5"/>
            <a:endCxn id="51207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7" name="AutoShape 17"/>
          <p:cNvCxnSpPr>
            <a:stCxn id="51204" idx="4"/>
            <a:endCxn id="51207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8" name="AutoShape 18"/>
          <p:cNvCxnSpPr>
            <a:stCxn id="51203" idx="6"/>
            <a:endCxn id="51204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9" name="AutoShape 19"/>
          <p:cNvCxnSpPr>
            <a:stCxn id="51205" idx="2"/>
            <a:endCxn id="51204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20" name="AutoShape 20"/>
          <p:cNvCxnSpPr>
            <a:stCxn id="51204" idx="5"/>
            <a:endCxn id="51210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21" name="AutoShape 21"/>
          <p:cNvCxnSpPr>
            <a:stCxn id="51205" idx="3"/>
            <a:endCxn id="51210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22" name="AutoShape 22"/>
          <p:cNvCxnSpPr>
            <a:stCxn id="51205" idx="4"/>
            <a:endCxn id="51206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23" name="AutoShape 23"/>
          <p:cNvCxnSpPr>
            <a:stCxn id="51206" idx="2"/>
            <a:endCxn id="51207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24" name="AutoShape 24"/>
          <p:cNvCxnSpPr>
            <a:stCxn id="51210" idx="3"/>
            <a:endCxn id="51207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1225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26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1227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52227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2228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2229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2230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2231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2232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2233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2234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2235" name="AutoShape 11"/>
          <p:cNvCxnSpPr>
            <a:stCxn id="52227" idx="3"/>
            <a:endCxn id="52233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36" name="AutoShape 12"/>
          <p:cNvCxnSpPr>
            <a:stCxn id="52233" idx="5"/>
            <a:endCxn id="52232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37" name="AutoShape 13"/>
          <p:cNvCxnSpPr>
            <a:stCxn id="52233" idx="6"/>
            <a:endCxn id="52231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38" name="AutoShape 14"/>
          <p:cNvCxnSpPr>
            <a:stCxn id="52231" idx="2"/>
            <a:endCxn id="52232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39" name="AutoShape 15"/>
          <p:cNvCxnSpPr>
            <a:stCxn id="52232" idx="0"/>
            <a:endCxn id="52227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0" name="AutoShape 16"/>
          <p:cNvCxnSpPr>
            <a:stCxn id="52227" idx="5"/>
            <a:endCxn id="52231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1" name="AutoShape 17"/>
          <p:cNvCxnSpPr>
            <a:stCxn id="52228" idx="4"/>
            <a:endCxn id="52231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2" name="AutoShape 18"/>
          <p:cNvCxnSpPr>
            <a:stCxn id="52227" idx="6"/>
            <a:endCxn id="52228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3" name="AutoShape 19"/>
          <p:cNvCxnSpPr>
            <a:stCxn id="52229" idx="2"/>
            <a:endCxn id="52228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4" name="AutoShape 20"/>
          <p:cNvCxnSpPr>
            <a:stCxn id="52228" idx="5"/>
            <a:endCxn id="52234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5" name="AutoShape 21"/>
          <p:cNvCxnSpPr>
            <a:stCxn id="52229" idx="3"/>
            <a:endCxn id="52234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6" name="AutoShape 22"/>
          <p:cNvCxnSpPr>
            <a:stCxn id="52229" idx="4"/>
            <a:endCxn id="52230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7" name="AutoShape 23"/>
          <p:cNvCxnSpPr>
            <a:stCxn id="52230" idx="2"/>
            <a:endCxn id="52231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8" name="AutoShape 24"/>
          <p:cNvCxnSpPr>
            <a:stCxn id="52234" idx="3"/>
            <a:endCxn id="52231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2249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50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2251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53251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53252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3253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3254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3255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3256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3257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3258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3259" name="AutoShape 11"/>
          <p:cNvCxnSpPr>
            <a:stCxn id="53251" idx="3"/>
            <a:endCxn id="53257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0" name="AutoShape 12"/>
          <p:cNvCxnSpPr>
            <a:stCxn id="53257" idx="5"/>
            <a:endCxn id="53256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1" name="AutoShape 13"/>
          <p:cNvCxnSpPr>
            <a:stCxn id="53257" idx="6"/>
            <a:endCxn id="53255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2" name="AutoShape 14"/>
          <p:cNvCxnSpPr>
            <a:stCxn id="53255" idx="2"/>
            <a:endCxn id="53256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3" name="AutoShape 15"/>
          <p:cNvCxnSpPr>
            <a:stCxn id="53256" idx="0"/>
            <a:endCxn id="53251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4" name="AutoShape 16"/>
          <p:cNvCxnSpPr>
            <a:stCxn id="53251" idx="5"/>
            <a:endCxn id="53255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5" name="AutoShape 17"/>
          <p:cNvCxnSpPr>
            <a:stCxn id="53252" idx="4"/>
            <a:endCxn id="53255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6" name="AutoShape 18"/>
          <p:cNvCxnSpPr>
            <a:stCxn id="53251" idx="6"/>
            <a:endCxn id="53252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7" name="AutoShape 19"/>
          <p:cNvCxnSpPr>
            <a:stCxn id="53253" idx="2"/>
            <a:endCxn id="53252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8" name="AutoShape 20"/>
          <p:cNvCxnSpPr>
            <a:stCxn id="53252" idx="5"/>
            <a:endCxn id="53258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9" name="AutoShape 21"/>
          <p:cNvCxnSpPr>
            <a:stCxn id="53253" idx="3"/>
            <a:endCxn id="53258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70" name="AutoShape 22"/>
          <p:cNvCxnSpPr>
            <a:stCxn id="53253" idx="4"/>
            <a:endCxn id="53254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71" name="AutoShape 23"/>
          <p:cNvCxnSpPr>
            <a:stCxn id="53254" idx="2"/>
            <a:endCxn id="53255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72" name="AutoShape 24"/>
          <p:cNvCxnSpPr>
            <a:stCxn id="53258" idx="3"/>
            <a:endCxn id="53255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3273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74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3275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54275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54276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4277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54278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4279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4280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4281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4282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4283" name="AutoShape 11"/>
          <p:cNvCxnSpPr>
            <a:stCxn id="54275" idx="3"/>
            <a:endCxn id="54281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4" name="AutoShape 12"/>
          <p:cNvCxnSpPr>
            <a:stCxn id="54281" idx="5"/>
            <a:endCxn id="54280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5" name="AutoShape 13"/>
          <p:cNvCxnSpPr>
            <a:stCxn id="54281" idx="6"/>
            <a:endCxn id="54279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6" name="AutoShape 14"/>
          <p:cNvCxnSpPr>
            <a:stCxn id="54279" idx="2"/>
            <a:endCxn id="54280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7" name="AutoShape 15"/>
          <p:cNvCxnSpPr>
            <a:stCxn id="54280" idx="0"/>
            <a:endCxn id="54275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8" name="AutoShape 16"/>
          <p:cNvCxnSpPr>
            <a:stCxn id="54275" idx="5"/>
            <a:endCxn id="54279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9" name="AutoShape 17"/>
          <p:cNvCxnSpPr>
            <a:stCxn id="54276" idx="4"/>
            <a:endCxn id="54279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90" name="AutoShape 18"/>
          <p:cNvCxnSpPr>
            <a:stCxn id="54275" idx="6"/>
            <a:endCxn id="54276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91" name="AutoShape 19"/>
          <p:cNvCxnSpPr>
            <a:stCxn id="54277" idx="2"/>
            <a:endCxn id="54276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92" name="AutoShape 20"/>
          <p:cNvCxnSpPr>
            <a:stCxn id="54276" idx="5"/>
            <a:endCxn id="54282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93" name="AutoShape 21"/>
          <p:cNvCxnSpPr>
            <a:stCxn id="54277" idx="3"/>
            <a:endCxn id="54282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94" name="AutoShape 22"/>
          <p:cNvCxnSpPr>
            <a:stCxn id="54277" idx="4"/>
            <a:endCxn id="54278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95" name="AutoShape 23"/>
          <p:cNvCxnSpPr>
            <a:stCxn id="54278" idx="2"/>
            <a:endCxn id="54279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96" name="AutoShape 24"/>
          <p:cNvCxnSpPr>
            <a:stCxn id="54282" idx="3"/>
            <a:endCxn id="54279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4297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298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4299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55299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55300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5301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55302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14|  </a:t>
            </a:r>
          </a:p>
        </p:txBody>
      </p:sp>
      <p:sp>
        <p:nvSpPr>
          <p:cNvPr id="55303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5304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5305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5306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5307" name="AutoShape 11"/>
          <p:cNvCxnSpPr>
            <a:stCxn id="55299" idx="3"/>
            <a:endCxn id="55305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08" name="AutoShape 12"/>
          <p:cNvCxnSpPr>
            <a:stCxn id="55305" idx="5"/>
            <a:endCxn id="55304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09" name="AutoShape 13"/>
          <p:cNvCxnSpPr>
            <a:stCxn id="55305" idx="6"/>
            <a:endCxn id="55303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0" name="AutoShape 14"/>
          <p:cNvCxnSpPr>
            <a:stCxn id="55303" idx="2"/>
            <a:endCxn id="55304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1" name="AutoShape 15"/>
          <p:cNvCxnSpPr>
            <a:stCxn id="55304" idx="0"/>
            <a:endCxn id="55299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2" name="AutoShape 16"/>
          <p:cNvCxnSpPr>
            <a:stCxn id="55299" idx="5"/>
            <a:endCxn id="55303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3" name="AutoShape 17"/>
          <p:cNvCxnSpPr>
            <a:stCxn id="55300" idx="4"/>
            <a:endCxn id="55303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4" name="AutoShape 18"/>
          <p:cNvCxnSpPr>
            <a:stCxn id="55299" idx="6"/>
            <a:endCxn id="55300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5" name="AutoShape 19"/>
          <p:cNvCxnSpPr>
            <a:stCxn id="55301" idx="2"/>
            <a:endCxn id="55300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6" name="AutoShape 20"/>
          <p:cNvCxnSpPr>
            <a:stCxn id="55300" idx="5"/>
            <a:endCxn id="55306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7" name="AutoShape 21"/>
          <p:cNvCxnSpPr>
            <a:stCxn id="55301" idx="3"/>
            <a:endCxn id="55306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8" name="AutoShape 22"/>
          <p:cNvCxnSpPr>
            <a:stCxn id="55301" idx="4"/>
            <a:endCxn id="55302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9" name="AutoShape 23"/>
          <p:cNvCxnSpPr>
            <a:stCxn id="55302" idx="2"/>
            <a:endCxn id="55303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20" name="AutoShape 24"/>
          <p:cNvCxnSpPr>
            <a:stCxn id="55306" idx="3"/>
            <a:endCxn id="55303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5321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22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5323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56323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56324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6325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56326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56327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6328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6329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6330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6331" name="AutoShape 11"/>
          <p:cNvCxnSpPr>
            <a:stCxn id="56323" idx="3"/>
            <a:endCxn id="56329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2" name="AutoShape 12"/>
          <p:cNvCxnSpPr>
            <a:stCxn id="56329" idx="5"/>
            <a:endCxn id="56328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3" name="AutoShape 13"/>
          <p:cNvCxnSpPr>
            <a:stCxn id="56329" idx="6"/>
            <a:endCxn id="56327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4" name="AutoShape 14"/>
          <p:cNvCxnSpPr>
            <a:stCxn id="56327" idx="2"/>
            <a:endCxn id="56328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5" name="AutoShape 15"/>
          <p:cNvCxnSpPr>
            <a:stCxn id="56328" idx="0"/>
            <a:endCxn id="56323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6" name="AutoShape 16"/>
          <p:cNvCxnSpPr>
            <a:stCxn id="56323" idx="5"/>
            <a:endCxn id="56327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7" name="AutoShape 17"/>
          <p:cNvCxnSpPr>
            <a:stCxn id="56324" idx="4"/>
            <a:endCxn id="56327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8" name="AutoShape 18"/>
          <p:cNvCxnSpPr>
            <a:stCxn id="56323" idx="6"/>
            <a:endCxn id="56324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9" name="AutoShape 19"/>
          <p:cNvCxnSpPr>
            <a:stCxn id="56325" idx="2"/>
            <a:endCxn id="56324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40" name="AutoShape 20"/>
          <p:cNvCxnSpPr>
            <a:stCxn id="56324" idx="5"/>
            <a:endCxn id="56330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41" name="AutoShape 21"/>
          <p:cNvCxnSpPr>
            <a:stCxn id="56325" idx="3"/>
            <a:endCxn id="56330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42" name="AutoShape 22"/>
          <p:cNvCxnSpPr>
            <a:stCxn id="56325" idx="4"/>
            <a:endCxn id="56326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43" name="AutoShape 23"/>
          <p:cNvCxnSpPr>
            <a:stCxn id="56326" idx="2"/>
            <a:endCxn id="56327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44" name="AutoShape 24"/>
          <p:cNvCxnSpPr>
            <a:stCxn id="56330" idx="3"/>
            <a:endCxn id="56327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6345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6346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6347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DFS Example</a:t>
            </a:r>
          </a:p>
        </p:txBody>
      </p:sp>
      <p:sp>
        <p:nvSpPr>
          <p:cNvPr id="57347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57348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7349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57350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57351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7352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7353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7354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7355" name="AutoShape 11"/>
          <p:cNvCxnSpPr>
            <a:stCxn id="57347" idx="3"/>
            <a:endCxn id="57353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56" name="AutoShape 12"/>
          <p:cNvCxnSpPr>
            <a:stCxn id="57353" idx="5"/>
            <a:endCxn id="57352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57" name="AutoShape 13"/>
          <p:cNvCxnSpPr>
            <a:stCxn id="57353" idx="6"/>
            <a:endCxn id="57351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58" name="AutoShape 14"/>
          <p:cNvCxnSpPr>
            <a:stCxn id="57351" idx="2"/>
            <a:endCxn id="57352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59" name="AutoShape 15"/>
          <p:cNvCxnSpPr>
            <a:stCxn id="57352" idx="0"/>
            <a:endCxn id="57347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0" name="AutoShape 16"/>
          <p:cNvCxnSpPr>
            <a:stCxn id="57347" idx="5"/>
            <a:endCxn id="57351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1" name="AutoShape 17"/>
          <p:cNvCxnSpPr>
            <a:stCxn id="57348" idx="4"/>
            <a:endCxn id="57351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2" name="AutoShape 18"/>
          <p:cNvCxnSpPr>
            <a:stCxn id="57347" idx="6"/>
            <a:endCxn id="57348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3" name="AutoShape 19"/>
          <p:cNvCxnSpPr>
            <a:stCxn id="57349" idx="2"/>
            <a:endCxn id="57348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4" name="AutoShape 20"/>
          <p:cNvCxnSpPr>
            <a:stCxn id="57348" idx="5"/>
            <a:endCxn id="57354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5" name="AutoShape 21"/>
          <p:cNvCxnSpPr>
            <a:stCxn id="57349" idx="3"/>
            <a:endCxn id="57354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6" name="AutoShape 22"/>
          <p:cNvCxnSpPr>
            <a:stCxn id="57349" idx="4"/>
            <a:endCxn id="57350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7" name="AutoShape 23"/>
          <p:cNvCxnSpPr>
            <a:stCxn id="57350" idx="2"/>
            <a:endCxn id="57351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8" name="AutoShape 24"/>
          <p:cNvCxnSpPr>
            <a:stCxn id="57354" idx="3"/>
            <a:endCxn id="57351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7369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70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7371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Graph Variations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dirty="0"/>
              <a:t>More variations:</a:t>
            </a:r>
          </a:p>
          <a:p>
            <a:pPr lvl="1" eaLnBrk="1" hangingPunct="1"/>
            <a:r>
              <a:rPr dirty="0"/>
              <a:t>A </a:t>
            </a:r>
            <a:r>
              <a:rPr i="1" dirty="0">
                <a:solidFill>
                  <a:schemeClr val="tx2"/>
                </a:solidFill>
              </a:rPr>
              <a:t>weighted graph</a:t>
            </a:r>
            <a:r>
              <a:rPr dirty="0"/>
              <a:t> associates weights with either the edges or the vertices</a:t>
            </a:r>
          </a:p>
          <a:p>
            <a:pPr lvl="2" eaLnBrk="1" hangingPunct="1"/>
            <a:r>
              <a:rPr dirty="0"/>
              <a:t>E.g., a road map: edges might be weighted with distance</a:t>
            </a:r>
          </a:p>
          <a:p>
            <a:pPr lvl="1" eaLnBrk="1" hangingPunct="1"/>
            <a:r>
              <a:rPr dirty="0"/>
              <a:t>A </a:t>
            </a:r>
            <a:r>
              <a:rPr i="1" dirty="0">
                <a:solidFill>
                  <a:schemeClr val="tx2"/>
                </a:solidFill>
              </a:rPr>
              <a:t>multigraph</a:t>
            </a:r>
            <a:r>
              <a:rPr dirty="0"/>
              <a:t> allows multiple edges between the same vertices</a:t>
            </a:r>
          </a:p>
          <a:p>
            <a:pPr lvl="2" eaLnBrk="1" hangingPunct="1"/>
            <a:r>
              <a:rPr dirty="0"/>
              <a:t>E.g., the call graph in a program (a function can get called from multiple points in another function)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Representation of Graphs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dirty="0">
                <a:solidFill>
                  <a:srgbClr val="CC3300"/>
                </a:solidFill>
              </a:rPr>
              <a:t>Two standard ways</a:t>
            </a:r>
            <a:r>
              <a:rPr dirty="0"/>
              <a:t>.</a:t>
            </a:r>
          </a:p>
          <a:p>
            <a:pPr lvl="1" eaLnBrk="1" hangingPunct="1"/>
            <a:r>
              <a:rPr dirty="0"/>
              <a:t>Adjacency Lists.</a:t>
            </a:r>
          </a:p>
          <a:p>
            <a:pPr lvl="1" eaLnBrk="1" hangingPunct="1"/>
            <a:endParaRPr dirty="0"/>
          </a:p>
          <a:p>
            <a:pPr lvl="1" eaLnBrk="1" hangingPunct="1"/>
            <a:endParaRPr dirty="0"/>
          </a:p>
          <a:p>
            <a:pPr lvl="1" eaLnBrk="1" hangingPunct="1"/>
            <a:endParaRPr dirty="0"/>
          </a:p>
          <a:p>
            <a:pPr lvl="1" eaLnBrk="1" hangingPunct="1"/>
            <a:r>
              <a:rPr dirty="0"/>
              <a:t>Adjacency Matrix.</a:t>
            </a:r>
          </a:p>
        </p:txBody>
      </p:sp>
      <p:sp>
        <p:nvSpPr>
          <p:cNvPr id="72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 122, Fall 2004</a:t>
            </a:r>
          </a:p>
        </p:txBody>
      </p:sp>
      <p:grpSp>
        <p:nvGrpSpPr>
          <p:cNvPr id="7173" name="Group 4"/>
          <p:cNvGrpSpPr/>
          <p:nvPr/>
        </p:nvGrpSpPr>
        <p:grpSpPr>
          <a:xfrm>
            <a:off x="2209800" y="2743200"/>
            <a:ext cx="5708650" cy="1644650"/>
            <a:chOff x="336" y="2880"/>
            <a:chExt cx="3596" cy="1036"/>
          </a:xfrm>
        </p:grpSpPr>
        <p:sp>
          <p:nvSpPr>
            <p:cNvPr id="7191" name="Oval 5"/>
            <p:cNvSpPr/>
            <p:nvPr/>
          </p:nvSpPr>
          <p:spPr>
            <a:xfrm>
              <a:off x="33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b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192" name="Oval 6"/>
            <p:cNvSpPr/>
            <p:nvPr/>
          </p:nvSpPr>
          <p:spPr>
            <a:xfrm>
              <a:off x="81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b="1" dirty="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7193" name="Oval 7"/>
            <p:cNvSpPr/>
            <p:nvPr/>
          </p:nvSpPr>
          <p:spPr>
            <a:xfrm>
              <a:off x="33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b="1" dirty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194" name="Oval 8"/>
            <p:cNvSpPr/>
            <p:nvPr/>
          </p:nvSpPr>
          <p:spPr>
            <a:xfrm>
              <a:off x="81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b="1" dirty="0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7195" name="AutoShape 9"/>
            <p:cNvCxnSpPr>
              <a:stCxn id="7191" idx="6"/>
              <a:endCxn id="7194" idx="2"/>
            </p:cNvCxnSpPr>
            <p:nvPr/>
          </p:nvCxnSpPr>
          <p:spPr>
            <a:xfrm>
              <a:off x="528" y="2976"/>
              <a:ext cx="288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7196" name="AutoShape 10"/>
            <p:cNvCxnSpPr>
              <a:stCxn id="7194" idx="4"/>
              <a:endCxn id="7193" idx="7"/>
            </p:cNvCxnSpPr>
            <p:nvPr/>
          </p:nvCxnSpPr>
          <p:spPr>
            <a:xfrm flipH="1">
              <a:off x="500" y="3072"/>
              <a:ext cx="412" cy="412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7197" name="AutoShape 11"/>
            <p:cNvCxnSpPr>
              <a:stCxn id="7191" idx="4"/>
              <a:endCxn id="7193" idx="0"/>
            </p:cNvCxnSpPr>
            <p:nvPr/>
          </p:nvCxnSpPr>
          <p:spPr>
            <a:xfrm>
              <a:off x="432" y="3072"/>
              <a:ext cx="0" cy="384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7198" name="AutoShape 12"/>
            <p:cNvCxnSpPr>
              <a:stCxn id="7191" idx="5"/>
              <a:endCxn id="7192" idx="1"/>
            </p:cNvCxnSpPr>
            <p:nvPr/>
          </p:nvCxnSpPr>
          <p:spPr>
            <a:xfrm>
              <a:off x="500" y="3044"/>
              <a:ext cx="344" cy="44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sp>
          <p:nvSpPr>
            <p:cNvPr id="7199" name="Text Box 13"/>
            <p:cNvSpPr txBox="1"/>
            <p:nvPr/>
          </p:nvSpPr>
          <p:spPr>
            <a:xfrm>
              <a:off x="1728" y="2880"/>
              <a:ext cx="204" cy="1026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dirty="0">
                  <a:latin typeface="Arial" panose="020B0604020202020204" pitchFamily="34" charset="0"/>
                </a:rPr>
                <a:t> </a:t>
              </a:r>
            </a:p>
            <a:p>
              <a:endParaRPr dirty="0">
                <a:latin typeface="Arial" panose="020B0604020202020204" pitchFamily="34" charset="0"/>
              </a:endParaRPr>
            </a:p>
            <a:p>
              <a:endParaRPr dirty="0">
                <a:latin typeface="Arial" panose="020B0604020202020204" pitchFamily="34" charset="0"/>
              </a:endParaRPr>
            </a:p>
            <a:p>
              <a:r>
                <a:rPr dirty="0">
                  <a:latin typeface="Arial" panose="020B0604020202020204" pitchFamily="34" charset="0"/>
                </a:rPr>
                <a:t>  </a:t>
              </a:r>
            </a:p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200" name="Text Box 14"/>
            <p:cNvSpPr txBox="1"/>
            <p:nvPr/>
          </p:nvSpPr>
          <p:spPr>
            <a:xfrm>
              <a:off x="1526" y="2889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b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201" name="Text Box 15"/>
            <p:cNvSpPr txBox="1"/>
            <p:nvPr/>
          </p:nvSpPr>
          <p:spPr>
            <a:xfrm>
              <a:off x="1536" y="3168"/>
              <a:ext cx="205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b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202" name="Text Box 16"/>
            <p:cNvSpPr txBox="1"/>
            <p:nvPr/>
          </p:nvSpPr>
          <p:spPr>
            <a:xfrm>
              <a:off x="1536" y="3408"/>
              <a:ext cx="187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b="1" dirty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203" name="Text Box 17"/>
            <p:cNvSpPr txBox="1"/>
            <p:nvPr/>
          </p:nvSpPr>
          <p:spPr>
            <a:xfrm>
              <a:off x="1536" y="3648"/>
              <a:ext cx="205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b="1" dirty="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7204" name="Line 18"/>
            <p:cNvSpPr/>
            <p:nvPr/>
          </p:nvSpPr>
          <p:spPr>
            <a:xfrm>
              <a:off x="1728" y="3168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05" name="Line 19"/>
            <p:cNvSpPr/>
            <p:nvPr/>
          </p:nvSpPr>
          <p:spPr>
            <a:xfrm>
              <a:off x="1728" y="3408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06" name="Line 20"/>
            <p:cNvSpPr/>
            <p:nvPr/>
          </p:nvSpPr>
          <p:spPr>
            <a:xfrm>
              <a:off x="1728" y="3648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07" name="Text Box 21"/>
            <p:cNvSpPr txBox="1"/>
            <p:nvPr/>
          </p:nvSpPr>
          <p:spPr>
            <a:xfrm>
              <a:off x="2064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b         </a:t>
              </a:r>
            </a:p>
          </p:txBody>
        </p:sp>
        <p:sp>
          <p:nvSpPr>
            <p:cNvPr id="7208" name="Text Box 22"/>
            <p:cNvSpPr txBox="1"/>
            <p:nvPr/>
          </p:nvSpPr>
          <p:spPr>
            <a:xfrm>
              <a:off x="2064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a         </a:t>
              </a:r>
            </a:p>
          </p:txBody>
        </p:sp>
        <p:sp>
          <p:nvSpPr>
            <p:cNvPr id="7209" name="Text Box 23"/>
            <p:cNvSpPr txBox="1"/>
            <p:nvPr/>
          </p:nvSpPr>
          <p:spPr>
            <a:xfrm>
              <a:off x="2064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d         </a:t>
              </a:r>
            </a:p>
          </p:txBody>
        </p:sp>
        <p:cxnSp>
          <p:nvCxnSpPr>
            <p:cNvPr id="7210" name="AutoShape 24"/>
            <p:cNvCxnSpPr>
              <a:stCxn id="7193" idx="6"/>
              <a:endCxn id="7192" idx="2"/>
            </p:cNvCxnSpPr>
            <p:nvPr/>
          </p:nvCxnSpPr>
          <p:spPr>
            <a:xfrm>
              <a:off x="528" y="3552"/>
              <a:ext cx="288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sp>
          <p:nvSpPr>
            <p:cNvPr id="7211" name="Line 25"/>
            <p:cNvSpPr/>
            <p:nvPr/>
          </p:nvSpPr>
          <p:spPr>
            <a:xfrm>
              <a:off x="2304" y="288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12" name="Line 26"/>
            <p:cNvSpPr/>
            <p:nvPr/>
          </p:nvSpPr>
          <p:spPr>
            <a:xfrm>
              <a:off x="2304" y="316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13" name="Line 27"/>
            <p:cNvSpPr/>
            <p:nvPr/>
          </p:nvSpPr>
          <p:spPr>
            <a:xfrm>
              <a:off x="2304" y="340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14" name="Text Box 28"/>
            <p:cNvSpPr txBox="1"/>
            <p:nvPr/>
          </p:nvSpPr>
          <p:spPr>
            <a:xfrm>
              <a:off x="2736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d         </a:t>
              </a:r>
            </a:p>
          </p:txBody>
        </p:sp>
        <p:sp>
          <p:nvSpPr>
            <p:cNvPr id="7215" name="Line 29"/>
            <p:cNvSpPr/>
            <p:nvPr/>
          </p:nvSpPr>
          <p:spPr>
            <a:xfrm>
              <a:off x="2976" y="288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16" name="Text Box 30"/>
            <p:cNvSpPr txBox="1"/>
            <p:nvPr/>
          </p:nvSpPr>
          <p:spPr>
            <a:xfrm>
              <a:off x="3456" y="2880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c         </a:t>
              </a:r>
            </a:p>
          </p:txBody>
        </p:sp>
        <p:sp>
          <p:nvSpPr>
            <p:cNvPr id="7217" name="Line 31"/>
            <p:cNvSpPr/>
            <p:nvPr/>
          </p:nvSpPr>
          <p:spPr>
            <a:xfrm>
              <a:off x="3696" y="288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18" name="Line 32"/>
            <p:cNvSpPr/>
            <p:nvPr/>
          </p:nvSpPr>
          <p:spPr>
            <a:xfrm>
              <a:off x="1872" y="2976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19" name="Line 33"/>
            <p:cNvSpPr/>
            <p:nvPr/>
          </p:nvSpPr>
          <p:spPr>
            <a:xfrm>
              <a:off x="2448" y="2976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20" name="Line 34"/>
            <p:cNvSpPr/>
            <p:nvPr/>
          </p:nvSpPr>
          <p:spPr>
            <a:xfrm>
              <a:off x="3120" y="297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21" name="Line 35"/>
            <p:cNvSpPr/>
            <p:nvPr/>
          </p:nvSpPr>
          <p:spPr>
            <a:xfrm flipH="1">
              <a:off x="3744" y="2928"/>
              <a:ext cx="96" cy="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22" name="Line 36"/>
            <p:cNvSpPr/>
            <p:nvPr/>
          </p:nvSpPr>
          <p:spPr>
            <a:xfrm>
              <a:off x="1872" y="3264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23" name="Line 37"/>
            <p:cNvSpPr/>
            <p:nvPr/>
          </p:nvSpPr>
          <p:spPr>
            <a:xfrm>
              <a:off x="1872" y="3504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24" name="Text Box 38"/>
            <p:cNvSpPr txBox="1"/>
            <p:nvPr/>
          </p:nvSpPr>
          <p:spPr>
            <a:xfrm>
              <a:off x="2736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c         </a:t>
              </a:r>
            </a:p>
          </p:txBody>
        </p:sp>
        <p:sp>
          <p:nvSpPr>
            <p:cNvPr id="7225" name="Line 39"/>
            <p:cNvSpPr/>
            <p:nvPr/>
          </p:nvSpPr>
          <p:spPr>
            <a:xfrm>
              <a:off x="2976" y="316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26" name="Text Box 40"/>
            <p:cNvSpPr txBox="1"/>
            <p:nvPr/>
          </p:nvSpPr>
          <p:spPr>
            <a:xfrm>
              <a:off x="2760" y="3408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a         </a:t>
              </a:r>
            </a:p>
          </p:txBody>
        </p:sp>
        <p:sp>
          <p:nvSpPr>
            <p:cNvPr id="7227" name="Line 41"/>
            <p:cNvSpPr/>
            <p:nvPr/>
          </p:nvSpPr>
          <p:spPr>
            <a:xfrm>
              <a:off x="2976" y="340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28" name="Text Box 42"/>
            <p:cNvSpPr txBox="1"/>
            <p:nvPr/>
          </p:nvSpPr>
          <p:spPr>
            <a:xfrm>
              <a:off x="3456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b         </a:t>
              </a:r>
            </a:p>
          </p:txBody>
        </p:sp>
        <p:sp>
          <p:nvSpPr>
            <p:cNvPr id="7229" name="Line 43"/>
            <p:cNvSpPr/>
            <p:nvPr/>
          </p:nvSpPr>
          <p:spPr>
            <a:xfrm>
              <a:off x="3696" y="340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30" name="Text Box 44"/>
            <p:cNvSpPr txBox="1"/>
            <p:nvPr/>
          </p:nvSpPr>
          <p:spPr>
            <a:xfrm>
              <a:off x="2064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a         </a:t>
              </a:r>
            </a:p>
          </p:txBody>
        </p:sp>
        <p:sp>
          <p:nvSpPr>
            <p:cNvPr id="7231" name="Line 45"/>
            <p:cNvSpPr/>
            <p:nvPr/>
          </p:nvSpPr>
          <p:spPr>
            <a:xfrm>
              <a:off x="2304" y="3696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32" name="Text Box 46"/>
            <p:cNvSpPr txBox="1"/>
            <p:nvPr/>
          </p:nvSpPr>
          <p:spPr>
            <a:xfrm>
              <a:off x="2760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c         </a:t>
              </a:r>
            </a:p>
          </p:txBody>
        </p:sp>
        <p:sp>
          <p:nvSpPr>
            <p:cNvPr id="7233" name="Line 47"/>
            <p:cNvSpPr/>
            <p:nvPr/>
          </p:nvSpPr>
          <p:spPr>
            <a:xfrm>
              <a:off x="2976" y="3696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34" name="Line 48"/>
            <p:cNvSpPr/>
            <p:nvPr/>
          </p:nvSpPr>
          <p:spPr>
            <a:xfrm>
              <a:off x="2448" y="3264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35" name="Line 49"/>
            <p:cNvSpPr/>
            <p:nvPr/>
          </p:nvSpPr>
          <p:spPr>
            <a:xfrm>
              <a:off x="3120" y="3504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36" name="Line 50"/>
            <p:cNvSpPr/>
            <p:nvPr/>
          </p:nvSpPr>
          <p:spPr>
            <a:xfrm>
              <a:off x="2448" y="3504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37" name="Line 51"/>
            <p:cNvSpPr/>
            <p:nvPr/>
          </p:nvSpPr>
          <p:spPr>
            <a:xfrm>
              <a:off x="2448" y="3792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38" name="Line 52"/>
            <p:cNvSpPr/>
            <p:nvPr/>
          </p:nvSpPr>
          <p:spPr>
            <a:xfrm flipH="1">
              <a:off x="3024" y="3168"/>
              <a:ext cx="144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39" name="Line 53"/>
            <p:cNvSpPr/>
            <p:nvPr/>
          </p:nvSpPr>
          <p:spPr>
            <a:xfrm flipH="1">
              <a:off x="3072" y="3744"/>
              <a:ext cx="96" cy="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40" name="Line 54"/>
            <p:cNvSpPr/>
            <p:nvPr/>
          </p:nvSpPr>
          <p:spPr>
            <a:xfrm>
              <a:off x="1872" y="3792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</p:grpSp>
      <p:grpSp>
        <p:nvGrpSpPr>
          <p:cNvPr id="7174" name="Group 55"/>
          <p:cNvGrpSpPr/>
          <p:nvPr/>
        </p:nvGrpSpPr>
        <p:grpSpPr>
          <a:xfrm>
            <a:off x="2286000" y="4800600"/>
            <a:ext cx="3444875" cy="1692275"/>
            <a:chOff x="240" y="2928"/>
            <a:chExt cx="2170" cy="1066"/>
          </a:xfrm>
        </p:grpSpPr>
        <p:sp>
          <p:nvSpPr>
            <p:cNvPr id="7175" name="Oval 56"/>
            <p:cNvSpPr/>
            <p:nvPr/>
          </p:nvSpPr>
          <p:spPr>
            <a:xfrm>
              <a:off x="33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b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176" name="Oval 57"/>
            <p:cNvSpPr/>
            <p:nvPr/>
          </p:nvSpPr>
          <p:spPr>
            <a:xfrm>
              <a:off x="81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b="1" dirty="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7177" name="Oval 58"/>
            <p:cNvSpPr/>
            <p:nvPr/>
          </p:nvSpPr>
          <p:spPr>
            <a:xfrm>
              <a:off x="33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b="1" dirty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178" name="Oval 59"/>
            <p:cNvSpPr/>
            <p:nvPr/>
          </p:nvSpPr>
          <p:spPr>
            <a:xfrm>
              <a:off x="81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b="1" dirty="0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7179" name="AutoShape 60"/>
            <p:cNvCxnSpPr>
              <a:stCxn id="7175" idx="6"/>
              <a:endCxn id="7178" idx="2"/>
            </p:cNvCxnSpPr>
            <p:nvPr/>
          </p:nvCxnSpPr>
          <p:spPr>
            <a:xfrm>
              <a:off x="528" y="3168"/>
              <a:ext cx="288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7180" name="AutoShape 61"/>
            <p:cNvCxnSpPr>
              <a:stCxn id="7178" idx="4"/>
              <a:endCxn id="7177" idx="7"/>
            </p:cNvCxnSpPr>
            <p:nvPr/>
          </p:nvCxnSpPr>
          <p:spPr>
            <a:xfrm flipH="1">
              <a:off x="500" y="3264"/>
              <a:ext cx="412" cy="412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7181" name="AutoShape 62"/>
            <p:cNvCxnSpPr>
              <a:stCxn id="7175" idx="4"/>
              <a:endCxn id="7177" idx="0"/>
            </p:cNvCxnSpPr>
            <p:nvPr/>
          </p:nvCxnSpPr>
          <p:spPr>
            <a:xfrm>
              <a:off x="432" y="3264"/>
              <a:ext cx="0" cy="384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7182" name="AutoShape 63"/>
            <p:cNvCxnSpPr>
              <a:stCxn id="7175" idx="5"/>
              <a:endCxn id="7176" idx="1"/>
            </p:cNvCxnSpPr>
            <p:nvPr/>
          </p:nvCxnSpPr>
          <p:spPr>
            <a:xfrm>
              <a:off x="500" y="3236"/>
              <a:ext cx="344" cy="44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7183" name="AutoShape 64"/>
            <p:cNvCxnSpPr>
              <a:stCxn id="7177" idx="6"/>
              <a:endCxn id="7176" idx="2"/>
            </p:cNvCxnSpPr>
            <p:nvPr/>
          </p:nvCxnSpPr>
          <p:spPr>
            <a:xfrm>
              <a:off x="528" y="3744"/>
              <a:ext cx="288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sp>
          <p:nvSpPr>
            <p:cNvPr id="7184" name="Text Box 65"/>
            <p:cNvSpPr txBox="1"/>
            <p:nvPr/>
          </p:nvSpPr>
          <p:spPr>
            <a:xfrm>
              <a:off x="240" y="2928"/>
              <a:ext cx="188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sz="18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185" name="Text Box 66"/>
            <p:cNvSpPr txBox="1"/>
            <p:nvPr/>
          </p:nvSpPr>
          <p:spPr>
            <a:xfrm>
              <a:off x="960" y="2928"/>
              <a:ext cx="188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sz="18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186" name="Text Box 67"/>
            <p:cNvSpPr txBox="1"/>
            <p:nvPr/>
          </p:nvSpPr>
          <p:spPr>
            <a:xfrm>
              <a:off x="240" y="3744"/>
              <a:ext cx="188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sz="18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187" name="Text Box 68"/>
            <p:cNvSpPr txBox="1"/>
            <p:nvPr/>
          </p:nvSpPr>
          <p:spPr>
            <a:xfrm>
              <a:off x="960" y="3744"/>
              <a:ext cx="188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sz="18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188" name="Text Box 69"/>
            <p:cNvSpPr txBox="1"/>
            <p:nvPr/>
          </p:nvSpPr>
          <p:spPr>
            <a:xfrm>
              <a:off x="1440" y="2976"/>
              <a:ext cx="956" cy="10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dirty="0">
                  <a:latin typeface="Arial" panose="020B0604020202020204" pitchFamily="34" charset="0"/>
                </a:rPr>
                <a:t>    1   2   3   4</a:t>
              </a:r>
            </a:p>
            <a:p>
              <a:r>
                <a:rPr dirty="0">
                  <a:latin typeface="Arial" panose="020B0604020202020204" pitchFamily="34" charset="0"/>
                </a:rPr>
                <a:t>1  0   1   1   1</a:t>
              </a:r>
            </a:p>
            <a:p>
              <a:r>
                <a:rPr dirty="0">
                  <a:latin typeface="Arial" panose="020B0604020202020204" pitchFamily="34" charset="0"/>
                </a:rPr>
                <a:t>2  1   0   1   0</a:t>
              </a:r>
            </a:p>
            <a:p>
              <a:r>
                <a:rPr dirty="0">
                  <a:latin typeface="Arial" panose="020B0604020202020204" pitchFamily="34" charset="0"/>
                </a:rPr>
                <a:t>3  1   1   0   1</a:t>
              </a:r>
            </a:p>
            <a:p>
              <a:r>
                <a:rPr dirty="0">
                  <a:latin typeface="Arial" panose="020B0604020202020204" pitchFamily="34" charset="0"/>
                </a:rPr>
                <a:t>4  1   0   1   0</a:t>
              </a:r>
            </a:p>
          </p:txBody>
        </p:sp>
        <p:sp>
          <p:nvSpPr>
            <p:cNvPr id="7189" name="Line 70"/>
            <p:cNvSpPr/>
            <p:nvPr/>
          </p:nvSpPr>
          <p:spPr>
            <a:xfrm>
              <a:off x="1498" y="3207"/>
              <a:ext cx="9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190" name="Line 71"/>
            <p:cNvSpPr/>
            <p:nvPr/>
          </p:nvSpPr>
          <p:spPr>
            <a:xfrm>
              <a:off x="1594" y="3063"/>
              <a:ext cx="0" cy="8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Adjacency Lists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0" y="1219200"/>
            <a:ext cx="8839200" cy="1600200"/>
          </a:xfrm>
        </p:spPr>
        <p:txBody>
          <a:bodyPr vert="horz" wrap="square" lIns="91440" tIns="45720" rIns="91440" bIns="45720" anchor="t">
            <a:normAutofit fontScale="92500"/>
          </a:bodyPr>
          <a:lstStyle/>
          <a:p>
            <a:pPr eaLnBrk="1" hangingPunct="1"/>
            <a:r>
              <a:rPr sz="2800" dirty="0"/>
              <a:t>Consists of an array </a:t>
            </a:r>
            <a:r>
              <a:rPr sz="2800" i="1" dirty="0"/>
              <a:t>Adj</a:t>
            </a:r>
            <a:r>
              <a:rPr sz="2800" dirty="0"/>
              <a:t> of |</a:t>
            </a:r>
            <a:r>
              <a:rPr sz="2800" i="1" dirty="0"/>
              <a:t>V</a:t>
            </a:r>
            <a:r>
              <a:rPr sz="2800" dirty="0"/>
              <a:t>| lists.</a:t>
            </a:r>
          </a:p>
          <a:p>
            <a:pPr eaLnBrk="1" hangingPunct="1"/>
            <a:r>
              <a:rPr sz="2800" dirty="0"/>
              <a:t>One list per vertex.</a:t>
            </a:r>
          </a:p>
          <a:p>
            <a:pPr eaLnBrk="1" hangingPunct="1"/>
            <a:r>
              <a:rPr sz="2800" dirty="0"/>
              <a:t>For </a:t>
            </a:r>
            <a:r>
              <a:rPr sz="2800" i="1" dirty="0"/>
              <a:t>u</a:t>
            </a:r>
            <a:r>
              <a:rPr sz="2800" dirty="0"/>
              <a:t> </a:t>
            </a:r>
            <a:r>
              <a:rPr sz="2800" dirty="0">
                <a:sym typeface="Symbol" panose="05050102010706020507" pitchFamily="18" charset="2"/>
              </a:rPr>
              <a:t></a:t>
            </a:r>
            <a:r>
              <a:rPr sz="2800" dirty="0"/>
              <a:t> </a:t>
            </a:r>
            <a:r>
              <a:rPr sz="2800" i="1" dirty="0"/>
              <a:t>V</a:t>
            </a:r>
            <a:r>
              <a:rPr sz="2800" dirty="0"/>
              <a:t>, </a:t>
            </a:r>
            <a:r>
              <a:rPr sz="2800" i="1" dirty="0"/>
              <a:t>Adj</a:t>
            </a:r>
            <a:r>
              <a:rPr sz="2800" dirty="0"/>
              <a:t>[</a:t>
            </a:r>
            <a:r>
              <a:rPr sz="2800" i="1" dirty="0"/>
              <a:t>u</a:t>
            </a:r>
            <a:r>
              <a:rPr sz="2800" dirty="0"/>
              <a:t>] consists of all vertices adjacent to </a:t>
            </a:r>
            <a:r>
              <a:rPr sz="2800" i="1" dirty="0"/>
              <a:t>u</a:t>
            </a:r>
            <a:r>
              <a:rPr sz="2800" dirty="0"/>
              <a:t>.</a:t>
            </a:r>
          </a:p>
          <a:p>
            <a:pPr eaLnBrk="1" hangingPunct="1"/>
            <a:endParaRPr sz="2800" dirty="0"/>
          </a:p>
        </p:txBody>
      </p:sp>
      <p:sp>
        <p:nvSpPr>
          <p:cNvPr id="93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 122, Fall 2004</a:t>
            </a:r>
          </a:p>
        </p:txBody>
      </p:sp>
      <p:sp>
        <p:nvSpPr>
          <p:cNvPr id="8197" name="Oval 4"/>
          <p:cNvSpPr/>
          <p:nvPr/>
        </p:nvSpPr>
        <p:spPr>
          <a:xfrm>
            <a:off x="473075" y="2728913"/>
            <a:ext cx="304800" cy="3048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b="1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198" name="Oval 5"/>
          <p:cNvSpPr/>
          <p:nvPr/>
        </p:nvSpPr>
        <p:spPr>
          <a:xfrm>
            <a:off x="1235075" y="3643313"/>
            <a:ext cx="304800" cy="3048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b="1" dirty="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8199" name="Oval 6"/>
          <p:cNvSpPr/>
          <p:nvPr/>
        </p:nvSpPr>
        <p:spPr>
          <a:xfrm>
            <a:off x="473075" y="3643313"/>
            <a:ext cx="304800" cy="3048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b="1" dirty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200" name="Oval 7"/>
          <p:cNvSpPr/>
          <p:nvPr/>
        </p:nvSpPr>
        <p:spPr>
          <a:xfrm>
            <a:off x="1235075" y="2728913"/>
            <a:ext cx="304800" cy="3048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b="1" dirty="0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8201" name="AutoShape 8"/>
          <p:cNvCxnSpPr>
            <a:stCxn id="8197" idx="6"/>
            <a:endCxn id="8200" idx="2"/>
          </p:cNvCxnSpPr>
          <p:nvPr/>
        </p:nvCxnSpPr>
        <p:spPr>
          <a:xfrm>
            <a:off x="777875" y="2881313"/>
            <a:ext cx="457200" cy="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cxnSp>
        <p:nvCxnSpPr>
          <p:cNvPr id="8202" name="AutoShape 9"/>
          <p:cNvCxnSpPr>
            <a:stCxn id="8200" idx="4"/>
            <a:endCxn id="8199" idx="7"/>
          </p:cNvCxnSpPr>
          <p:nvPr/>
        </p:nvCxnSpPr>
        <p:spPr>
          <a:xfrm flipH="1">
            <a:off x="733425" y="3033713"/>
            <a:ext cx="654050" cy="65405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cxnSp>
        <p:nvCxnSpPr>
          <p:cNvPr id="8203" name="AutoShape 10"/>
          <p:cNvCxnSpPr>
            <a:stCxn id="8197" idx="4"/>
            <a:endCxn id="8199" idx="0"/>
          </p:cNvCxnSpPr>
          <p:nvPr/>
        </p:nvCxnSpPr>
        <p:spPr>
          <a:xfrm>
            <a:off x="625475" y="3033713"/>
            <a:ext cx="0" cy="6096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cxnSp>
        <p:nvCxnSpPr>
          <p:cNvPr id="8204" name="AutoShape 11"/>
          <p:cNvCxnSpPr>
            <a:stCxn id="8197" idx="5"/>
            <a:endCxn id="8198" idx="1"/>
          </p:cNvCxnSpPr>
          <p:nvPr/>
        </p:nvCxnSpPr>
        <p:spPr>
          <a:xfrm>
            <a:off x="733425" y="2989263"/>
            <a:ext cx="546100" cy="6985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sp>
        <p:nvSpPr>
          <p:cNvPr id="8205" name="Text Box 18"/>
          <p:cNvSpPr txBox="1"/>
          <p:nvPr/>
        </p:nvSpPr>
        <p:spPr>
          <a:xfrm>
            <a:off x="2682875" y="2728913"/>
            <a:ext cx="323850" cy="1628775"/>
          </a:xfrm>
          <a:prstGeom prst="rect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dirty="0">
                <a:latin typeface="Arial" panose="020B0604020202020204" pitchFamily="34" charset="0"/>
              </a:rPr>
              <a:t> </a:t>
            </a: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</a:rPr>
              <a:t>  </a:t>
            </a:r>
          </a:p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06" name="Text Box 19"/>
          <p:cNvSpPr txBox="1"/>
          <p:nvPr/>
        </p:nvSpPr>
        <p:spPr>
          <a:xfrm>
            <a:off x="2362200" y="2743200"/>
            <a:ext cx="311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b="1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207" name="Text Box 23"/>
          <p:cNvSpPr txBox="1"/>
          <p:nvPr/>
        </p:nvSpPr>
        <p:spPr>
          <a:xfrm>
            <a:off x="2378075" y="3186113"/>
            <a:ext cx="325438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b="1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208" name="Text Box 24"/>
          <p:cNvSpPr txBox="1"/>
          <p:nvPr/>
        </p:nvSpPr>
        <p:spPr>
          <a:xfrm>
            <a:off x="2378075" y="3567113"/>
            <a:ext cx="296863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b="1" dirty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209" name="Text Box 25"/>
          <p:cNvSpPr txBox="1"/>
          <p:nvPr/>
        </p:nvSpPr>
        <p:spPr>
          <a:xfrm>
            <a:off x="2378075" y="3948113"/>
            <a:ext cx="325438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b="1" dirty="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8210" name="Line 26"/>
          <p:cNvSpPr/>
          <p:nvPr/>
        </p:nvSpPr>
        <p:spPr>
          <a:xfrm>
            <a:off x="2682875" y="3186113"/>
            <a:ext cx="30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11" name="Line 27"/>
          <p:cNvSpPr/>
          <p:nvPr/>
        </p:nvSpPr>
        <p:spPr>
          <a:xfrm>
            <a:off x="2682875" y="3567113"/>
            <a:ext cx="30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12" name="Line 28"/>
          <p:cNvSpPr/>
          <p:nvPr/>
        </p:nvSpPr>
        <p:spPr>
          <a:xfrm>
            <a:off x="2682875" y="3948113"/>
            <a:ext cx="30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13" name="Text Box 29"/>
          <p:cNvSpPr txBox="1"/>
          <p:nvPr/>
        </p:nvSpPr>
        <p:spPr>
          <a:xfrm>
            <a:off x="3216275" y="2728913"/>
            <a:ext cx="755650" cy="349250"/>
          </a:xfrm>
          <a:prstGeom prst="rect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sz="1600" dirty="0">
                <a:latin typeface="Arial" panose="020B0604020202020204" pitchFamily="34" charset="0"/>
              </a:rPr>
              <a:t>b         </a:t>
            </a:r>
          </a:p>
        </p:txBody>
      </p:sp>
      <p:sp>
        <p:nvSpPr>
          <p:cNvPr id="8214" name="Text Box 31"/>
          <p:cNvSpPr txBox="1"/>
          <p:nvPr/>
        </p:nvSpPr>
        <p:spPr>
          <a:xfrm>
            <a:off x="3216275" y="3148013"/>
            <a:ext cx="744538" cy="349250"/>
          </a:xfrm>
          <a:prstGeom prst="rect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sz="1600" dirty="0">
                <a:latin typeface="Arial" panose="020B0604020202020204" pitchFamily="34" charset="0"/>
              </a:rPr>
              <a:t>c         </a:t>
            </a:r>
          </a:p>
        </p:txBody>
      </p:sp>
      <p:sp>
        <p:nvSpPr>
          <p:cNvPr id="8215" name="Text Box 32"/>
          <p:cNvSpPr txBox="1"/>
          <p:nvPr/>
        </p:nvSpPr>
        <p:spPr>
          <a:xfrm>
            <a:off x="3216275" y="3567113"/>
            <a:ext cx="755650" cy="349250"/>
          </a:xfrm>
          <a:prstGeom prst="rect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sz="1600" dirty="0">
                <a:latin typeface="Arial" panose="020B0604020202020204" pitchFamily="34" charset="0"/>
              </a:rPr>
              <a:t>d         </a:t>
            </a:r>
          </a:p>
        </p:txBody>
      </p:sp>
      <p:cxnSp>
        <p:nvCxnSpPr>
          <p:cNvPr id="8216" name="AutoShape 33"/>
          <p:cNvCxnSpPr>
            <a:stCxn id="8199" idx="6"/>
            <a:endCxn id="8198" idx="2"/>
          </p:cNvCxnSpPr>
          <p:nvPr/>
        </p:nvCxnSpPr>
        <p:spPr>
          <a:xfrm>
            <a:off x="777875" y="3795713"/>
            <a:ext cx="457200" cy="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sp>
        <p:nvSpPr>
          <p:cNvPr id="8217" name="Line 34"/>
          <p:cNvSpPr/>
          <p:nvPr/>
        </p:nvSpPr>
        <p:spPr>
          <a:xfrm>
            <a:off x="3597275" y="2728913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18" name="Line 36"/>
          <p:cNvSpPr/>
          <p:nvPr/>
        </p:nvSpPr>
        <p:spPr>
          <a:xfrm>
            <a:off x="3597275" y="3186113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19" name="Line 37"/>
          <p:cNvSpPr/>
          <p:nvPr/>
        </p:nvSpPr>
        <p:spPr>
          <a:xfrm>
            <a:off x="3597275" y="3567113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20" name="Text Box 38"/>
          <p:cNvSpPr txBox="1"/>
          <p:nvPr/>
        </p:nvSpPr>
        <p:spPr>
          <a:xfrm>
            <a:off x="4283075" y="2728913"/>
            <a:ext cx="755650" cy="349250"/>
          </a:xfrm>
          <a:prstGeom prst="rect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sz="1600" dirty="0">
                <a:latin typeface="Arial" panose="020B0604020202020204" pitchFamily="34" charset="0"/>
              </a:rPr>
              <a:t>d         </a:t>
            </a:r>
          </a:p>
        </p:txBody>
      </p:sp>
      <p:sp>
        <p:nvSpPr>
          <p:cNvPr id="8221" name="Line 39"/>
          <p:cNvSpPr/>
          <p:nvPr/>
        </p:nvSpPr>
        <p:spPr>
          <a:xfrm>
            <a:off x="4664075" y="2728913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22" name="Text Box 40"/>
          <p:cNvSpPr txBox="1"/>
          <p:nvPr/>
        </p:nvSpPr>
        <p:spPr>
          <a:xfrm>
            <a:off x="5426075" y="2728913"/>
            <a:ext cx="744538" cy="349250"/>
          </a:xfrm>
          <a:prstGeom prst="rect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sz="1600" dirty="0">
                <a:latin typeface="Arial" panose="020B0604020202020204" pitchFamily="34" charset="0"/>
              </a:rPr>
              <a:t>c         </a:t>
            </a:r>
          </a:p>
        </p:txBody>
      </p:sp>
      <p:sp>
        <p:nvSpPr>
          <p:cNvPr id="8223" name="Line 41"/>
          <p:cNvSpPr/>
          <p:nvPr/>
        </p:nvSpPr>
        <p:spPr>
          <a:xfrm>
            <a:off x="5807075" y="2728913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24" name="Line 43"/>
          <p:cNvSpPr/>
          <p:nvPr/>
        </p:nvSpPr>
        <p:spPr>
          <a:xfrm>
            <a:off x="2911475" y="2881313"/>
            <a:ext cx="30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25" name="Line 45"/>
          <p:cNvSpPr/>
          <p:nvPr/>
        </p:nvSpPr>
        <p:spPr>
          <a:xfrm>
            <a:off x="3825875" y="2881313"/>
            <a:ext cx="457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26" name="Line 46"/>
          <p:cNvSpPr/>
          <p:nvPr/>
        </p:nvSpPr>
        <p:spPr>
          <a:xfrm>
            <a:off x="4892675" y="2881313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27" name="Line 47"/>
          <p:cNvSpPr/>
          <p:nvPr/>
        </p:nvSpPr>
        <p:spPr>
          <a:xfrm flipH="1">
            <a:off x="5883275" y="2805113"/>
            <a:ext cx="1524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28" name="Line 49"/>
          <p:cNvSpPr/>
          <p:nvPr/>
        </p:nvSpPr>
        <p:spPr>
          <a:xfrm>
            <a:off x="2911475" y="3338513"/>
            <a:ext cx="30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29" name="Line 51"/>
          <p:cNvSpPr/>
          <p:nvPr/>
        </p:nvSpPr>
        <p:spPr>
          <a:xfrm>
            <a:off x="2911475" y="3719513"/>
            <a:ext cx="30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30" name="Line 52"/>
          <p:cNvSpPr/>
          <p:nvPr/>
        </p:nvSpPr>
        <p:spPr>
          <a:xfrm flipH="1">
            <a:off x="2759075" y="4100513"/>
            <a:ext cx="1524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31" name="Line 53"/>
          <p:cNvSpPr/>
          <p:nvPr/>
        </p:nvSpPr>
        <p:spPr>
          <a:xfrm flipH="1">
            <a:off x="3749675" y="3262313"/>
            <a:ext cx="1524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32" name="Line 54"/>
          <p:cNvSpPr/>
          <p:nvPr/>
        </p:nvSpPr>
        <p:spPr>
          <a:xfrm flipH="1">
            <a:off x="3673475" y="3643313"/>
            <a:ext cx="1524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233" name="Group 113"/>
          <p:cNvGrpSpPr/>
          <p:nvPr/>
        </p:nvGrpSpPr>
        <p:grpSpPr>
          <a:xfrm>
            <a:off x="533400" y="4572000"/>
            <a:ext cx="5708650" cy="1644650"/>
            <a:chOff x="336" y="2880"/>
            <a:chExt cx="3596" cy="1036"/>
          </a:xfrm>
        </p:grpSpPr>
        <p:sp>
          <p:nvSpPr>
            <p:cNvPr id="8236" name="Oval 55"/>
            <p:cNvSpPr/>
            <p:nvPr/>
          </p:nvSpPr>
          <p:spPr>
            <a:xfrm>
              <a:off x="33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b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237" name="Oval 56"/>
            <p:cNvSpPr/>
            <p:nvPr/>
          </p:nvSpPr>
          <p:spPr>
            <a:xfrm>
              <a:off x="81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b="1" dirty="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238" name="Oval 57"/>
            <p:cNvSpPr/>
            <p:nvPr/>
          </p:nvSpPr>
          <p:spPr>
            <a:xfrm>
              <a:off x="33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b="1" dirty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8239" name="Oval 58"/>
            <p:cNvSpPr/>
            <p:nvPr/>
          </p:nvSpPr>
          <p:spPr>
            <a:xfrm>
              <a:off x="81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b="1" dirty="0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8240" name="AutoShape 59"/>
            <p:cNvCxnSpPr>
              <a:stCxn id="8236" idx="6"/>
              <a:endCxn id="8239" idx="2"/>
            </p:cNvCxnSpPr>
            <p:nvPr/>
          </p:nvCxnSpPr>
          <p:spPr>
            <a:xfrm>
              <a:off x="528" y="2976"/>
              <a:ext cx="288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8241" name="AutoShape 60"/>
            <p:cNvCxnSpPr>
              <a:stCxn id="8239" idx="4"/>
              <a:endCxn id="8238" idx="7"/>
            </p:cNvCxnSpPr>
            <p:nvPr/>
          </p:nvCxnSpPr>
          <p:spPr>
            <a:xfrm flipH="1">
              <a:off x="500" y="3072"/>
              <a:ext cx="412" cy="412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8242" name="AutoShape 61"/>
            <p:cNvCxnSpPr>
              <a:stCxn id="8236" idx="4"/>
              <a:endCxn id="8238" idx="0"/>
            </p:cNvCxnSpPr>
            <p:nvPr/>
          </p:nvCxnSpPr>
          <p:spPr>
            <a:xfrm>
              <a:off x="432" y="3072"/>
              <a:ext cx="0" cy="384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8243" name="AutoShape 62"/>
            <p:cNvCxnSpPr>
              <a:stCxn id="8236" idx="5"/>
              <a:endCxn id="8237" idx="1"/>
            </p:cNvCxnSpPr>
            <p:nvPr/>
          </p:nvCxnSpPr>
          <p:spPr>
            <a:xfrm>
              <a:off x="500" y="3044"/>
              <a:ext cx="344" cy="44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sp>
          <p:nvSpPr>
            <p:cNvPr id="8244" name="Text Box 63"/>
            <p:cNvSpPr txBox="1"/>
            <p:nvPr/>
          </p:nvSpPr>
          <p:spPr>
            <a:xfrm>
              <a:off x="1728" y="2880"/>
              <a:ext cx="204" cy="1026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dirty="0">
                  <a:latin typeface="Arial" panose="020B0604020202020204" pitchFamily="34" charset="0"/>
                </a:rPr>
                <a:t> </a:t>
              </a:r>
            </a:p>
            <a:p>
              <a:endParaRPr dirty="0">
                <a:latin typeface="Arial" panose="020B0604020202020204" pitchFamily="34" charset="0"/>
              </a:endParaRPr>
            </a:p>
            <a:p>
              <a:endParaRPr dirty="0">
                <a:latin typeface="Arial" panose="020B0604020202020204" pitchFamily="34" charset="0"/>
              </a:endParaRPr>
            </a:p>
            <a:p>
              <a:r>
                <a:rPr dirty="0">
                  <a:latin typeface="Arial" panose="020B0604020202020204" pitchFamily="34" charset="0"/>
                </a:rPr>
                <a:t>  </a:t>
              </a:r>
            </a:p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8245" name="Text Box 64"/>
            <p:cNvSpPr txBox="1"/>
            <p:nvPr/>
          </p:nvSpPr>
          <p:spPr>
            <a:xfrm>
              <a:off x="1526" y="2889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b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246" name="Text Box 65"/>
            <p:cNvSpPr txBox="1"/>
            <p:nvPr/>
          </p:nvSpPr>
          <p:spPr>
            <a:xfrm>
              <a:off x="1536" y="3168"/>
              <a:ext cx="205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b="1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8247" name="Text Box 66"/>
            <p:cNvSpPr txBox="1"/>
            <p:nvPr/>
          </p:nvSpPr>
          <p:spPr>
            <a:xfrm>
              <a:off x="1536" y="3408"/>
              <a:ext cx="187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b="1" dirty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8248" name="Text Box 67"/>
            <p:cNvSpPr txBox="1"/>
            <p:nvPr/>
          </p:nvSpPr>
          <p:spPr>
            <a:xfrm>
              <a:off x="1536" y="3648"/>
              <a:ext cx="205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b="1" dirty="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249" name="Line 68"/>
            <p:cNvSpPr/>
            <p:nvPr/>
          </p:nvSpPr>
          <p:spPr>
            <a:xfrm>
              <a:off x="1728" y="3168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50" name="Line 69"/>
            <p:cNvSpPr/>
            <p:nvPr/>
          </p:nvSpPr>
          <p:spPr>
            <a:xfrm>
              <a:off x="1728" y="3408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51" name="Line 70"/>
            <p:cNvSpPr/>
            <p:nvPr/>
          </p:nvSpPr>
          <p:spPr>
            <a:xfrm>
              <a:off x="1728" y="3648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52" name="Text Box 71"/>
            <p:cNvSpPr txBox="1"/>
            <p:nvPr/>
          </p:nvSpPr>
          <p:spPr>
            <a:xfrm>
              <a:off x="2064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b         </a:t>
              </a:r>
            </a:p>
          </p:txBody>
        </p:sp>
        <p:sp>
          <p:nvSpPr>
            <p:cNvPr id="8253" name="Text Box 72"/>
            <p:cNvSpPr txBox="1"/>
            <p:nvPr/>
          </p:nvSpPr>
          <p:spPr>
            <a:xfrm>
              <a:off x="2064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a         </a:t>
              </a:r>
            </a:p>
          </p:txBody>
        </p:sp>
        <p:sp>
          <p:nvSpPr>
            <p:cNvPr id="8254" name="Text Box 73"/>
            <p:cNvSpPr txBox="1"/>
            <p:nvPr/>
          </p:nvSpPr>
          <p:spPr>
            <a:xfrm>
              <a:off x="2064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d         </a:t>
              </a:r>
            </a:p>
          </p:txBody>
        </p:sp>
        <p:cxnSp>
          <p:nvCxnSpPr>
            <p:cNvPr id="8255" name="AutoShape 74"/>
            <p:cNvCxnSpPr>
              <a:stCxn id="8238" idx="6"/>
              <a:endCxn id="8237" idx="2"/>
            </p:cNvCxnSpPr>
            <p:nvPr/>
          </p:nvCxnSpPr>
          <p:spPr>
            <a:xfrm>
              <a:off x="528" y="3552"/>
              <a:ext cx="288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sp>
          <p:nvSpPr>
            <p:cNvPr id="8256" name="Line 75"/>
            <p:cNvSpPr/>
            <p:nvPr/>
          </p:nvSpPr>
          <p:spPr>
            <a:xfrm>
              <a:off x="2304" y="288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57" name="Line 76"/>
            <p:cNvSpPr/>
            <p:nvPr/>
          </p:nvSpPr>
          <p:spPr>
            <a:xfrm>
              <a:off x="2304" y="316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58" name="Line 77"/>
            <p:cNvSpPr/>
            <p:nvPr/>
          </p:nvSpPr>
          <p:spPr>
            <a:xfrm>
              <a:off x="2304" y="340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59" name="Text Box 78"/>
            <p:cNvSpPr txBox="1"/>
            <p:nvPr/>
          </p:nvSpPr>
          <p:spPr>
            <a:xfrm>
              <a:off x="2736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d         </a:t>
              </a:r>
            </a:p>
          </p:txBody>
        </p:sp>
        <p:sp>
          <p:nvSpPr>
            <p:cNvPr id="8260" name="Line 79"/>
            <p:cNvSpPr/>
            <p:nvPr/>
          </p:nvSpPr>
          <p:spPr>
            <a:xfrm>
              <a:off x="2976" y="288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61" name="Text Box 80"/>
            <p:cNvSpPr txBox="1"/>
            <p:nvPr/>
          </p:nvSpPr>
          <p:spPr>
            <a:xfrm>
              <a:off x="3456" y="2880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c         </a:t>
              </a:r>
            </a:p>
          </p:txBody>
        </p:sp>
        <p:sp>
          <p:nvSpPr>
            <p:cNvPr id="8262" name="Line 81"/>
            <p:cNvSpPr/>
            <p:nvPr/>
          </p:nvSpPr>
          <p:spPr>
            <a:xfrm>
              <a:off x="3696" y="288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63" name="Line 82"/>
            <p:cNvSpPr/>
            <p:nvPr/>
          </p:nvSpPr>
          <p:spPr>
            <a:xfrm>
              <a:off x="1872" y="2976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64" name="Line 83"/>
            <p:cNvSpPr/>
            <p:nvPr/>
          </p:nvSpPr>
          <p:spPr>
            <a:xfrm>
              <a:off x="2448" y="2976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65" name="Line 84"/>
            <p:cNvSpPr/>
            <p:nvPr/>
          </p:nvSpPr>
          <p:spPr>
            <a:xfrm>
              <a:off x="3120" y="297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66" name="Line 85"/>
            <p:cNvSpPr/>
            <p:nvPr/>
          </p:nvSpPr>
          <p:spPr>
            <a:xfrm flipH="1">
              <a:off x="3744" y="2928"/>
              <a:ext cx="96" cy="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67" name="Line 86"/>
            <p:cNvSpPr/>
            <p:nvPr/>
          </p:nvSpPr>
          <p:spPr>
            <a:xfrm>
              <a:off x="1872" y="3264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68" name="Line 87"/>
            <p:cNvSpPr/>
            <p:nvPr/>
          </p:nvSpPr>
          <p:spPr>
            <a:xfrm>
              <a:off x="1872" y="3504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69" name="Text Box 91"/>
            <p:cNvSpPr txBox="1"/>
            <p:nvPr/>
          </p:nvSpPr>
          <p:spPr>
            <a:xfrm>
              <a:off x="2736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c         </a:t>
              </a:r>
            </a:p>
          </p:txBody>
        </p:sp>
        <p:sp>
          <p:nvSpPr>
            <p:cNvPr id="8270" name="Line 92"/>
            <p:cNvSpPr/>
            <p:nvPr/>
          </p:nvSpPr>
          <p:spPr>
            <a:xfrm>
              <a:off x="2976" y="316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71" name="Text Box 93"/>
            <p:cNvSpPr txBox="1"/>
            <p:nvPr/>
          </p:nvSpPr>
          <p:spPr>
            <a:xfrm>
              <a:off x="2760" y="3408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a         </a:t>
              </a:r>
            </a:p>
          </p:txBody>
        </p:sp>
        <p:sp>
          <p:nvSpPr>
            <p:cNvPr id="8272" name="Line 94"/>
            <p:cNvSpPr/>
            <p:nvPr/>
          </p:nvSpPr>
          <p:spPr>
            <a:xfrm>
              <a:off x="2976" y="340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73" name="Text Box 95"/>
            <p:cNvSpPr txBox="1"/>
            <p:nvPr/>
          </p:nvSpPr>
          <p:spPr>
            <a:xfrm>
              <a:off x="3456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b         </a:t>
              </a:r>
            </a:p>
          </p:txBody>
        </p:sp>
        <p:sp>
          <p:nvSpPr>
            <p:cNvPr id="8274" name="Line 96"/>
            <p:cNvSpPr/>
            <p:nvPr/>
          </p:nvSpPr>
          <p:spPr>
            <a:xfrm>
              <a:off x="3696" y="340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75" name="Text Box 97"/>
            <p:cNvSpPr txBox="1"/>
            <p:nvPr/>
          </p:nvSpPr>
          <p:spPr>
            <a:xfrm>
              <a:off x="2064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a         </a:t>
              </a:r>
            </a:p>
          </p:txBody>
        </p:sp>
        <p:sp>
          <p:nvSpPr>
            <p:cNvPr id="8276" name="Line 98"/>
            <p:cNvSpPr/>
            <p:nvPr/>
          </p:nvSpPr>
          <p:spPr>
            <a:xfrm>
              <a:off x="2304" y="3696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77" name="Text Box 99"/>
            <p:cNvSpPr txBox="1"/>
            <p:nvPr/>
          </p:nvSpPr>
          <p:spPr>
            <a:xfrm>
              <a:off x="2760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sz="1600" dirty="0">
                  <a:latin typeface="Arial" panose="020B0604020202020204" pitchFamily="34" charset="0"/>
                </a:rPr>
                <a:t>c         </a:t>
              </a:r>
            </a:p>
          </p:txBody>
        </p:sp>
        <p:sp>
          <p:nvSpPr>
            <p:cNvPr id="8278" name="Line 100"/>
            <p:cNvSpPr/>
            <p:nvPr/>
          </p:nvSpPr>
          <p:spPr>
            <a:xfrm>
              <a:off x="2976" y="3696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79" name="Line 101"/>
            <p:cNvSpPr/>
            <p:nvPr/>
          </p:nvSpPr>
          <p:spPr>
            <a:xfrm>
              <a:off x="2448" y="3264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80" name="Line 102"/>
            <p:cNvSpPr/>
            <p:nvPr/>
          </p:nvSpPr>
          <p:spPr>
            <a:xfrm>
              <a:off x="3120" y="3504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81" name="Line 105"/>
            <p:cNvSpPr/>
            <p:nvPr/>
          </p:nvSpPr>
          <p:spPr>
            <a:xfrm>
              <a:off x="2448" y="3504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82" name="Line 106"/>
            <p:cNvSpPr/>
            <p:nvPr/>
          </p:nvSpPr>
          <p:spPr>
            <a:xfrm>
              <a:off x="2448" y="3792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83" name="Line 107"/>
            <p:cNvSpPr/>
            <p:nvPr/>
          </p:nvSpPr>
          <p:spPr>
            <a:xfrm flipH="1">
              <a:off x="3024" y="3168"/>
              <a:ext cx="144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84" name="Line 108"/>
            <p:cNvSpPr/>
            <p:nvPr/>
          </p:nvSpPr>
          <p:spPr>
            <a:xfrm flipH="1">
              <a:off x="3072" y="3744"/>
              <a:ext cx="96" cy="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85" name="Line 109"/>
            <p:cNvSpPr/>
            <p:nvPr/>
          </p:nvSpPr>
          <p:spPr>
            <a:xfrm>
              <a:off x="1872" y="3792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</p:grpSp>
      <p:sp>
        <p:nvSpPr>
          <p:cNvPr id="8234" name="Text Box 111"/>
          <p:cNvSpPr txBox="1"/>
          <p:nvPr/>
        </p:nvSpPr>
        <p:spPr>
          <a:xfrm>
            <a:off x="4900613" y="3352800"/>
            <a:ext cx="4243387" cy="82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rgbClr val="CC3300"/>
                </a:solidFill>
                <a:latin typeface="Arial" panose="020B0604020202020204" pitchFamily="34" charset="0"/>
              </a:rPr>
              <a:t>If weighted, store weights also in adjacency lists.</a:t>
            </a:r>
          </a:p>
        </p:txBody>
      </p:sp>
      <p:sp>
        <p:nvSpPr>
          <p:cNvPr id="8235" name="Text Box 112"/>
          <p:cNvSpPr txBox="1"/>
          <p:nvPr/>
        </p:nvSpPr>
        <p:spPr>
          <a:xfrm>
            <a:off x="1905000" y="2667000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Storage Requirement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directed graphs: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of lengths of all adj. lists 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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out-degree(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 = |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|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       </a:t>
            </a:r>
            <a:r>
              <a:rPr kumimoji="0" lang="en-US" sz="2400" b="0" i="1" u="none" strike="noStrike" kern="1200" cap="none" spc="0" normalizeH="0" baseline="62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2400" b="0" i="0" u="none" strike="noStrike" kern="1200" cap="none" spc="0" normalizeH="0" baseline="62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sz="2400" b="0" i="1" u="none" strike="noStrike" kern="1200" cap="none" spc="0" normalizeH="0" baseline="62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2400" b="0" i="0" u="none" strike="noStrike" kern="1200" cap="none" spc="0" normalizeH="0" baseline="62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Total storage: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(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undirected graphs: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of lengths of all adj. lists 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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degree(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 = 2|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|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       </a:t>
            </a:r>
            <a:r>
              <a:rPr kumimoji="0" lang="en-US" sz="2400" b="0" i="1" u="none" strike="noStrike" kern="1200" cap="none" spc="0" normalizeH="0" baseline="62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2400" b="0" i="0" u="none" strike="noStrike" kern="1200" cap="none" spc="0" normalizeH="0" baseline="62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sz="2400" b="0" i="1" u="none" strike="noStrike" kern="1200" cap="none" spc="0" normalizeH="0" baseline="62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2400" b="0" i="0" u="none" strike="noStrike" kern="1200" cap="none" spc="0" normalizeH="0" baseline="62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Total storage: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(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 122, Fall 2004</a:t>
            </a:r>
          </a:p>
        </p:txBody>
      </p:sp>
      <p:sp>
        <p:nvSpPr>
          <p:cNvPr id="9221" name="Text Box 4"/>
          <p:cNvSpPr txBox="1"/>
          <p:nvPr/>
        </p:nvSpPr>
        <p:spPr>
          <a:xfrm>
            <a:off x="3810000" y="2514600"/>
            <a:ext cx="2460625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dirty="0">
                <a:solidFill>
                  <a:srgbClr val="FF3300"/>
                </a:solidFill>
                <a:latin typeface="Arial" panose="020B0604020202020204" pitchFamily="34" charset="0"/>
              </a:rPr>
              <a:t>No. of edges leaving v</a:t>
            </a:r>
          </a:p>
        </p:txBody>
      </p:sp>
      <p:sp>
        <p:nvSpPr>
          <p:cNvPr id="9222" name="Line 6"/>
          <p:cNvSpPr/>
          <p:nvPr/>
        </p:nvSpPr>
        <p:spPr>
          <a:xfrm flipH="1" flipV="1">
            <a:off x="2819400" y="2362200"/>
            <a:ext cx="12192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9223" name="Text Box 7"/>
          <p:cNvSpPr txBox="1"/>
          <p:nvPr/>
        </p:nvSpPr>
        <p:spPr>
          <a:xfrm>
            <a:off x="3657600" y="4849813"/>
            <a:ext cx="5157788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dirty="0">
                <a:solidFill>
                  <a:srgbClr val="FF3300"/>
                </a:solidFill>
                <a:latin typeface="Arial" panose="020B0604020202020204" pitchFamily="34" charset="0"/>
              </a:rPr>
              <a:t>No. of edges incident on v. Edge (u,v) is incident on vertices u and v.</a:t>
            </a:r>
          </a:p>
        </p:txBody>
      </p:sp>
      <p:sp>
        <p:nvSpPr>
          <p:cNvPr id="9224" name="Line 9"/>
          <p:cNvSpPr/>
          <p:nvPr/>
        </p:nvSpPr>
        <p:spPr>
          <a:xfrm flipH="1" flipV="1">
            <a:off x="2362200" y="4724400"/>
            <a:ext cx="14478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Pros and Cons: adj list 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 fontScale="92500" lnSpcReduction="10000"/>
          </a:bodyPr>
          <a:lstStyle/>
          <a:p>
            <a:pPr eaLnBrk="1" hangingPunct="1"/>
            <a:r>
              <a:rPr sz="2800" dirty="0"/>
              <a:t>Pros</a:t>
            </a:r>
          </a:p>
          <a:p>
            <a:pPr lvl="1" eaLnBrk="1" hangingPunct="1"/>
            <a:r>
              <a:rPr sz="2400" dirty="0">
                <a:solidFill>
                  <a:srgbClr val="CC3300"/>
                </a:solidFill>
              </a:rPr>
              <a:t>Space-efficient</a:t>
            </a:r>
            <a:r>
              <a:rPr sz="2400" dirty="0"/>
              <a:t>, when a graph is sparse.</a:t>
            </a:r>
          </a:p>
          <a:p>
            <a:pPr lvl="1" eaLnBrk="1" hangingPunct="1"/>
            <a:r>
              <a:rPr sz="2400" dirty="0"/>
              <a:t>Can be modified to support many graph variants.</a:t>
            </a:r>
          </a:p>
          <a:p>
            <a:pPr eaLnBrk="1" hangingPunct="1"/>
            <a:r>
              <a:rPr sz="2800" dirty="0"/>
              <a:t>Cons</a:t>
            </a:r>
          </a:p>
          <a:p>
            <a:pPr lvl="1" eaLnBrk="1" hangingPunct="1"/>
            <a:r>
              <a:rPr sz="2400" dirty="0">
                <a:solidFill>
                  <a:srgbClr val="CC3300"/>
                </a:solidFill>
              </a:rPr>
              <a:t>Determining if an edge (</a:t>
            </a:r>
            <a:r>
              <a:rPr sz="2400" i="1" dirty="0">
                <a:solidFill>
                  <a:srgbClr val="CC3300"/>
                </a:solidFill>
              </a:rPr>
              <a:t>u</a:t>
            </a:r>
            <a:r>
              <a:rPr sz="2400" dirty="0">
                <a:solidFill>
                  <a:srgbClr val="CC3300"/>
                </a:solidFill>
              </a:rPr>
              <a:t>,</a:t>
            </a:r>
            <a:r>
              <a:rPr sz="2400" i="1" dirty="0">
                <a:solidFill>
                  <a:srgbClr val="CC3300"/>
                </a:solidFill>
              </a:rPr>
              <a:t>v</a:t>
            </a:r>
            <a:r>
              <a:rPr sz="2400" dirty="0">
                <a:solidFill>
                  <a:srgbClr val="CC3300"/>
                </a:solidFill>
              </a:rPr>
              <a:t>) </a:t>
            </a:r>
            <a:r>
              <a:rPr sz="2400" dirty="0">
                <a:solidFill>
                  <a:srgbClr val="CC3300"/>
                </a:solidFill>
                <a:sym typeface="Symbol" panose="05050102010706020507" pitchFamily="18" charset="2"/>
              </a:rPr>
              <a:t>G</a:t>
            </a:r>
            <a:r>
              <a:rPr sz="2400" dirty="0">
                <a:solidFill>
                  <a:srgbClr val="CC3300"/>
                </a:solidFill>
              </a:rPr>
              <a:t> is not efficient</a:t>
            </a:r>
            <a:r>
              <a:rPr sz="2400" dirty="0"/>
              <a:t>.</a:t>
            </a:r>
          </a:p>
          <a:p>
            <a:pPr lvl="2" eaLnBrk="1" hangingPunct="1"/>
            <a:r>
              <a:rPr sz="2000" dirty="0"/>
              <a:t>Have to search in </a:t>
            </a:r>
            <a:r>
              <a:rPr sz="2000" i="1" dirty="0"/>
              <a:t>u</a:t>
            </a:r>
            <a:r>
              <a:rPr sz="2000" dirty="0"/>
              <a:t>’s adjacency list. </a:t>
            </a:r>
            <a:r>
              <a:rPr sz="2000" dirty="0">
                <a:sym typeface="Symbol" panose="05050102010706020507" pitchFamily="18" charset="2"/>
              </a:rPr>
              <a:t>(degree(</a:t>
            </a:r>
            <a:r>
              <a:rPr sz="2000" i="1" dirty="0">
                <a:sym typeface="Symbol" panose="05050102010706020507" pitchFamily="18" charset="2"/>
              </a:rPr>
              <a:t>u</a:t>
            </a:r>
            <a:r>
              <a:rPr sz="2000" dirty="0">
                <a:sym typeface="Symbol" panose="05050102010706020507" pitchFamily="18" charset="2"/>
              </a:rPr>
              <a:t>)) time.</a:t>
            </a:r>
          </a:p>
          <a:p>
            <a:pPr lvl="2" eaLnBrk="1" hangingPunct="1"/>
            <a:r>
              <a:rPr sz="2000" dirty="0">
                <a:sym typeface="Symbol" panose="05050102010706020507" pitchFamily="18" charset="2"/>
              </a:rPr>
              <a:t>(</a:t>
            </a:r>
            <a:r>
              <a:rPr sz="2000" i="1" dirty="0">
                <a:sym typeface="Symbol" panose="05050102010706020507" pitchFamily="18" charset="2"/>
              </a:rPr>
              <a:t>V</a:t>
            </a:r>
            <a:r>
              <a:rPr sz="2000" dirty="0">
                <a:sym typeface="Symbol" panose="05050102010706020507" pitchFamily="18" charset="2"/>
              </a:rPr>
              <a:t>) in the worst case.</a:t>
            </a:r>
            <a:endParaRPr sz="1800" dirty="0"/>
          </a:p>
          <a:p>
            <a:pPr eaLnBrk="1" hangingPunct="1"/>
            <a:endParaRPr sz="28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 122, Fall 2004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2384</Words>
  <Application>Microsoft Office PowerPoint</Application>
  <PresentationFormat>On-screen Show (4:3)</PresentationFormat>
  <Paragraphs>688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Courier New</vt:lpstr>
      <vt:lpstr>MTSYN</vt:lpstr>
      <vt:lpstr>RMTMI</vt:lpstr>
      <vt:lpstr>Times New Roman</vt:lpstr>
      <vt:lpstr>Trebuchet MS</vt:lpstr>
      <vt:lpstr>Wingdings</vt:lpstr>
      <vt:lpstr>Wingdings 3</vt:lpstr>
      <vt:lpstr>Facet</vt:lpstr>
      <vt:lpstr>Equation.3</vt:lpstr>
      <vt:lpstr> GRAPHS : THEORY AND                 ITS ALGORITHMS</vt:lpstr>
      <vt:lpstr>Graphs</vt:lpstr>
      <vt:lpstr>Graphs</vt:lpstr>
      <vt:lpstr>Graph Variations</vt:lpstr>
      <vt:lpstr>Graph Variations</vt:lpstr>
      <vt:lpstr>Representation of Graphs</vt:lpstr>
      <vt:lpstr>Adjacency Lists</vt:lpstr>
      <vt:lpstr>Storage Requirement</vt:lpstr>
      <vt:lpstr>Pros and Cons: adj list </vt:lpstr>
      <vt:lpstr>Adjacency Matrix</vt:lpstr>
      <vt:lpstr>Space and Time</vt:lpstr>
      <vt:lpstr>Graph Searching</vt:lpstr>
      <vt:lpstr>Breadth-First Search</vt:lpstr>
      <vt:lpstr>Breadth-First Search</vt:lpstr>
      <vt:lpstr>Breadth-First Search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BFS</vt:lpstr>
      <vt:lpstr>BFS</vt:lpstr>
      <vt:lpstr>Breadth-First Search: Properties</vt:lpstr>
      <vt:lpstr>Depth-First Search</vt:lpstr>
      <vt:lpstr>Depth-First Search</vt:lpstr>
      <vt:lpstr>Depth-First Search</vt:lpstr>
      <vt:lpstr>Depth-First Sort Analysis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Jaya</dc:creator>
  <cp:lastModifiedBy>Akhilesh Nandwal</cp:lastModifiedBy>
  <cp:revision>246</cp:revision>
  <cp:lastPrinted>1998-11-03T18:33:00Z</cp:lastPrinted>
  <dcterms:created xsi:type="dcterms:W3CDTF">1998-11-02T19:17:00Z</dcterms:created>
  <dcterms:modified xsi:type="dcterms:W3CDTF">2020-04-27T13:20:43Z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  <property fmtid="{D5CDD505-2E9C-101B-9397-08002B2CF9AE}" pid="22" name="KSOProductBuildVer">
    <vt:lpwstr>1033-11.2.0.9281</vt:lpwstr>
  </property>
</Properties>
</file>