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EA30-5120-41FC-B229-C0A8902F7FB3}"/>
              </a:ext>
            </a:extLst>
          </p:cNvPr>
          <p:cNvSpPr>
            <a:spLocks noGrp="1"/>
          </p:cNvSpPr>
          <p:nvPr>
            <p:ph type="ctrTitle"/>
          </p:nvPr>
        </p:nvSpPr>
        <p:spPr>
          <a:xfrm>
            <a:off x="2101255" y="360030"/>
            <a:ext cx="8637073" cy="2541431"/>
          </a:xfrm>
        </p:spPr>
        <p:txBody>
          <a:bodyPr>
            <a:normAutofit/>
          </a:bodyPr>
          <a:lstStyle/>
          <a:p>
            <a:pPr algn="ctr"/>
            <a:r>
              <a:rPr lang="en-IN" sz="7200" i="1" dirty="0">
                <a:latin typeface="Algerian" panose="04020705040A02060702" pitchFamily="82" charset="0"/>
              </a:rPr>
              <a:t>DAA ASSIGNMENT </a:t>
            </a:r>
            <a:br>
              <a:rPr lang="en-IN" sz="7200" i="1" dirty="0">
                <a:latin typeface="Algerian" panose="04020705040A02060702" pitchFamily="82" charset="0"/>
              </a:rPr>
            </a:br>
            <a:endParaRPr lang="en-IN" sz="7200" i="1" dirty="0">
              <a:latin typeface="Algerian" panose="04020705040A02060702" pitchFamily="82" charset="0"/>
            </a:endParaRPr>
          </a:p>
        </p:txBody>
      </p:sp>
      <p:sp>
        <p:nvSpPr>
          <p:cNvPr id="3" name="Subtitle 2">
            <a:extLst>
              <a:ext uri="{FF2B5EF4-FFF2-40B4-BE49-F238E27FC236}">
                <a16:creationId xmlns:a16="http://schemas.microsoft.com/office/drawing/2014/main" id="{4803EA00-2E5F-4A74-B4BA-7BD398E9267F}"/>
              </a:ext>
            </a:extLst>
          </p:cNvPr>
          <p:cNvSpPr>
            <a:spLocks noGrp="1"/>
          </p:cNvSpPr>
          <p:nvPr>
            <p:ph type="subTitle" idx="1"/>
          </p:nvPr>
        </p:nvSpPr>
        <p:spPr>
          <a:xfrm>
            <a:off x="193431" y="3789939"/>
            <a:ext cx="6075485" cy="2171246"/>
          </a:xfrm>
        </p:spPr>
        <p:txBody>
          <a:bodyPr>
            <a:normAutofit/>
          </a:bodyPr>
          <a:lstStyle/>
          <a:p>
            <a:r>
              <a:rPr lang="en-IN" sz="2000" i="1" dirty="0"/>
              <a:t>Submitted To </a:t>
            </a:r>
            <a:r>
              <a:rPr lang="en-IN" sz="2000" dirty="0"/>
              <a:t>: </a:t>
            </a:r>
            <a:r>
              <a:rPr lang="en-IN" sz="2000" dirty="0" err="1"/>
              <a:t>Mr.Chandresh</a:t>
            </a:r>
            <a:r>
              <a:rPr lang="en-IN" sz="2000" dirty="0"/>
              <a:t> Kumar Maurya </a:t>
            </a:r>
          </a:p>
          <a:p>
            <a:r>
              <a:rPr lang="en-IN" sz="2000" i="1" dirty="0"/>
              <a:t>Submitted By</a:t>
            </a:r>
            <a:r>
              <a:rPr lang="en-IN" sz="2000" dirty="0"/>
              <a:t> : Diksha Goyal  181210021</a:t>
            </a:r>
          </a:p>
          <a:p>
            <a:r>
              <a:rPr lang="en-IN" sz="2000" dirty="0"/>
              <a:t>                         AKHILESH </a:t>
            </a:r>
            <a:r>
              <a:rPr lang="en-IN" sz="2000"/>
              <a:t>NANDWAL   181210006</a:t>
            </a:r>
            <a:endParaRPr lang="en-IN" sz="2000" dirty="0"/>
          </a:p>
        </p:txBody>
      </p:sp>
    </p:spTree>
    <p:extLst>
      <p:ext uri="{BB962C8B-B14F-4D97-AF65-F5344CB8AC3E}">
        <p14:creationId xmlns:p14="http://schemas.microsoft.com/office/powerpoint/2010/main" val="9681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CA2E9-F56D-4141-A5CF-12D28C4FCD6B}"/>
              </a:ext>
            </a:extLst>
          </p:cNvPr>
          <p:cNvPicPr>
            <a:picLocks noChangeAspect="1"/>
          </p:cNvPicPr>
          <p:nvPr/>
        </p:nvPicPr>
        <p:blipFill>
          <a:blip r:embed="rId2"/>
          <a:stretch>
            <a:fillRect/>
          </a:stretch>
        </p:blipFill>
        <p:spPr>
          <a:xfrm>
            <a:off x="271002" y="2649004"/>
            <a:ext cx="5450123" cy="2522439"/>
          </a:xfrm>
          <a:prstGeom prst="rect">
            <a:avLst/>
          </a:prstGeom>
        </p:spPr>
      </p:pic>
      <p:pic>
        <p:nvPicPr>
          <p:cNvPr id="3" name="Picture 2">
            <a:extLst>
              <a:ext uri="{FF2B5EF4-FFF2-40B4-BE49-F238E27FC236}">
                <a16:creationId xmlns:a16="http://schemas.microsoft.com/office/drawing/2014/main" id="{532ABF1A-B79A-45F5-A41D-81D279DFA27A}"/>
              </a:ext>
            </a:extLst>
          </p:cNvPr>
          <p:cNvPicPr>
            <a:picLocks noChangeAspect="1"/>
          </p:cNvPicPr>
          <p:nvPr/>
        </p:nvPicPr>
        <p:blipFill>
          <a:blip r:embed="rId3"/>
          <a:stretch>
            <a:fillRect/>
          </a:stretch>
        </p:blipFill>
        <p:spPr>
          <a:xfrm>
            <a:off x="6312893" y="2104975"/>
            <a:ext cx="5608105" cy="2648050"/>
          </a:xfrm>
          <a:prstGeom prst="rect">
            <a:avLst/>
          </a:prstGeom>
        </p:spPr>
      </p:pic>
      <p:sp>
        <p:nvSpPr>
          <p:cNvPr id="4" name="Rectangle 3">
            <a:extLst>
              <a:ext uri="{FF2B5EF4-FFF2-40B4-BE49-F238E27FC236}">
                <a16:creationId xmlns:a16="http://schemas.microsoft.com/office/drawing/2014/main" id="{7CB3F9CB-3285-4FD3-BB58-CFC6F383C259}"/>
              </a:ext>
            </a:extLst>
          </p:cNvPr>
          <p:cNvSpPr/>
          <p:nvPr/>
        </p:nvSpPr>
        <p:spPr>
          <a:xfrm>
            <a:off x="3542171" y="694565"/>
            <a:ext cx="4063100" cy="646331"/>
          </a:xfrm>
          <a:prstGeom prst="rect">
            <a:avLst/>
          </a:prstGeom>
        </p:spPr>
        <p:txBody>
          <a:bodyPr wrap="none">
            <a:spAutoFit/>
          </a:bodyPr>
          <a:lstStyle/>
          <a:p>
            <a:r>
              <a:rPr lang="en-IN" sz="3600" i="1" dirty="0"/>
              <a:t> OUTPUT WINDOW  </a:t>
            </a:r>
          </a:p>
        </p:txBody>
      </p:sp>
    </p:spTree>
    <p:extLst>
      <p:ext uri="{BB962C8B-B14F-4D97-AF65-F5344CB8AC3E}">
        <p14:creationId xmlns:p14="http://schemas.microsoft.com/office/powerpoint/2010/main" val="132574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B6B36-85EB-486F-8838-4B0B39842AEE}"/>
              </a:ext>
            </a:extLst>
          </p:cNvPr>
          <p:cNvSpPr txBox="1"/>
          <p:nvPr/>
        </p:nvSpPr>
        <p:spPr>
          <a:xfrm>
            <a:off x="633046" y="246184"/>
            <a:ext cx="6717324" cy="707886"/>
          </a:xfrm>
          <a:prstGeom prst="rect">
            <a:avLst/>
          </a:prstGeom>
          <a:noFill/>
        </p:spPr>
        <p:txBody>
          <a:bodyPr wrap="square" rtlCol="0">
            <a:spAutoFit/>
          </a:bodyPr>
          <a:lstStyle/>
          <a:p>
            <a:r>
              <a:rPr lang="en-IN" sz="4000" dirty="0">
                <a:latin typeface="Algerian" panose="04020705040A02060702" pitchFamily="82" charset="0"/>
              </a:rPr>
              <a:t>4. Backtracking Method </a:t>
            </a:r>
          </a:p>
        </p:txBody>
      </p:sp>
      <p:sp>
        <p:nvSpPr>
          <p:cNvPr id="4" name="TextBox 3">
            <a:extLst>
              <a:ext uri="{FF2B5EF4-FFF2-40B4-BE49-F238E27FC236}">
                <a16:creationId xmlns:a16="http://schemas.microsoft.com/office/drawing/2014/main" id="{72ACBEA1-B5A3-46D9-88AF-A81E2DDB5171}"/>
              </a:ext>
            </a:extLst>
          </p:cNvPr>
          <p:cNvSpPr txBox="1"/>
          <p:nvPr/>
        </p:nvSpPr>
        <p:spPr>
          <a:xfrm>
            <a:off x="633046" y="1230923"/>
            <a:ext cx="9908931" cy="3170099"/>
          </a:xfrm>
          <a:prstGeom prst="rect">
            <a:avLst/>
          </a:prstGeom>
          <a:noFill/>
        </p:spPr>
        <p:txBody>
          <a:bodyPr wrap="square" rtlCol="0">
            <a:spAutoFit/>
          </a:bodyPr>
          <a:lstStyle/>
          <a:p>
            <a:r>
              <a:rPr lang="en-IN" sz="3200" i="1" dirty="0"/>
              <a:t>Problem Statement :</a:t>
            </a:r>
          </a:p>
          <a:p>
            <a:r>
              <a:rPr lang="en-IN" sz="2400" i="1" dirty="0"/>
              <a:t>N Queens Problem </a:t>
            </a:r>
          </a:p>
          <a:p>
            <a:r>
              <a:rPr lang="en-IN" sz="2000" i="1" dirty="0"/>
              <a:t>It is the problem to place n queens on a </a:t>
            </a:r>
            <a:r>
              <a:rPr lang="en-IN" sz="2000" i="1" dirty="0" err="1"/>
              <a:t>nxn</a:t>
            </a:r>
            <a:r>
              <a:rPr lang="en-IN" sz="2000" i="1" dirty="0"/>
              <a:t> chessboard so that no two queens attack each other. </a:t>
            </a:r>
          </a:p>
          <a:p>
            <a:endParaRPr lang="en-IN" sz="2000" i="1" dirty="0"/>
          </a:p>
          <a:p>
            <a:r>
              <a:rPr lang="en-IN" sz="2000" i="1" dirty="0"/>
              <a:t>Example :</a:t>
            </a:r>
          </a:p>
          <a:p>
            <a:endParaRPr lang="en-IN" sz="2000" i="1" dirty="0"/>
          </a:p>
          <a:p>
            <a:r>
              <a:rPr lang="en-IN" sz="2000" i="1" dirty="0"/>
              <a:t>INPUT : 4</a:t>
            </a:r>
          </a:p>
          <a:p>
            <a:r>
              <a:rPr lang="en-IN" sz="2000" i="1" dirty="0"/>
              <a:t>OUTPUT : </a:t>
            </a:r>
          </a:p>
          <a:p>
            <a:r>
              <a:rPr lang="en-IN" sz="2400" i="1" dirty="0"/>
              <a:t> </a:t>
            </a:r>
          </a:p>
        </p:txBody>
      </p:sp>
      <p:sp>
        <p:nvSpPr>
          <p:cNvPr id="5" name="AutoShape 2">
            <a:extLst>
              <a:ext uri="{FF2B5EF4-FFF2-40B4-BE49-F238E27FC236}">
                <a16:creationId xmlns:a16="http://schemas.microsoft.com/office/drawing/2014/main" id="{E57B787B-C08C-48FF-A064-9B0A7B1C44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drawing&#10;&#10;Description automatically generated">
            <a:extLst>
              <a:ext uri="{FF2B5EF4-FFF2-40B4-BE49-F238E27FC236}">
                <a16:creationId xmlns:a16="http://schemas.microsoft.com/office/drawing/2014/main" id="{0778CE5D-0E67-4E0C-9F76-339826DC17FB}"/>
              </a:ext>
            </a:extLst>
          </p:cNvPr>
          <p:cNvPicPr>
            <a:picLocks noChangeAspect="1"/>
          </p:cNvPicPr>
          <p:nvPr/>
        </p:nvPicPr>
        <p:blipFill>
          <a:blip r:embed="rId2"/>
          <a:stretch>
            <a:fillRect/>
          </a:stretch>
        </p:blipFill>
        <p:spPr>
          <a:xfrm>
            <a:off x="1858108" y="3581400"/>
            <a:ext cx="2696307" cy="2022230"/>
          </a:xfrm>
          <a:prstGeom prst="rect">
            <a:avLst/>
          </a:prstGeom>
        </p:spPr>
      </p:pic>
    </p:spTree>
    <p:extLst>
      <p:ext uri="{BB962C8B-B14F-4D97-AF65-F5344CB8AC3E}">
        <p14:creationId xmlns:p14="http://schemas.microsoft.com/office/powerpoint/2010/main" val="164563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F30C1-35C5-4D05-8EAE-3D4171E95317}"/>
              </a:ext>
            </a:extLst>
          </p:cNvPr>
          <p:cNvSpPr txBox="1"/>
          <p:nvPr/>
        </p:nvSpPr>
        <p:spPr>
          <a:xfrm>
            <a:off x="544390" y="620589"/>
            <a:ext cx="4193931" cy="3170099"/>
          </a:xfrm>
          <a:prstGeom prst="rect">
            <a:avLst/>
          </a:prstGeom>
          <a:noFill/>
        </p:spPr>
        <p:txBody>
          <a:bodyPr wrap="square" rtlCol="0">
            <a:spAutoFit/>
          </a:bodyPr>
          <a:lstStyle/>
          <a:p>
            <a:r>
              <a:rPr lang="en-US" sz="2000" i="1" dirty="0"/>
              <a:t>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endParaRPr lang="en-IN" sz="2000" i="1" dirty="0"/>
          </a:p>
        </p:txBody>
      </p:sp>
      <p:sp>
        <p:nvSpPr>
          <p:cNvPr id="7" name="TextBox 6">
            <a:extLst>
              <a:ext uri="{FF2B5EF4-FFF2-40B4-BE49-F238E27FC236}">
                <a16:creationId xmlns:a16="http://schemas.microsoft.com/office/drawing/2014/main" id="{392FA021-F3F9-4DC2-A0D5-D7EA915E7E3B}"/>
              </a:ext>
            </a:extLst>
          </p:cNvPr>
          <p:cNvSpPr txBox="1"/>
          <p:nvPr/>
        </p:nvSpPr>
        <p:spPr>
          <a:xfrm>
            <a:off x="5523034" y="356822"/>
            <a:ext cx="5838092" cy="5078313"/>
          </a:xfrm>
          <a:prstGeom prst="rect">
            <a:avLst/>
          </a:prstGeom>
          <a:noFill/>
        </p:spPr>
        <p:txBody>
          <a:bodyPr wrap="square" rtlCol="0">
            <a:spAutoFit/>
          </a:bodyPr>
          <a:lstStyle/>
          <a:p>
            <a:pPr fontAlgn="base"/>
            <a:r>
              <a:rPr lang="en-US" dirty="0"/>
              <a:t>Approach : </a:t>
            </a:r>
          </a:p>
          <a:p>
            <a:pPr fontAlgn="base"/>
            <a:r>
              <a:rPr lang="en-US" dirty="0"/>
              <a:t>Place the queens column wise, start from the left most column</a:t>
            </a:r>
          </a:p>
          <a:p>
            <a:pPr fontAlgn="base"/>
            <a:r>
              <a:rPr lang="en-US" dirty="0"/>
              <a:t>If all queens are placed.</a:t>
            </a:r>
          </a:p>
          <a:p>
            <a:pPr lvl="1" fontAlgn="base"/>
            <a:r>
              <a:rPr lang="en-US" dirty="0"/>
              <a:t>return true and print the solution matrix.</a:t>
            </a:r>
          </a:p>
          <a:p>
            <a:pPr fontAlgn="base"/>
            <a:r>
              <a:rPr lang="en-US" dirty="0"/>
              <a:t>Else</a:t>
            </a:r>
          </a:p>
          <a:p>
            <a:pPr lvl="1" fontAlgn="base"/>
            <a:r>
              <a:rPr lang="en-US" dirty="0"/>
              <a:t>Try all the rows in the current column.</a:t>
            </a:r>
          </a:p>
          <a:p>
            <a:pPr lvl="1" fontAlgn="base"/>
            <a:r>
              <a:rPr lang="en-US" dirty="0"/>
              <a:t>Check if queen can be placed here safely if yes mark the current cell in solution matrix as 1 and try to solve the rest of the problem recursively.</a:t>
            </a:r>
          </a:p>
          <a:p>
            <a:pPr lvl="1" fontAlgn="base"/>
            <a:r>
              <a:rPr lang="en-US" dirty="0"/>
              <a:t>If placing the queen in above step leads to the solution return true.</a:t>
            </a:r>
          </a:p>
          <a:p>
            <a:pPr lvl="1" fontAlgn="base"/>
            <a:r>
              <a:rPr lang="en-US" dirty="0"/>
              <a:t>If placing the queen in above step does not lead to the solution , BACKTRACK, mark the current cell in solution matrix as 0 and return false.</a:t>
            </a:r>
          </a:p>
          <a:p>
            <a:pPr fontAlgn="base"/>
            <a:r>
              <a:rPr lang="en-US" dirty="0"/>
              <a:t>If all the rows are tried and nothing worked, return false               and print NO SOLUTION.</a:t>
            </a:r>
          </a:p>
          <a:p>
            <a:endParaRPr lang="en-IN" dirty="0"/>
          </a:p>
        </p:txBody>
      </p:sp>
    </p:spTree>
    <p:extLst>
      <p:ext uri="{BB962C8B-B14F-4D97-AF65-F5344CB8AC3E}">
        <p14:creationId xmlns:p14="http://schemas.microsoft.com/office/powerpoint/2010/main" val="146564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B9146-52BB-49AA-89FC-A18F39C01388}"/>
              </a:ext>
            </a:extLst>
          </p:cNvPr>
          <p:cNvPicPr>
            <a:picLocks noChangeAspect="1"/>
          </p:cNvPicPr>
          <p:nvPr/>
        </p:nvPicPr>
        <p:blipFill>
          <a:blip r:embed="rId2"/>
          <a:stretch>
            <a:fillRect/>
          </a:stretch>
        </p:blipFill>
        <p:spPr>
          <a:xfrm>
            <a:off x="975305" y="81493"/>
            <a:ext cx="3207037" cy="5938956"/>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93C07142-C28D-4B70-9EEC-E75A14513877}"/>
              </a:ext>
            </a:extLst>
          </p:cNvPr>
          <p:cNvPicPr>
            <a:picLocks noChangeAspect="1"/>
          </p:cNvPicPr>
          <p:nvPr/>
        </p:nvPicPr>
        <p:blipFill>
          <a:blip r:embed="rId3"/>
          <a:stretch>
            <a:fillRect/>
          </a:stretch>
        </p:blipFill>
        <p:spPr>
          <a:xfrm>
            <a:off x="5749145" y="81492"/>
            <a:ext cx="5467550" cy="587908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189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3854E5-E0CC-4761-BCCD-6000D3EC7FDE}"/>
              </a:ext>
            </a:extLst>
          </p:cNvPr>
          <p:cNvPicPr>
            <a:picLocks noChangeAspect="1"/>
          </p:cNvPicPr>
          <p:nvPr/>
        </p:nvPicPr>
        <p:blipFill>
          <a:blip r:embed="rId2"/>
          <a:stretch>
            <a:fillRect/>
          </a:stretch>
        </p:blipFill>
        <p:spPr>
          <a:xfrm>
            <a:off x="374799" y="2243887"/>
            <a:ext cx="5578701" cy="2947238"/>
          </a:xfrm>
          <a:prstGeom prst="rect">
            <a:avLst/>
          </a:prstGeom>
        </p:spPr>
      </p:pic>
      <p:pic>
        <p:nvPicPr>
          <p:cNvPr id="3" name="Picture 2">
            <a:extLst>
              <a:ext uri="{FF2B5EF4-FFF2-40B4-BE49-F238E27FC236}">
                <a16:creationId xmlns:a16="http://schemas.microsoft.com/office/drawing/2014/main" id="{EBB1B48C-CC2C-4621-8265-2E4C4302A479}"/>
              </a:ext>
            </a:extLst>
          </p:cNvPr>
          <p:cNvPicPr>
            <a:picLocks noChangeAspect="1"/>
          </p:cNvPicPr>
          <p:nvPr/>
        </p:nvPicPr>
        <p:blipFill>
          <a:blip r:embed="rId3"/>
          <a:stretch>
            <a:fillRect/>
          </a:stretch>
        </p:blipFill>
        <p:spPr>
          <a:xfrm>
            <a:off x="6238502" y="1516244"/>
            <a:ext cx="5717472" cy="3674881"/>
          </a:xfrm>
          <a:prstGeom prst="rect">
            <a:avLst/>
          </a:prstGeom>
        </p:spPr>
      </p:pic>
      <p:sp>
        <p:nvSpPr>
          <p:cNvPr id="4" name="Rectangle 3">
            <a:extLst>
              <a:ext uri="{FF2B5EF4-FFF2-40B4-BE49-F238E27FC236}">
                <a16:creationId xmlns:a16="http://schemas.microsoft.com/office/drawing/2014/main" id="{27D823D5-FAEF-4902-B885-1D0BB8FE5681}"/>
              </a:ext>
            </a:extLst>
          </p:cNvPr>
          <p:cNvSpPr/>
          <p:nvPr/>
        </p:nvSpPr>
        <p:spPr>
          <a:xfrm>
            <a:off x="3446585" y="422003"/>
            <a:ext cx="3931946" cy="584775"/>
          </a:xfrm>
          <a:prstGeom prst="rect">
            <a:avLst/>
          </a:prstGeom>
        </p:spPr>
        <p:txBody>
          <a:bodyPr wrap="square">
            <a:spAutoFit/>
          </a:bodyPr>
          <a:lstStyle/>
          <a:p>
            <a:r>
              <a:rPr lang="en-IN" sz="3200" i="1" dirty="0"/>
              <a:t> OUTPUT WINDOW  </a:t>
            </a:r>
          </a:p>
        </p:txBody>
      </p:sp>
    </p:spTree>
    <p:extLst>
      <p:ext uri="{BB962C8B-B14F-4D97-AF65-F5344CB8AC3E}">
        <p14:creationId xmlns:p14="http://schemas.microsoft.com/office/powerpoint/2010/main" val="28394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3FEC9-DA07-4614-909F-4AB84D599A2C}"/>
              </a:ext>
            </a:extLst>
          </p:cNvPr>
          <p:cNvSpPr txBox="1"/>
          <p:nvPr/>
        </p:nvSpPr>
        <p:spPr>
          <a:xfrm>
            <a:off x="694592" y="360484"/>
            <a:ext cx="6629400" cy="707886"/>
          </a:xfrm>
          <a:prstGeom prst="rect">
            <a:avLst/>
          </a:prstGeom>
          <a:noFill/>
        </p:spPr>
        <p:txBody>
          <a:bodyPr wrap="square" rtlCol="0">
            <a:spAutoFit/>
          </a:bodyPr>
          <a:lstStyle/>
          <a:p>
            <a:r>
              <a:rPr lang="en-IN" sz="4000" dirty="0">
                <a:latin typeface="Algerian" panose="04020705040A02060702" pitchFamily="82" charset="0"/>
              </a:rPr>
              <a:t>5. BRANCH AND BOUND </a:t>
            </a:r>
          </a:p>
        </p:txBody>
      </p:sp>
      <p:sp>
        <p:nvSpPr>
          <p:cNvPr id="3" name="TextBox 2">
            <a:extLst>
              <a:ext uri="{FF2B5EF4-FFF2-40B4-BE49-F238E27FC236}">
                <a16:creationId xmlns:a16="http://schemas.microsoft.com/office/drawing/2014/main" id="{C190F025-7F62-42D0-9D53-0B5CD45C5D72}"/>
              </a:ext>
            </a:extLst>
          </p:cNvPr>
          <p:cNvSpPr txBox="1"/>
          <p:nvPr/>
        </p:nvSpPr>
        <p:spPr>
          <a:xfrm>
            <a:off x="694592" y="1318846"/>
            <a:ext cx="7385539" cy="3354765"/>
          </a:xfrm>
          <a:prstGeom prst="rect">
            <a:avLst/>
          </a:prstGeom>
          <a:noFill/>
        </p:spPr>
        <p:txBody>
          <a:bodyPr wrap="square" rtlCol="0">
            <a:spAutoFit/>
          </a:bodyPr>
          <a:lstStyle/>
          <a:p>
            <a:r>
              <a:rPr lang="en-IN" sz="3200" i="1" dirty="0"/>
              <a:t>Problem Statement :</a:t>
            </a:r>
            <a:br>
              <a:rPr lang="en-IN" sz="3200" i="1" dirty="0"/>
            </a:br>
            <a:r>
              <a:rPr lang="en-IN" sz="2400" i="1" dirty="0"/>
              <a:t>Knapsack Problem using Branch and Bound</a:t>
            </a:r>
          </a:p>
          <a:p>
            <a:r>
              <a:rPr lang="en-IN" sz="2400" i="1" dirty="0"/>
              <a:t> </a:t>
            </a:r>
          </a:p>
          <a:p>
            <a:r>
              <a:rPr lang="en-IN" sz="2400" i="1" dirty="0"/>
              <a:t>Example :</a:t>
            </a:r>
          </a:p>
          <a:p>
            <a:endParaRPr lang="en-IN" sz="2000" i="1" dirty="0"/>
          </a:p>
          <a:p>
            <a:r>
              <a:rPr lang="en-IN" sz="2400" i="1" dirty="0"/>
              <a:t>INPUT</a:t>
            </a:r>
            <a:r>
              <a:rPr lang="en-IN" sz="2000" i="1" dirty="0"/>
              <a:t> : //First thing in every pair is weight of item </a:t>
            </a:r>
          </a:p>
          <a:p>
            <a:r>
              <a:rPr lang="en-IN" sz="2000" i="1" dirty="0"/>
              <a:t>           //Second thing is value of item</a:t>
            </a:r>
          </a:p>
          <a:p>
            <a:r>
              <a:rPr lang="en-IN" sz="2000" i="1" dirty="0"/>
              <a:t>         Item </a:t>
            </a:r>
            <a:r>
              <a:rPr lang="en-IN" sz="2000" i="1" dirty="0" err="1"/>
              <a:t>arr</a:t>
            </a:r>
            <a:r>
              <a:rPr lang="en-IN" sz="2000" i="1" dirty="0"/>
              <a:t>[]={{2,40},{3.14,50},{1.98,100},{5,95},{3,30}}</a:t>
            </a:r>
          </a:p>
          <a:p>
            <a:r>
              <a:rPr lang="en-IN" sz="2400" i="1" dirty="0"/>
              <a:t>OUTPUT</a:t>
            </a:r>
            <a:r>
              <a:rPr lang="en-IN" sz="2000" i="1" dirty="0"/>
              <a:t> : The maximum possible profit = 235</a:t>
            </a:r>
          </a:p>
        </p:txBody>
      </p:sp>
    </p:spTree>
    <p:extLst>
      <p:ext uri="{BB962C8B-B14F-4D97-AF65-F5344CB8AC3E}">
        <p14:creationId xmlns:p14="http://schemas.microsoft.com/office/powerpoint/2010/main" val="40155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C6ACA-F310-4A0A-8493-4A9E1223A97B}"/>
              </a:ext>
            </a:extLst>
          </p:cNvPr>
          <p:cNvSpPr txBox="1"/>
          <p:nvPr/>
        </p:nvSpPr>
        <p:spPr>
          <a:xfrm>
            <a:off x="685800" y="378069"/>
            <a:ext cx="6646985" cy="5324535"/>
          </a:xfrm>
          <a:prstGeom prst="rect">
            <a:avLst/>
          </a:prstGeom>
          <a:noFill/>
        </p:spPr>
        <p:txBody>
          <a:bodyPr wrap="square" rtlCol="0">
            <a:spAutoFit/>
          </a:bodyPr>
          <a:lstStyle/>
          <a:p>
            <a:pPr fontAlgn="base"/>
            <a:r>
              <a:rPr lang="en-US" sz="2000" i="1" dirty="0"/>
              <a:t>APPROACH</a:t>
            </a:r>
          </a:p>
          <a:p>
            <a:pPr fontAlgn="base"/>
            <a:r>
              <a:rPr lang="en-US" sz="2000" i="1" dirty="0"/>
              <a:t>1. Sort all items in decreasing order of ratio of value per unit weight so that an upper bound can be computed using Greedy Approach.</a:t>
            </a:r>
          </a:p>
          <a:p>
            <a:pPr fontAlgn="base"/>
            <a:r>
              <a:rPr lang="en-US" sz="2000" i="1" dirty="0"/>
              <a:t>2. Initialize maximum profit, </a:t>
            </a:r>
            <a:r>
              <a:rPr lang="en-US" sz="2000" i="1" dirty="0" err="1"/>
              <a:t>maxProfit</a:t>
            </a:r>
            <a:r>
              <a:rPr lang="en-US" sz="2000" i="1" dirty="0"/>
              <a:t> = 0</a:t>
            </a:r>
          </a:p>
          <a:p>
            <a:pPr fontAlgn="base"/>
            <a:r>
              <a:rPr lang="en-US" sz="2000" i="1" dirty="0"/>
              <a:t>3. Create an empty queue, Q.</a:t>
            </a:r>
          </a:p>
          <a:p>
            <a:pPr fontAlgn="base"/>
            <a:r>
              <a:rPr lang="en-US" sz="2000" i="1" dirty="0"/>
              <a:t>4. Create a dummy node of decision tree and enqueue it to Q. Profit and weight of dummy node are 0.</a:t>
            </a:r>
          </a:p>
          <a:p>
            <a:pPr fontAlgn="base"/>
            <a:r>
              <a:rPr lang="en-US" sz="2000" i="1" dirty="0"/>
              <a:t>5. Do following while Q is not empty.</a:t>
            </a:r>
          </a:p>
          <a:p>
            <a:pPr lvl="1" fontAlgn="base"/>
            <a:r>
              <a:rPr lang="en-US" sz="2000" i="1" dirty="0"/>
              <a:t>Extract an item from Q. Let the extracted item be u.</a:t>
            </a:r>
          </a:p>
          <a:p>
            <a:pPr lvl="1" fontAlgn="base"/>
            <a:r>
              <a:rPr lang="en-US" sz="2000" i="1" dirty="0"/>
              <a:t>Compute profit of next level node. If the profit is more than </a:t>
            </a:r>
            <a:r>
              <a:rPr lang="en-US" sz="2000" i="1" dirty="0" err="1"/>
              <a:t>maxProfit</a:t>
            </a:r>
            <a:r>
              <a:rPr lang="en-US" sz="2000" i="1" dirty="0"/>
              <a:t>, then update </a:t>
            </a:r>
            <a:r>
              <a:rPr lang="en-US" sz="2000" i="1" dirty="0" err="1"/>
              <a:t>maxProfit</a:t>
            </a:r>
            <a:r>
              <a:rPr lang="en-US" sz="2000" i="1" dirty="0"/>
              <a:t>.</a:t>
            </a:r>
          </a:p>
          <a:p>
            <a:pPr lvl="1" fontAlgn="base"/>
            <a:r>
              <a:rPr lang="en-US" sz="2000" i="1" dirty="0"/>
              <a:t>Compute bound of next level node. If bound is more than </a:t>
            </a:r>
            <a:r>
              <a:rPr lang="en-US" sz="2000" i="1" dirty="0" err="1"/>
              <a:t>maxProfit</a:t>
            </a:r>
            <a:r>
              <a:rPr lang="en-US" sz="2000" i="1" dirty="0"/>
              <a:t>, then add next level node to Q.</a:t>
            </a:r>
          </a:p>
          <a:p>
            <a:pPr lvl="1" fontAlgn="base"/>
            <a:r>
              <a:rPr lang="en-US" sz="2000" i="1" dirty="0"/>
              <a:t>Consider the case when next level node is not considered as part of solution and add a node to queue with level as next, but weight and profit without considering next level nodes.</a:t>
            </a:r>
          </a:p>
          <a:p>
            <a:endParaRPr lang="en-IN" sz="2000" i="1" dirty="0"/>
          </a:p>
        </p:txBody>
      </p:sp>
      <p:pic>
        <p:nvPicPr>
          <p:cNvPr id="3" name="Picture 2">
            <a:extLst>
              <a:ext uri="{FF2B5EF4-FFF2-40B4-BE49-F238E27FC236}">
                <a16:creationId xmlns:a16="http://schemas.microsoft.com/office/drawing/2014/main" id="{C52C2291-6879-4410-9D09-1AE5609E4A5B}"/>
              </a:ext>
            </a:extLst>
          </p:cNvPr>
          <p:cNvPicPr>
            <a:picLocks noChangeAspect="1"/>
          </p:cNvPicPr>
          <p:nvPr/>
        </p:nvPicPr>
        <p:blipFill>
          <a:blip r:embed="rId2"/>
          <a:stretch>
            <a:fillRect/>
          </a:stretch>
        </p:blipFill>
        <p:spPr>
          <a:xfrm>
            <a:off x="7839642" y="829557"/>
            <a:ext cx="4012388" cy="4111720"/>
          </a:xfrm>
          <a:prstGeom prst="rect">
            <a:avLst/>
          </a:prstGeom>
        </p:spPr>
      </p:pic>
    </p:spTree>
    <p:extLst>
      <p:ext uri="{BB962C8B-B14F-4D97-AF65-F5344CB8AC3E}">
        <p14:creationId xmlns:p14="http://schemas.microsoft.com/office/powerpoint/2010/main" val="290061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68A4F-FAE6-42D6-90B8-9CB189258B1B}"/>
              </a:ext>
            </a:extLst>
          </p:cNvPr>
          <p:cNvPicPr>
            <a:picLocks noChangeAspect="1"/>
          </p:cNvPicPr>
          <p:nvPr/>
        </p:nvPicPr>
        <p:blipFill>
          <a:blip r:embed="rId2"/>
          <a:stretch>
            <a:fillRect/>
          </a:stretch>
        </p:blipFill>
        <p:spPr>
          <a:xfrm>
            <a:off x="1239717" y="79132"/>
            <a:ext cx="4171747" cy="5820507"/>
          </a:xfrm>
          <a:prstGeom prst="rect">
            <a:avLst/>
          </a:prstGeom>
        </p:spPr>
      </p:pic>
      <p:pic>
        <p:nvPicPr>
          <p:cNvPr id="5" name="Picture 4">
            <a:extLst>
              <a:ext uri="{FF2B5EF4-FFF2-40B4-BE49-F238E27FC236}">
                <a16:creationId xmlns:a16="http://schemas.microsoft.com/office/drawing/2014/main" id="{01FB5399-BB1D-4AD8-8B13-EFA11203211A}"/>
              </a:ext>
            </a:extLst>
          </p:cNvPr>
          <p:cNvPicPr>
            <a:picLocks noChangeAspect="1"/>
          </p:cNvPicPr>
          <p:nvPr/>
        </p:nvPicPr>
        <p:blipFill>
          <a:blip r:embed="rId3"/>
          <a:stretch>
            <a:fillRect/>
          </a:stretch>
        </p:blipFill>
        <p:spPr>
          <a:xfrm>
            <a:off x="6367299" y="2276556"/>
            <a:ext cx="4781347" cy="1935815"/>
          </a:xfrm>
          <a:prstGeom prst="rect">
            <a:avLst/>
          </a:prstGeom>
        </p:spPr>
      </p:pic>
      <p:sp>
        <p:nvSpPr>
          <p:cNvPr id="6" name="Rectangle 5">
            <a:extLst>
              <a:ext uri="{FF2B5EF4-FFF2-40B4-BE49-F238E27FC236}">
                <a16:creationId xmlns:a16="http://schemas.microsoft.com/office/drawing/2014/main" id="{9A2C7E5D-250D-47E9-B6EE-F47123A5FB86}"/>
              </a:ext>
            </a:extLst>
          </p:cNvPr>
          <p:cNvSpPr/>
          <p:nvPr/>
        </p:nvSpPr>
        <p:spPr>
          <a:xfrm>
            <a:off x="6848080" y="1134181"/>
            <a:ext cx="3634136" cy="584775"/>
          </a:xfrm>
          <a:prstGeom prst="rect">
            <a:avLst/>
          </a:prstGeom>
        </p:spPr>
        <p:txBody>
          <a:bodyPr wrap="none">
            <a:spAutoFit/>
          </a:bodyPr>
          <a:lstStyle/>
          <a:p>
            <a:r>
              <a:rPr lang="en-IN" sz="3200" i="1" dirty="0"/>
              <a:t> OUTPUT WINDOW  </a:t>
            </a:r>
          </a:p>
        </p:txBody>
      </p:sp>
    </p:spTree>
    <p:extLst>
      <p:ext uri="{BB962C8B-B14F-4D97-AF65-F5344CB8AC3E}">
        <p14:creationId xmlns:p14="http://schemas.microsoft.com/office/powerpoint/2010/main" val="118657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68ED2-D97C-4578-9122-799278F24C33}"/>
              </a:ext>
            </a:extLst>
          </p:cNvPr>
          <p:cNvSpPr txBox="1"/>
          <p:nvPr/>
        </p:nvSpPr>
        <p:spPr>
          <a:xfrm rot="10800000" flipH="1" flipV="1">
            <a:off x="3191700" y="2314583"/>
            <a:ext cx="7763515" cy="1015663"/>
          </a:xfrm>
          <a:prstGeom prst="rect">
            <a:avLst/>
          </a:prstGeom>
          <a:noFill/>
        </p:spPr>
        <p:txBody>
          <a:bodyPr wrap="square" rtlCol="0">
            <a:spAutoFit/>
          </a:bodyPr>
          <a:lstStyle/>
          <a:p>
            <a:r>
              <a:rPr lang="en-IN" sz="6000" dirty="0"/>
              <a:t>THANK YOU !! </a:t>
            </a:r>
          </a:p>
        </p:txBody>
      </p:sp>
    </p:spTree>
    <p:extLst>
      <p:ext uri="{BB962C8B-B14F-4D97-AF65-F5344CB8AC3E}">
        <p14:creationId xmlns:p14="http://schemas.microsoft.com/office/powerpoint/2010/main" val="360415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430FA-064F-4570-8E1F-47EB0C2AB41C}"/>
              </a:ext>
            </a:extLst>
          </p:cNvPr>
          <p:cNvSpPr txBox="1"/>
          <p:nvPr/>
        </p:nvSpPr>
        <p:spPr>
          <a:xfrm>
            <a:off x="351693" y="345050"/>
            <a:ext cx="5811716" cy="707886"/>
          </a:xfrm>
          <a:prstGeom prst="rect">
            <a:avLst/>
          </a:prstGeom>
          <a:noFill/>
        </p:spPr>
        <p:txBody>
          <a:bodyPr wrap="square" rtlCol="0">
            <a:spAutoFit/>
          </a:bodyPr>
          <a:lstStyle/>
          <a:p>
            <a:r>
              <a:rPr lang="en-IN" sz="4000" dirty="0">
                <a:latin typeface="Algerian" panose="04020705040A02060702" pitchFamily="82" charset="0"/>
              </a:rPr>
              <a:t>1. Divide and Conquer </a:t>
            </a:r>
          </a:p>
        </p:txBody>
      </p:sp>
      <p:sp>
        <p:nvSpPr>
          <p:cNvPr id="3" name="TextBox 2">
            <a:extLst>
              <a:ext uri="{FF2B5EF4-FFF2-40B4-BE49-F238E27FC236}">
                <a16:creationId xmlns:a16="http://schemas.microsoft.com/office/drawing/2014/main" id="{C85D155D-79C0-48A5-A485-A7E8C4A765B0}"/>
              </a:ext>
            </a:extLst>
          </p:cNvPr>
          <p:cNvSpPr txBox="1"/>
          <p:nvPr/>
        </p:nvSpPr>
        <p:spPr>
          <a:xfrm>
            <a:off x="351693" y="1222131"/>
            <a:ext cx="8563708" cy="5201424"/>
          </a:xfrm>
          <a:prstGeom prst="rect">
            <a:avLst/>
          </a:prstGeom>
          <a:noFill/>
        </p:spPr>
        <p:txBody>
          <a:bodyPr wrap="square" rtlCol="0">
            <a:spAutoFit/>
          </a:bodyPr>
          <a:lstStyle/>
          <a:p>
            <a:r>
              <a:rPr lang="en-IN" sz="2800" i="1" dirty="0"/>
              <a:t>Problem Statement:</a:t>
            </a:r>
          </a:p>
          <a:p>
            <a:endParaRPr lang="en-IN" sz="2800" i="1" dirty="0"/>
          </a:p>
          <a:p>
            <a:r>
              <a:rPr lang="en-IN" sz="2400" i="1" dirty="0"/>
              <a:t>Find the longest common prefix using Divide and Conquer Technique</a:t>
            </a:r>
          </a:p>
          <a:p>
            <a:r>
              <a:rPr lang="en-US" dirty="0"/>
              <a:t>In this algorithm, a divide and conquer approach is used . We first divide the arrays of string into two parts. Then we do the same for left part and after that for the right part. We will do it until and unless all the strings become of length 1. Now after that, we will start conquering by returning the common prefix of the left and the right strings.</a:t>
            </a:r>
            <a:endParaRPr lang="en-IN" sz="2400" i="1" dirty="0"/>
          </a:p>
          <a:p>
            <a:endParaRPr lang="en-IN" sz="1400" i="1" dirty="0"/>
          </a:p>
          <a:p>
            <a:r>
              <a:rPr lang="en-IN" sz="2400" i="1" dirty="0"/>
              <a:t>Example :</a:t>
            </a:r>
          </a:p>
          <a:p>
            <a:endParaRPr lang="en-IN" sz="1400" i="1" dirty="0"/>
          </a:p>
          <a:p>
            <a:r>
              <a:rPr lang="en-IN" sz="2000" i="1" dirty="0"/>
              <a:t>INPUT  : {“apple” , “</a:t>
            </a:r>
            <a:r>
              <a:rPr lang="en-IN" sz="2000" i="1" dirty="0" err="1"/>
              <a:t>ape”,”apron</a:t>
            </a:r>
            <a:r>
              <a:rPr lang="en-IN" sz="2000" i="1" dirty="0"/>
              <a:t>” }</a:t>
            </a:r>
          </a:p>
          <a:p>
            <a:r>
              <a:rPr lang="en-IN" sz="2000" i="1" dirty="0"/>
              <a:t>OUTPUT  : “ap”</a:t>
            </a:r>
          </a:p>
          <a:p>
            <a:endParaRPr lang="en-IN" sz="2000" i="1" dirty="0"/>
          </a:p>
          <a:p>
            <a:r>
              <a:rPr lang="en-IN" sz="2000" i="1" dirty="0"/>
              <a:t>INPUT  : {“</a:t>
            </a:r>
            <a:r>
              <a:rPr lang="en-IN" sz="2000" i="1" dirty="0" err="1"/>
              <a:t>string”,”stood”,”stop</a:t>
            </a:r>
            <a:r>
              <a:rPr lang="en-IN" sz="2000" i="1" dirty="0"/>
              <a:t>”}</a:t>
            </a:r>
          </a:p>
          <a:p>
            <a:r>
              <a:rPr lang="en-IN" sz="2000" i="1" dirty="0"/>
              <a:t>OUTPUT  : “</a:t>
            </a:r>
            <a:r>
              <a:rPr lang="en-IN" sz="2000" i="1" dirty="0" err="1"/>
              <a:t>st</a:t>
            </a:r>
            <a:r>
              <a:rPr lang="en-IN" sz="2000" i="1" dirty="0"/>
              <a:t>”</a:t>
            </a:r>
          </a:p>
          <a:p>
            <a:r>
              <a:rPr lang="en-IN" sz="2800" i="1" dirty="0"/>
              <a:t> </a:t>
            </a:r>
          </a:p>
        </p:txBody>
      </p:sp>
    </p:spTree>
    <p:extLst>
      <p:ext uri="{BB962C8B-B14F-4D97-AF65-F5344CB8AC3E}">
        <p14:creationId xmlns:p14="http://schemas.microsoft.com/office/powerpoint/2010/main" val="90777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BEE66-CA6C-4BA6-9034-211660A33B99}"/>
              </a:ext>
            </a:extLst>
          </p:cNvPr>
          <p:cNvSpPr txBox="1"/>
          <p:nvPr/>
        </p:nvSpPr>
        <p:spPr>
          <a:xfrm>
            <a:off x="759577" y="310861"/>
            <a:ext cx="3965330" cy="584775"/>
          </a:xfrm>
          <a:prstGeom prst="rect">
            <a:avLst/>
          </a:prstGeom>
          <a:noFill/>
        </p:spPr>
        <p:txBody>
          <a:bodyPr wrap="square" rtlCol="0">
            <a:spAutoFit/>
          </a:bodyPr>
          <a:lstStyle/>
          <a:p>
            <a:r>
              <a:rPr lang="en-IN" sz="1600" i="1" dirty="0">
                <a:latin typeface="Arial" panose="020B0604020202020204" pitchFamily="34" charset="0"/>
                <a:cs typeface="Arial" panose="020B0604020202020204" pitchFamily="34" charset="0"/>
              </a:rPr>
              <a:t>This is the method to find common prefix between two given strings </a:t>
            </a:r>
          </a:p>
        </p:txBody>
      </p:sp>
      <p:sp>
        <p:nvSpPr>
          <p:cNvPr id="5" name="TextBox 4">
            <a:extLst>
              <a:ext uri="{FF2B5EF4-FFF2-40B4-BE49-F238E27FC236}">
                <a16:creationId xmlns:a16="http://schemas.microsoft.com/office/drawing/2014/main" id="{6EFD2776-5043-49F3-8B2E-3E4437FDB55E}"/>
              </a:ext>
            </a:extLst>
          </p:cNvPr>
          <p:cNvSpPr txBox="1"/>
          <p:nvPr/>
        </p:nvSpPr>
        <p:spPr>
          <a:xfrm>
            <a:off x="6444847" y="1236760"/>
            <a:ext cx="5642161" cy="830997"/>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This is a Divide and Conquer based function to find the longest common prefix. This is similar to the merge sort technique.</a:t>
            </a:r>
            <a:endParaRPr lang="en-IN" sz="1600" i="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D0AF3A-E09C-4985-9410-AF8A0A270B96}"/>
              </a:ext>
            </a:extLst>
          </p:cNvPr>
          <p:cNvPicPr>
            <a:picLocks noChangeAspect="1"/>
          </p:cNvPicPr>
          <p:nvPr/>
        </p:nvPicPr>
        <p:blipFill>
          <a:blip r:embed="rId2"/>
          <a:stretch>
            <a:fillRect/>
          </a:stretch>
        </p:blipFill>
        <p:spPr>
          <a:xfrm>
            <a:off x="6506393" y="2234811"/>
            <a:ext cx="5372015" cy="3497153"/>
          </a:xfrm>
          <a:prstGeom prst="rect">
            <a:avLst/>
          </a:prstGeom>
        </p:spPr>
      </p:pic>
      <p:pic>
        <p:nvPicPr>
          <p:cNvPr id="7" name="Picture 6">
            <a:extLst>
              <a:ext uri="{FF2B5EF4-FFF2-40B4-BE49-F238E27FC236}">
                <a16:creationId xmlns:a16="http://schemas.microsoft.com/office/drawing/2014/main" id="{2A624B9C-11A5-4C6E-9475-B76F064444C7}"/>
              </a:ext>
            </a:extLst>
          </p:cNvPr>
          <p:cNvPicPr>
            <a:picLocks noChangeAspect="1"/>
          </p:cNvPicPr>
          <p:nvPr/>
        </p:nvPicPr>
        <p:blipFill>
          <a:blip r:embed="rId3"/>
          <a:stretch>
            <a:fillRect/>
          </a:stretch>
        </p:blipFill>
        <p:spPr>
          <a:xfrm>
            <a:off x="759577" y="1131164"/>
            <a:ext cx="5254715" cy="3080351"/>
          </a:xfrm>
          <a:prstGeom prst="rect">
            <a:avLst/>
          </a:prstGeom>
        </p:spPr>
      </p:pic>
    </p:spTree>
    <p:extLst>
      <p:ext uri="{BB962C8B-B14F-4D97-AF65-F5344CB8AC3E}">
        <p14:creationId xmlns:p14="http://schemas.microsoft.com/office/powerpoint/2010/main" val="253994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D3C1EA-E279-431A-B779-AA256DCFA898}"/>
              </a:ext>
            </a:extLst>
          </p:cNvPr>
          <p:cNvPicPr>
            <a:picLocks noChangeAspect="1"/>
          </p:cNvPicPr>
          <p:nvPr/>
        </p:nvPicPr>
        <p:blipFill>
          <a:blip r:embed="rId2"/>
          <a:stretch>
            <a:fillRect/>
          </a:stretch>
        </p:blipFill>
        <p:spPr>
          <a:xfrm>
            <a:off x="242816" y="1592364"/>
            <a:ext cx="5548712" cy="2891714"/>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F0F94F0E-71F3-4667-A4DD-AE0431999D8B}"/>
              </a:ext>
            </a:extLst>
          </p:cNvPr>
          <p:cNvPicPr>
            <a:picLocks noChangeAspect="1"/>
          </p:cNvPicPr>
          <p:nvPr/>
        </p:nvPicPr>
        <p:blipFill>
          <a:blip r:embed="rId3"/>
          <a:stretch>
            <a:fillRect/>
          </a:stretch>
        </p:blipFill>
        <p:spPr>
          <a:xfrm>
            <a:off x="6174333" y="2667544"/>
            <a:ext cx="5774851" cy="2715740"/>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76EA78E9-4FFF-40EA-A8A3-2EA76F08875A}"/>
              </a:ext>
            </a:extLst>
          </p:cNvPr>
          <p:cNvSpPr txBox="1"/>
          <p:nvPr/>
        </p:nvSpPr>
        <p:spPr>
          <a:xfrm>
            <a:off x="4054490" y="451591"/>
            <a:ext cx="8648699" cy="584775"/>
          </a:xfrm>
          <a:prstGeom prst="rect">
            <a:avLst/>
          </a:prstGeom>
          <a:noFill/>
        </p:spPr>
        <p:txBody>
          <a:bodyPr wrap="square" rtlCol="0">
            <a:spAutoFit/>
          </a:bodyPr>
          <a:lstStyle/>
          <a:p>
            <a:r>
              <a:rPr lang="en-IN" sz="3200" i="1" dirty="0"/>
              <a:t> OUTPUT WINDOW  </a:t>
            </a:r>
          </a:p>
        </p:txBody>
      </p:sp>
    </p:spTree>
    <p:extLst>
      <p:ext uri="{BB962C8B-B14F-4D97-AF65-F5344CB8AC3E}">
        <p14:creationId xmlns:p14="http://schemas.microsoft.com/office/powerpoint/2010/main" val="201046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9FBD56-0291-4050-85BF-0354951EE4C8}"/>
              </a:ext>
            </a:extLst>
          </p:cNvPr>
          <p:cNvSpPr txBox="1"/>
          <p:nvPr/>
        </p:nvSpPr>
        <p:spPr>
          <a:xfrm>
            <a:off x="635977" y="211189"/>
            <a:ext cx="6840415" cy="707886"/>
          </a:xfrm>
          <a:prstGeom prst="rect">
            <a:avLst/>
          </a:prstGeom>
          <a:noFill/>
        </p:spPr>
        <p:txBody>
          <a:bodyPr wrap="square" rtlCol="0">
            <a:spAutoFit/>
          </a:bodyPr>
          <a:lstStyle/>
          <a:p>
            <a:r>
              <a:rPr lang="en-IN" sz="4000" dirty="0">
                <a:latin typeface="Algerian" panose="04020705040A02060702" pitchFamily="82" charset="0"/>
              </a:rPr>
              <a:t>2. DYNAMIC PROGRAMMING </a:t>
            </a:r>
          </a:p>
        </p:txBody>
      </p:sp>
      <p:sp>
        <p:nvSpPr>
          <p:cNvPr id="3" name="TextBox 2">
            <a:extLst>
              <a:ext uri="{FF2B5EF4-FFF2-40B4-BE49-F238E27FC236}">
                <a16:creationId xmlns:a16="http://schemas.microsoft.com/office/drawing/2014/main" id="{38145E29-BB52-4DC3-8120-E2C0E853B1A0}"/>
              </a:ext>
            </a:extLst>
          </p:cNvPr>
          <p:cNvSpPr txBox="1"/>
          <p:nvPr/>
        </p:nvSpPr>
        <p:spPr>
          <a:xfrm>
            <a:off x="635977" y="1081456"/>
            <a:ext cx="5249007" cy="1446550"/>
          </a:xfrm>
          <a:prstGeom prst="rect">
            <a:avLst/>
          </a:prstGeom>
          <a:noFill/>
        </p:spPr>
        <p:txBody>
          <a:bodyPr wrap="square" rtlCol="0">
            <a:spAutoFit/>
          </a:bodyPr>
          <a:lstStyle/>
          <a:p>
            <a:r>
              <a:rPr lang="en-IN" sz="3200" i="1" dirty="0"/>
              <a:t>Problem Statement:</a:t>
            </a:r>
          </a:p>
          <a:p>
            <a:endParaRPr lang="en-IN" sz="2800" i="1" dirty="0"/>
          </a:p>
          <a:p>
            <a:endParaRPr lang="en-IN" sz="2800" i="1" dirty="0"/>
          </a:p>
        </p:txBody>
      </p:sp>
      <p:sp>
        <p:nvSpPr>
          <p:cNvPr id="4" name="TextBox 3">
            <a:extLst>
              <a:ext uri="{FF2B5EF4-FFF2-40B4-BE49-F238E27FC236}">
                <a16:creationId xmlns:a16="http://schemas.microsoft.com/office/drawing/2014/main" id="{3D9D40D0-EEAF-47DD-9E74-426B24BF307E}"/>
              </a:ext>
            </a:extLst>
          </p:cNvPr>
          <p:cNvSpPr txBox="1"/>
          <p:nvPr/>
        </p:nvSpPr>
        <p:spPr>
          <a:xfrm>
            <a:off x="635977" y="1626027"/>
            <a:ext cx="10040816" cy="4678204"/>
          </a:xfrm>
          <a:prstGeom prst="rect">
            <a:avLst/>
          </a:prstGeom>
          <a:noFill/>
        </p:spPr>
        <p:txBody>
          <a:bodyPr wrap="square" rtlCol="0">
            <a:spAutoFit/>
          </a:bodyPr>
          <a:lstStyle/>
          <a:p>
            <a:r>
              <a:rPr lang="en-US" sz="2400" i="1" dirty="0">
                <a:latin typeface="+mj-lt"/>
              </a:rPr>
              <a:t>Given two sequences, find the length of longest subsequence present in both of them. A subsequence is a sequence that appears in the same relative order, but not necessarily contiguous. For example, “</a:t>
            </a:r>
            <a:r>
              <a:rPr lang="en-US" sz="2400" i="1" dirty="0" err="1">
                <a:latin typeface="+mj-lt"/>
              </a:rPr>
              <a:t>abc</a:t>
            </a:r>
            <a:r>
              <a:rPr lang="en-US" sz="2400" i="1" dirty="0">
                <a:latin typeface="+mj-lt"/>
              </a:rPr>
              <a:t>”, “</a:t>
            </a:r>
            <a:r>
              <a:rPr lang="en-US" sz="2400" i="1" dirty="0" err="1">
                <a:latin typeface="+mj-lt"/>
              </a:rPr>
              <a:t>abg</a:t>
            </a:r>
            <a:r>
              <a:rPr lang="en-US" sz="2400" i="1" dirty="0">
                <a:latin typeface="+mj-lt"/>
              </a:rPr>
              <a:t>”, “</a:t>
            </a:r>
            <a:r>
              <a:rPr lang="en-US" sz="2400" i="1" dirty="0" err="1">
                <a:latin typeface="+mj-lt"/>
              </a:rPr>
              <a:t>bdf</a:t>
            </a:r>
            <a:r>
              <a:rPr lang="en-US" sz="2400" i="1" dirty="0">
                <a:latin typeface="+mj-lt"/>
              </a:rPr>
              <a:t>”, “</a:t>
            </a:r>
            <a:r>
              <a:rPr lang="en-US" sz="2400" i="1" dirty="0" err="1">
                <a:latin typeface="+mj-lt"/>
              </a:rPr>
              <a:t>aeg</a:t>
            </a:r>
            <a:r>
              <a:rPr lang="en-US" sz="2400" i="1" dirty="0">
                <a:latin typeface="+mj-lt"/>
              </a:rPr>
              <a:t>”, ‘”</a:t>
            </a:r>
            <a:r>
              <a:rPr lang="en-US" sz="2400" i="1" dirty="0" err="1">
                <a:latin typeface="+mj-lt"/>
              </a:rPr>
              <a:t>acefg</a:t>
            </a:r>
            <a:r>
              <a:rPr lang="en-US" sz="2400" i="1" dirty="0">
                <a:latin typeface="+mj-lt"/>
              </a:rPr>
              <a:t>”, .. </a:t>
            </a:r>
            <a:r>
              <a:rPr lang="en-US" sz="2400" i="1" dirty="0" err="1">
                <a:latin typeface="+mj-lt"/>
              </a:rPr>
              <a:t>etc</a:t>
            </a:r>
            <a:r>
              <a:rPr lang="en-US" sz="2400" i="1" dirty="0">
                <a:latin typeface="+mj-lt"/>
              </a:rPr>
              <a:t> are subsequences of “</a:t>
            </a:r>
            <a:r>
              <a:rPr lang="en-US" sz="2400" i="1" dirty="0" err="1">
                <a:latin typeface="+mj-lt"/>
              </a:rPr>
              <a:t>abcdefg</a:t>
            </a:r>
            <a:r>
              <a:rPr lang="en-US" sz="2400" i="1" dirty="0">
                <a:latin typeface="+mj-lt"/>
              </a:rPr>
              <a:t>”.</a:t>
            </a:r>
          </a:p>
          <a:p>
            <a:endParaRPr lang="en-US" sz="2400" i="1" dirty="0">
              <a:latin typeface="+mj-lt"/>
            </a:endParaRPr>
          </a:p>
          <a:p>
            <a:r>
              <a:rPr lang="en-US" sz="2400" i="1" dirty="0">
                <a:latin typeface="+mj-lt"/>
              </a:rPr>
              <a:t>Example </a:t>
            </a:r>
            <a:r>
              <a:rPr lang="en-IN" sz="2400" i="1" dirty="0">
                <a:latin typeface="+mj-lt"/>
              </a:rPr>
              <a:t>:</a:t>
            </a:r>
          </a:p>
          <a:p>
            <a:endParaRPr lang="en-IN" sz="2400" i="1" dirty="0">
              <a:latin typeface="+mj-lt"/>
            </a:endParaRPr>
          </a:p>
          <a:p>
            <a:r>
              <a:rPr lang="en-IN" sz="2000" i="1" dirty="0">
                <a:latin typeface="+mj-lt"/>
              </a:rPr>
              <a:t>INPUT :</a:t>
            </a:r>
            <a:r>
              <a:rPr lang="en-IN" sz="2400" i="1" dirty="0">
                <a:latin typeface="+mj-lt"/>
              </a:rPr>
              <a:t>  {</a:t>
            </a:r>
            <a:r>
              <a:rPr lang="en-IN" i="1" dirty="0"/>
              <a:t>“ABCDGH” ,“AEDFHR” }</a:t>
            </a:r>
          </a:p>
          <a:p>
            <a:r>
              <a:rPr lang="en-IN" sz="2000" i="1" dirty="0">
                <a:latin typeface="+mj-lt"/>
              </a:rPr>
              <a:t>OUTPUT:</a:t>
            </a:r>
            <a:r>
              <a:rPr lang="en-IN" sz="2400" i="1" dirty="0">
                <a:latin typeface="+mj-lt"/>
              </a:rPr>
              <a:t> </a:t>
            </a:r>
            <a:r>
              <a:rPr lang="en-IN" i="1" dirty="0"/>
              <a:t>“ADH” </a:t>
            </a:r>
          </a:p>
          <a:p>
            <a:endParaRPr lang="en-IN" i="1" dirty="0"/>
          </a:p>
          <a:p>
            <a:r>
              <a:rPr lang="en-IN" sz="2000" i="1" dirty="0"/>
              <a:t>INPUT : {</a:t>
            </a:r>
            <a:r>
              <a:rPr lang="en-US" i="1" dirty="0"/>
              <a:t>“AGGTAB” , “GXTXAYB”}</a:t>
            </a:r>
            <a:endParaRPr lang="en-IN" sz="2000" i="1" dirty="0"/>
          </a:p>
          <a:p>
            <a:r>
              <a:rPr lang="en-IN" sz="2000" i="1" dirty="0"/>
              <a:t>OUTPUT : </a:t>
            </a:r>
            <a:r>
              <a:rPr lang="en-US" i="1" dirty="0"/>
              <a:t>“GTAB”</a:t>
            </a:r>
            <a:br>
              <a:rPr lang="en-IN" sz="2400" i="1" dirty="0">
                <a:latin typeface="+mj-lt"/>
              </a:rPr>
            </a:br>
            <a:endParaRPr lang="en-US" sz="2400" i="1" dirty="0">
              <a:latin typeface="+mj-lt"/>
            </a:endParaRPr>
          </a:p>
        </p:txBody>
      </p:sp>
    </p:spTree>
    <p:extLst>
      <p:ext uri="{BB962C8B-B14F-4D97-AF65-F5344CB8AC3E}">
        <p14:creationId xmlns:p14="http://schemas.microsoft.com/office/powerpoint/2010/main" val="6618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0143A5-A279-4F83-B2EC-915D61BE9220}"/>
              </a:ext>
            </a:extLst>
          </p:cNvPr>
          <p:cNvPicPr>
            <a:picLocks noChangeAspect="1"/>
          </p:cNvPicPr>
          <p:nvPr/>
        </p:nvPicPr>
        <p:blipFill>
          <a:blip r:embed="rId2"/>
          <a:stretch>
            <a:fillRect/>
          </a:stretch>
        </p:blipFill>
        <p:spPr>
          <a:xfrm>
            <a:off x="4243756" y="733824"/>
            <a:ext cx="7755997" cy="3086997"/>
          </a:xfrm>
          <a:prstGeom prst="rect">
            <a:avLst/>
          </a:prstGeom>
        </p:spPr>
      </p:pic>
      <p:sp>
        <p:nvSpPr>
          <p:cNvPr id="3" name="TextBox 2">
            <a:extLst>
              <a:ext uri="{FF2B5EF4-FFF2-40B4-BE49-F238E27FC236}">
                <a16:creationId xmlns:a16="http://schemas.microsoft.com/office/drawing/2014/main" id="{3E7BE72B-B33C-4E26-ABA8-4AB5A3552EFA}"/>
              </a:ext>
            </a:extLst>
          </p:cNvPr>
          <p:cNvSpPr txBox="1"/>
          <p:nvPr/>
        </p:nvSpPr>
        <p:spPr>
          <a:xfrm>
            <a:off x="463064" y="246184"/>
            <a:ext cx="3780692" cy="3785652"/>
          </a:xfrm>
          <a:prstGeom prst="rect">
            <a:avLst/>
          </a:prstGeom>
          <a:noFill/>
        </p:spPr>
        <p:txBody>
          <a:bodyPr wrap="square" rtlCol="0">
            <a:spAutoFit/>
          </a:bodyPr>
          <a:lstStyle/>
          <a:p>
            <a:pPr fontAlgn="base"/>
            <a:r>
              <a:rPr lang="en-US" sz="2000" i="1" dirty="0"/>
              <a:t>To solve this problem through Dynamic Programming we use recursive approach . </a:t>
            </a:r>
          </a:p>
          <a:p>
            <a:pPr fontAlgn="base"/>
            <a:r>
              <a:rPr lang="en-US" sz="2000" i="1" dirty="0"/>
              <a:t>What we do is : </a:t>
            </a:r>
          </a:p>
          <a:p>
            <a:pPr fontAlgn="base"/>
            <a:r>
              <a:rPr lang="en-US" sz="2000" i="1" dirty="0"/>
              <a:t>Start comparing strings in reverse order one character at a time.</a:t>
            </a:r>
          </a:p>
          <a:p>
            <a:pPr fontAlgn="base"/>
            <a:r>
              <a:rPr lang="en-US" sz="2000" i="1" dirty="0"/>
              <a:t>Now we have 2 cases –</a:t>
            </a:r>
          </a:p>
          <a:p>
            <a:pPr fontAlgn="base"/>
            <a:r>
              <a:rPr lang="en-US" sz="2000" i="1" dirty="0"/>
              <a:t>Both characters are same add 1 to the result and remove the last character from both the strings and make recursive call to the modified strings.</a:t>
            </a:r>
            <a:endParaRPr lang="en-IN" sz="2000" i="1" dirty="0"/>
          </a:p>
        </p:txBody>
      </p:sp>
      <p:sp>
        <p:nvSpPr>
          <p:cNvPr id="4" name="TextBox 3">
            <a:extLst>
              <a:ext uri="{FF2B5EF4-FFF2-40B4-BE49-F238E27FC236}">
                <a16:creationId xmlns:a16="http://schemas.microsoft.com/office/drawing/2014/main" id="{1A02A4E0-E03F-4CC8-B7B1-1A5712ED16F1}"/>
              </a:ext>
            </a:extLst>
          </p:cNvPr>
          <p:cNvSpPr txBox="1"/>
          <p:nvPr/>
        </p:nvSpPr>
        <p:spPr>
          <a:xfrm>
            <a:off x="463064" y="3666392"/>
            <a:ext cx="7051430" cy="2246769"/>
          </a:xfrm>
          <a:prstGeom prst="rect">
            <a:avLst/>
          </a:prstGeom>
          <a:noFill/>
        </p:spPr>
        <p:txBody>
          <a:bodyPr wrap="square" rtlCol="0">
            <a:spAutoFit/>
          </a:bodyPr>
          <a:lstStyle/>
          <a:p>
            <a:pPr lvl="1" fontAlgn="base"/>
            <a:endParaRPr lang="en-US" sz="2000" i="1" dirty="0"/>
          </a:p>
          <a:p>
            <a:pPr fontAlgn="base"/>
            <a:r>
              <a:rPr lang="en-US" sz="2000" i="1" dirty="0"/>
              <a:t>Both characters are different</a:t>
            </a:r>
          </a:p>
          <a:p>
            <a:pPr fontAlgn="base"/>
            <a:r>
              <a:rPr lang="en-US" sz="2000" i="1" dirty="0"/>
              <a:t>Remove the last character of String 1 and make a recursive call and remove the last character from String 2 and make a recursive and then return the max from returns of both recursive calls. </a:t>
            </a:r>
          </a:p>
          <a:p>
            <a:endParaRPr lang="en-IN" sz="2000" i="1" dirty="0"/>
          </a:p>
          <a:p>
            <a:endParaRPr lang="en-IN" sz="2000" i="1" dirty="0"/>
          </a:p>
        </p:txBody>
      </p:sp>
    </p:spTree>
    <p:extLst>
      <p:ext uri="{BB962C8B-B14F-4D97-AF65-F5344CB8AC3E}">
        <p14:creationId xmlns:p14="http://schemas.microsoft.com/office/powerpoint/2010/main" val="252783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81A0B-6599-490B-9D3D-EBCAA98B82CF}"/>
              </a:ext>
            </a:extLst>
          </p:cNvPr>
          <p:cNvSpPr txBox="1"/>
          <p:nvPr/>
        </p:nvSpPr>
        <p:spPr>
          <a:xfrm>
            <a:off x="4334608" y="694592"/>
            <a:ext cx="4255477" cy="624254"/>
          </a:xfrm>
          <a:prstGeom prst="rect">
            <a:avLst/>
          </a:prstGeom>
          <a:noFill/>
        </p:spPr>
        <p:txBody>
          <a:bodyPr wrap="square" rtlCol="0">
            <a:spAutoFit/>
          </a:bodyPr>
          <a:lstStyle/>
          <a:p>
            <a:endParaRPr lang="en-IN" dirty="0"/>
          </a:p>
        </p:txBody>
      </p:sp>
      <p:sp>
        <p:nvSpPr>
          <p:cNvPr id="3" name="Rectangle 2">
            <a:extLst>
              <a:ext uri="{FF2B5EF4-FFF2-40B4-BE49-F238E27FC236}">
                <a16:creationId xmlns:a16="http://schemas.microsoft.com/office/drawing/2014/main" id="{1613F9C5-DEDD-4D46-8629-22635AE06C8B}"/>
              </a:ext>
            </a:extLst>
          </p:cNvPr>
          <p:cNvSpPr/>
          <p:nvPr/>
        </p:nvSpPr>
        <p:spPr>
          <a:xfrm>
            <a:off x="3977727" y="509926"/>
            <a:ext cx="3829841" cy="646331"/>
          </a:xfrm>
          <a:prstGeom prst="rect">
            <a:avLst/>
          </a:prstGeom>
        </p:spPr>
        <p:txBody>
          <a:bodyPr wrap="square">
            <a:spAutoFit/>
          </a:bodyPr>
          <a:lstStyle/>
          <a:p>
            <a:r>
              <a:rPr lang="en-IN" sz="3600" i="1" dirty="0"/>
              <a:t> OUTPUT WINDOW  </a:t>
            </a:r>
          </a:p>
        </p:txBody>
      </p:sp>
      <p:pic>
        <p:nvPicPr>
          <p:cNvPr id="4" name="Picture 3">
            <a:extLst>
              <a:ext uri="{FF2B5EF4-FFF2-40B4-BE49-F238E27FC236}">
                <a16:creationId xmlns:a16="http://schemas.microsoft.com/office/drawing/2014/main" id="{8E268662-CA36-411A-80D5-1D33F7B2DF02}"/>
              </a:ext>
            </a:extLst>
          </p:cNvPr>
          <p:cNvPicPr>
            <a:picLocks noChangeAspect="1"/>
          </p:cNvPicPr>
          <p:nvPr/>
        </p:nvPicPr>
        <p:blipFill>
          <a:blip r:embed="rId2"/>
          <a:stretch>
            <a:fillRect/>
          </a:stretch>
        </p:blipFill>
        <p:spPr>
          <a:xfrm>
            <a:off x="304478" y="1684212"/>
            <a:ext cx="5791522" cy="2694356"/>
          </a:xfrm>
          <a:prstGeom prst="rect">
            <a:avLst/>
          </a:prstGeom>
        </p:spPr>
      </p:pic>
      <p:pic>
        <p:nvPicPr>
          <p:cNvPr id="5" name="Picture 4">
            <a:extLst>
              <a:ext uri="{FF2B5EF4-FFF2-40B4-BE49-F238E27FC236}">
                <a16:creationId xmlns:a16="http://schemas.microsoft.com/office/drawing/2014/main" id="{C9A4D39E-1CD6-4881-A532-8D24006A2245}"/>
              </a:ext>
            </a:extLst>
          </p:cNvPr>
          <p:cNvPicPr>
            <a:picLocks noChangeAspect="1"/>
          </p:cNvPicPr>
          <p:nvPr/>
        </p:nvPicPr>
        <p:blipFill>
          <a:blip r:embed="rId3"/>
          <a:stretch>
            <a:fillRect/>
          </a:stretch>
        </p:blipFill>
        <p:spPr>
          <a:xfrm>
            <a:off x="6431542" y="2396389"/>
            <a:ext cx="5581880" cy="2846759"/>
          </a:xfrm>
          <a:prstGeom prst="rect">
            <a:avLst/>
          </a:prstGeom>
        </p:spPr>
      </p:pic>
    </p:spTree>
    <p:extLst>
      <p:ext uri="{BB962C8B-B14F-4D97-AF65-F5344CB8AC3E}">
        <p14:creationId xmlns:p14="http://schemas.microsoft.com/office/powerpoint/2010/main" val="193851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4E52D-E190-49D0-AB30-5FC14AF629E5}"/>
              </a:ext>
            </a:extLst>
          </p:cNvPr>
          <p:cNvSpPr txBox="1"/>
          <p:nvPr/>
        </p:nvSpPr>
        <p:spPr>
          <a:xfrm>
            <a:off x="738553" y="211016"/>
            <a:ext cx="8194430" cy="707886"/>
          </a:xfrm>
          <a:prstGeom prst="rect">
            <a:avLst/>
          </a:prstGeom>
          <a:noFill/>
        </p:spPr>
        <p:txBody>
          <a:bodyPr wrap="square" rtlCol="0">
            <a:spAutoFit/>
          </a:bodyPr>
          <a:lstStyle/>
          <a:p>
            <a:r>
              <a:rPr lang="en-IN" sz="4000" dirty="0">
                <a:latin typeface="Algerian" panose="04020705040A02060702" pitchFamily="82" charset="0"/>
              </a:rPr>
              <a:t>3. GREEDY APPROACH </a:t>
            </a:r>
          </a:p>
        </p:txBody>
      </p:sp>
      <p:sp>
        <p:nvSpPr>
          <p:cNvPr id="3" name="TextBox 2">
            <a:extLst>
              <a:ext uri="{FF2B5EF4-FFF2-40B4-BE49-F238E27FC236}">
                <a16:creationId xmlns:a16="http://schemas.microsoft.com/office/drawing/2014/main" id="{9A09F40E-547C-49C0-881E-16AFDF9DE9DC}"/>
              </a:ext>
            </a:extLst>
          </p:cNvPr>
          <p:cNvSpPr txBox="1"/>
          <p:nvPr/>
        </p:nvSpPr>
        <p:spPr>
          <a:xfrm>
            <a:off x="738553" y="1160585"/>
            <a:ext cx="9020908" cy="6247864"/>
          </a:xfrm>
          <a:prstGeom prst="rect">
            <a:avLst/>
          </a:prstGeom>
          <a:noFill/>
        </p:spPr>
        <p:txBody>
          <a:bodyPr wrap="square" rtlCol="0">
            <a:spAutoFit/>
          </a:bodyPr>
          <a:lstStyle/>
          <a:p>
            <a:r>
              <a:rPr lang="en-IN" sz="3200" i="1" dirty="0"/>
              <a:t>Problem Statement:</a:t>
            </a:r>
          </a:p>
          <a:p>
            <a:r>
              <a:rPr lang="en-IN" sz="2400" i="1" dirty="0"/>
              <a:t>Generate Egyptian Fractions Using Greedy Algorithm </a:t>
            </a:r>
          </a:p>
          <a:p>
            <a:r>
              <a:rPr lang="en-US" sz="2000" dirty="0"/>
              <a:t>Every positive fraction can be represented as sum of unique unit fractions. A fraction is unit fraction if numerator is 1 and denominator is a positive integer, for example 1/3 is a unit fraction. Such a representation is called Egyptian Fraction as it was used by ancient Egyptians.</a:t>
            </a:r>
            <a:r>
              <a:rPr lang="en-IN" sz="2000" i="1" dirty="0"/>
              <a:t> </a:t>
            </a:r>
          </a:p>
          <a:p>
            <a:endParaRPr lang="en-IN" sz="2000" i="1" dirty="0"/>
          </a:p>
          <a:p>
            <a:r>
              <a:rPr lang="en-IN" sz="2400" i="1" dirty="0"/>
              <a:t>Example :</a:t>
            </a:r>
          </a:p>
          <a:p>
            <a:endParaRPr lang="en-IN" sz="2000" i="1" dirty="0"/>
          </a:p>
          <a:p>
            <a:r>
              <a:rPr lang="en-IN" sz="2000" i="1" dirty="0"/>
              <a:t> INPUT :  2/3</a:t>
            </a:r>
          </a:p>
          <a:p>
            <a:r>
              <a:rPr lang="en-IN" sz="2000" i="1" dirty="0"/>
              <a:t>OUTPUT : 1/2 + 1/6</a:t>
            </a:r>
          </a:p>
          <a:p>
            <a:endParaRPr lang="en-IN" sz="2000" i="1" dirty="0"/>
          </a:p>
          <a:p>
            <a:r>
              <a:rPr lang="en-IN" sz="2000" i="1" dirty="0"/>
              <a:t>INPUT : 6/14</a:t>
            </a:r>
          </a:p>
          <a:p>
            <a:r>
              <a:rPr lang="en-IN" sz="2000" i="1" dirty="0"/>
              <a:t>OUTPUT : 1/3 + 1/11 + 1/231</a:t>
            </a:r>
          </a:p>
          <a:p>
            <a:endParaRPr lang="en-IN" sz="2000" i="1" dirty="0"/>
          </a:p>
          <a:p>
            <a:endParaRPr lang="en-IN" sz="2000" i="1" dirty="0"/>
          </a:p>
          <a:p>
            <a:endParaRPr lang="en-IN" sz="2000" i="1" dirty="0"/>
          </a:p>
          <a:p>
            <a:endParaRPr lang="en-IN" sz="2000" i="1" dirty="0"/>
          </a:p>
          <a:p>
            <a:endParaRPr lang="en-IN" sz="2000" i="1" dirty="0"/>
          </a:p>
        </p:txBody>
      </p:sp>
    </p:spTree>
    <p:extLst>
      <p:ext uri="{BB962C8B-B14F-4D97-AF65-F5344CB8AC3E}">
        <p14:creationId xmlns:p14="http://schemas.microsoft.com/office/powerpoint/2010/main" val="42281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1BD84-8597-4BB7-949B-C659C4DCEFDA}"/>
              </a:ext>
            </a:extLst>
          </p:cNvPr>
          <p:cNvSpPr txBox="1"/>
          <p:nvPr/>
        </p:nvSpPr>
        <p:spPr>
          <a:xfrm>
            <a:off x="597876" y="545122"/>
            <a:ext cx="3710355" cy="4293483"/>
          </a:xfrm>
          <a:prstGeom prst="rect">
            <a:avLst/>
          </a:prstGeom>
          <a:noFill/>
        </p:spPr>
        <p:txBody>
          <a:bodyPr wrap="square" rtlCol="0">
            <a:spAutoFit/>
          </a:bodyPr>
          <a:lstStyle/>
          <a:p>
            <a:r>
              <a:rPr lang="en-US" sz="2100" i="1" dirty="0"/>
              <a:t> For a given number of the form ‘nr/</a:t>
            </a:r>
            <a:r>
              <a:rPr lang="en-US" sz="2100" i="1" dirty="0" err="1"/>
              <a:t>dr</a:t>
            </a:r>
            <a:r>
              <a:rPr lang="en-US" sz="2100" i="1" dirty="0"/>
              <a:t>’ where </a:t>
            </a:r>
            <a:r>
              <a:rPr lang="en-US" sz="2100" i="1" dirty="0" err="1"/>
              <a:t>dr</a:t>
            </a:r>
            <a:r>
              <a:rPr lang="en-US" sz="2100" i="1" dirty="0"/>
              <a:t> &gt; nr we can solve the problem of finding its fractions using greedy algorithm .  To solve this problem of Egyptian Fractions using Greedy Algorithm we first find the greatest possible unit fraction, then recur for the remaining part. For example, consider 6/14, we first find ceiling of 14/6, i.e., 3. So the first unit fraction becomes 1/3, then recur for (6/14 – 1/3) i.e., 4/42.</a:t>
            </a:r>
            <a:endParaRPr lang="en-IN" sz="2100" i="1" dirty="0"/>
          </a:p>
        </p:txBody>
      </p:sp>
      <p:pic>
        <p:nvPicPr>
          <p:cNvPr id="3" name="Picture 2">
            <a:extLst>
              <a:ext uri="{FF2B5EF4-FFF2-40B4-BE49-F238E27FC236}">
                <a16:creationId xmlns:a16="http://schemas.microsoft.com/office/drawing/2014/main" id="{5A7B57A8-F383-448C-A1E7-BD977476C0DB}"/>
              </a:ext>
            </a:extLst>
          </p:cNvPr>
          <p:cNvPicPr>
            <a:picLocks noChangeAspect="1"/>
          </p:cNvPicPr>
          <p:nvPr/>
        </p:nvPicPr>
        <p:blipFill>
          <a:blip r:embed="rId2"/>
          <a:stretch>
            <a:fillRect/>
          </a:stretch>
        </p:blipFill>
        <p:spPr>
          <a:xfrm>
            <a:off x="5279004" y="193432"/>
            <a:ext cx="5997493" cy="5442438"/>
          </a:xfrm>
          <a:prstGeom prst="rect">
            <a:avLst/>
          </a:prstGeom>
        </p:spPr>
      </p:pic>
    </p:spTree>
    <p:extLst>
      <p:ext uri="{BB962C8B-B14F-4D97-AF65-F5344CB8AC3E}">
        <p14:creationId xmlns:p14="http://schemas.microsoft.com/office/powerpoint/2010/main" val="23507640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51</TotalTime>
  <Words>1066</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Gill Sans MT</vt:lpstr>
      <vt:lpstr>Gallery</vt:lpstr>
      <vt:lpstr>DAA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dc:title>
  <dc:creator>Diksha Goyal</dc:creator>
  <cp:lastModifiedBy>Akhilesh Nandwal</cp:lastModifiedBy>
  <cp:revision>7</cp:revision>
  <dcterms:created xsi:type="dcterms:W3CDTF">2020-04-16T17:07:07Z</dcterms:created>
  <dcterms:modified xsi:type="dcterms:W3CDTF">2020-04-19T15:49:34Z</dcterms:modified>
</cp:coreProperties>
</file>