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5"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Dynamic Programming</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Divide and conquer</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Branch and bound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Dynamic Programming</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Divide and conquer</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a:outerShdw blurRad="38100" dist="12700" dir="5400000" algn="ctr" rotWithShape="0">
            <a:srgbClr val="000000">
              <a:alpha val="63000"/>
            </a:srgbClr>
          </a:outerShdw>
        </a:effectLst>
      </dsp:spPr>
      <dsp:style>
        <a:lnRef idx="0">
          <a:scrgbClr r="0" g="0" b="0"/>
        </a:lnRef>
        <a:fillRef idx="1">
          <a:scrgbClr r="0" g="0" b="0"/>
        </a:fillRef>
        <a:effectRef idx="2">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Branch and bound</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Design and analysis of algorithms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85000" lnSpcReduction="10000"/>
          </a:bodyPr>
          <a:lstStyle/>
          <a:p>
            <a:r>
              <a:rPr lang="en-US" dirty="0"/>
              <a:t>CSB 252</a:t>
            </a:r>
          </a:p>
          <a:p>
            <a:r>
              <a:rPr lang="en-US" dirty="0"/>
              <a:t>NATIONAL INSTITUTE OF TECHNOLOGY DELHI</a:t>
            </a:r>
            <a:endParaRPr lang="en-IN"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7D62879-63CF-4B71-B91E-176575C22A83}"/>
              </a:ext>
            </a:extLst>
          </p:cNvPr>
          <p:cNvSpPr>
            <a:spLocks noGrp="1"/>
          </p:cNvSpPr>
          <p:nvPr>
            <p:ph type="title"/>
          </p:nvPr>
        </p:nvSpPr>
        <p:spPr>
          <a:xfrm>
            <a:off x="8344237" y="2228928"/>
            <a:ext cx="3161963" cy="1645920"/>
          </a:xfrm>
        </p:spPr>
        <p:txBody>
          <a:bodyPr>
            <a:normAutofit fontScale="90000"/>
          </a:bodyPr>
          <a:lstStyle/>
          <a:p>
            <a:r>
              <a:rPr lang="en-US" dirty="0" err="1"/>
              <a:t>GIven</a:t>
            </a:r>
            <a:r>
              <a:rPr lang="en-US" dirty="0"/>
              <a:t> diagram shows complete search space diagram showing optimal solution path in green.</a:t>
            </a:r>
          </a:p>
        </p:txBody>
      </p:sp>
      <p:pic>
        <p:nvPicPr>
          <p:cNvPr id="5" name="Picture 4" descr="A screenshot of a cell phone&#10;&#10;Description automatically generated">
            <a:extLst>
              <a:ext uri="{FF2B5EF4-FFF2-40B4-BE49-F238E27FC236}">
                <a16:creationId xmlns:a16="http://schemas.microsoft.com/office/drawing/2014/main" id="{34259E2D-12F2-437D-AD4C-D007CBCA1C4A}"/>
              </a:ext>
            </a:extLst>
          </p:cNvPr>
          <p:cNvPicPr>
            <a:picLocks noChangeAspect="1"/>
          </p:cNvPicPr>
          <p:nvPr/>
        </p:nvPicPr>
        <p:blipFill>
          <a:blip r:embed="rId2"/>
          <a:stretch>
            <a:fillRect/>
          </a:stretch>
        </p:blipFill>
        <p:spPr>
          <a:xfrm>
            <a:off x="685800" y="653415"/>
            <a:ext cx="6858000" cy="5246370"/>
          </a:xfrm>
          <a:prstGeom prst="rect">
            <a:avLst/>
          </a:prstGeom>
          <a:noFill/>
        </p:spPr>
      </p:pic>
    </p:spTree>
    <p:extLst>
      <p:ext uri="{BB962C8B-B14F-4D97-AF65-F5344CB8AC3E}">
        <p14:creationId xmlns:p14="http://schemas.microsoft.com/office/powerpoint/2010/main" val="21951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991057"/>
          </a:xfrm>
        </p:spPr>
        <p:txBody>
          <a:bodyPr>
            <a:normAutofit/>
          </a:bodyPr>
          <a:lstStyle/>
          <a:p>
            <a:r>
              <a:rPr lang="en-US" sz="4400" dirty="0">
                <a:solidFill>
                  <a:schemeClr val="tx1"/>
                </a:solidFill>
              </a:rPr>
              <a:t>THANKS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252247"/>
            <a:ext cx="4775075" cy="1303397"/>
          </a:xfrm>
        </p:spPr>
        <p:txBody>
          <a:bodyPr>
            <a:normAutofit fontScale="92500" lnSpcReduction="20000"/>
          </a:bodyPr>
          <a:lstStyle/>
          <a:p>
            <a:r>
              <a:rPr lang="en-US" dirty="0"/>
              <a:t>Abhishek Kumar Suman	18121002</a:t>
            </a:r>
          </a:p>
          <a:p>
            <a:r>
              <a:rPr lang="en-US" dirty="0"/>
              <a:t>Prashant Chauhan	181210035</a:t>
            </a:r>
          </a:p>
          <a:p>
            <a:endParaRPr lang="en-US" dirty="0"/>
          </a:p>
          <a:p>
            <a:r>
              <a:rPr lang="en-US" dirty="0"/>
              <a:t>NATIONAL INSTITUTE OF TECHNOLOGY DELHI</a:t>
            </a:r>
            <a:endParaRPr lang="en-IN" dirty="0"/>
          </a:p>
        </p:txBody>
      </p:sp>
    </p:spTree>
    <p:extLst>
      <p:ext uri="{BB962C8B-B14F-4D97-AF65-F5344CB8AC3E}">
        <p14:creationId xmlns:p14="http://schemas.microsoft.com/office/powerpoint/2010/main" val="246855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we will discuss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5596430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1DBB-E24E-45D4-92F5-0CFE8A18C411}"/>
              </a:ext>
            </a:extLst>
          </p:cNvPr>
          <p:cNvSpPr>
            <a:spLocks noGrp="1"/>
          </p:cNvSpPr>
          <p:nvPr>
            <p:ph type="title"/>
          </p:nvPr>
        </p:nvSpPr>
        <p:spPr>
          <a:xfrm>
            <a:off x="1066800" y="315157"/>
            <a:ext cx="10058400" cy="1371600"/>
          </a:xfrm>
        </p:spPr>
        <p:txBody>
          <a:bodyPr/>
          <a:lstStyle/>
          <a:p>
            <a:r>
              <a:rPr lang="en-IN" dirty="0"/>
              <a:t>Dynamic Programming</a:t>
            </a:r>
          </a:p>
        </p:txBody>
      </p:sp>
      <p:sp>
        <p:nvSpPr>
          <p:cNvPr id="3" name="Content Placeholder 2">
            <a:extLst>
              <a:ext uri="{FF2B5EF4-FFF2-40B4-BE49-F238E27FC236}">
                <a16:creationId xmlns:a16="http://schemas.microsoft.com/office/drawing/2014/main" id="{612B723D-9DF6-40B5-B28F-B5F8E593C4EF}"/>
              </a:ext>
            </a:extLst>
          </p:cNvPr>
          <p:cNvSpPr>
            <a:spLocks noGrp="1"/>
          </p:cNvSpPr>
          <p:nvPr>
            <p:ph idx="1"/>
          </p:nvPr>
        </p:nvSpPr>
        <p:spPr>
          <a:xfrm>
            <a:off x="1066800" y="1686757"/>
            <a:ext cx="10058400" cy="4265987"/>
          </a:xfrm>
        </p:spPr>
        <p:txBody>
          <a:bodyPr>
            <a:normAutofit/>
          </a:bodyPr>
          <a:lstStyle/>
          <a:p>
            <a:pPr algn="just"/>
            <a:r>
              <a:rPr lang="en-US" sz="1800" dirty="0"/>
              <a:t>Most often, subproblems are solved multiple times in an algorithm</a:t>
            </a:r>
          </a:p>
          <a:p>
            <a:pPr algn="just"/>
            <a:r>
              <a:rPr lang="en-US" sz="1800" dirty="0"/>
              <a:t>Since solution has once been evaluated, one can consider the same solution again</a:t>
            </a:r>
          </a:p>
          <a:p>
            <a:pPr algn="just"/>
            <a:r>
              <a:rPr lang="en-US" sz="1800" dirty="0"/>
              <a:t>Trades space complexity for a better time complexity</a:t>
            </a:r>
          </a:p>
          <a:p>
            <a:pPr algn="just"/>
            <a:r>
              <a:rPr lang="en-US" sz="1800" dirty="0"/>
              <a:t>Since space doesn’t have much value over time, Dynamic Programming is more useful now</a:t>
            </a:r>
          </a:p>
          <a:p>
            <a:pPr algn="just"/>
            <a:r>
              <a:rPr lang="en-US" sz="1800" dirty="0"/>
              <a:t>Happens often in real life, most commonly while memorizing the solutions to common problems (both social or academical)</a:t>
            </a:r>
          </a:p>
          <a:p>
            <a:pPr algn="just"/>
            <a:r>
              <a:rPr lang="en-US" sz="1800" dirty="0"/>
              <a:t>The two main properties of a problem that suggests that the given problem can be solved using Dynamic programming</a:t>
            </a:r>
          </a:p>
          <a:p>
            <a:pPr lvl="1" algn="just"/>
            <a:r>
              <a:rPr lang="en-IN" sz="1800" dirty="0"/>
              <a:t>Overlapping Subproblems</a:t>
            </a:r>
          </a:p>
          <a:p>
            <a:pPr lvl="1" algn="just"/>
            <a:r>
              <a:rPr lang="en-IN" sz="1800" dirty="0"/>
              <a:t>Optimal Substructure</a:t>
            </a:r>
            <a:endParaRPr lang="en-US" sz="1800" dirty="0"/>
          </a:p>
          <a:p>
            <a:pPr algn="just"/>
            <a:endParaRPr lang="en-IN" dirty="0"/>
          </a:p>
        </p:txBody>
      </p:sp>
    </p:spTree>
    <p:extLst>
      <p:ext uri="{BB962C8B-B14F-4D97-AF65-F5344CB8AC3E}">
        <p14:creationId xmlns:p14="http://schemas.microsoft.com/office/powerpoint/2010/main" val="17486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C4EC-3053-4A8A-851E-5206AF06C41E}"/>
              </a:ext>
            </a:extLst>
          </p:cNvPr>
          <p:cNvSpPr>
            <a:spLocks noGrp="1"/>
          </p:cNvSpPr>
          <p:nvPr>
            <p:ph type="title"/>
          </p:nvPr>
        </p:nvSpPr>
        <p:spPr>
          <a:xfrm>
            <a:off x="1066800" y="367386"/>
            <a:ext cx="10058400" cy="1239472"/>
          </a:xfrm>
        </p:spPr>
        <p:txBody>
          <a:bodyPr/>
          <a:lstStyle/>
          <a:p>
            <a:pPr algn="ctr"/>
            <a:r>
              <a:rPr lang="en-IN" dirty="0"/>
              <a:t>Dynamic Problem Algorithm with Edit Distance Problem</a:t>
            </a:r>
          </a:p>
        </p:txBody>
      </p:sp>
      <p:sp>
        <p:nvSpPr>
          <p:cNvPr id="3" name="Content Placeholder 2">
            <a:extLst>
              <a:ext uri="{FF2B5EF4-FFF2-40B4-BE49-F238E27FC236}">
                <a16:creationId xmlns:a16="http://schemas.microsoft.com/office/drawing/2014/main" id="{57ED4348-E604-4087-A95B-C530399267F5}"/>
              </a:ext>
            </a:extLst>
          </p:cNvPr>
          <p:cNvSpPr>
            <a:spLocks noGrp="1"/>
          </p:cNvSpPr>
          <p:nvPr>
            <p:ph idx="1"/>
          </p:nvPr>
        </p:nvSpPr>
        <p:spPr>
          <a:xfrm>
            <a:off x="1066800" y="1518082"/>
            <a:ext cx="10058400" cy="4972532"/>
          </a:xfrm>
        </p:spPr>
        <p:txBody>
          <a:bodyPr>
            <a:noAutofit/>
          </a:bodyPr>
          <a:lstStyle/>
          <a:p>
            <a:r>
              <a:rPr lang="en-US" sz="1800" dirty="0"/>
              <a:t>Two strings str1(length m) and str2 (length n)and below operations that can performed on str1. We have to minimum number of edits (operations) required to convert ‘str1’ into ‘str2’.</a:t>
            </a:r>
          </a:p>
          <a:p>
            <a:pPr lvl="1"/>
            <a:r>
              <a:rPr lang="en-IN" sz="1800" dirty="0"/>
              <a:t> </a:t>
            </a:r>
            <a:r>
              <a:rPr lang="en-IN" sz="1600" dirty="0"/>
              <a:t>Insert</a:t>
            </a:r>
          </a:p>
          <a:p>
            <a:pPr lvl="1"/>
            <a:r>
              <a:rPr lang="en-IN" sz="1600" dirty="0"/>
              <a:t> Remove</a:t>
            </a:r>
          </a:p>
          <a:p>
            <a:pPr lvl="1"/>
            <a:r>
              <a:rPr lang="en-IN" sz="1600" dirty="0"/>
              <a:t> Replace</a:t>
            </a:r>
          </a:p>
          <a:p>
            <a:pPr marL="274320" lvl="1" indent="0">
              <a:buNone/>
            </a:pPr>
            <a:r>
              <a:rPr lang="en-US" sz="1600" b="1" dirty="0"/>
              <a:t>What are the subproblems in this case?</a:t>
            </a:r>
            <a:endParaRPr lang="en-IN" sz="1600" dirty="0"/>
          </a:p>
          <a:p>
            <a:r>
              <a:rPr lang="en-US" sz="1800" dirty="0"/>
              <a:t>1. If last characters of two strings are same, nothing much to do. Ignore last characters and get count for remaining strings. So we recur for lengths m-1 and n-1.</a:t>
            </a:r>
          </a:p>
          <a:p>
            <a:r>
              <a:rPr lang="en-US" sz="1800" dirty="0"/>
              <a:t>2. Else (If last characters are not same), we consider all operations on ‘str1’, consider all three operations on last character of first string, recursively compute minimum cost for all three operations and take minimum of three values.	</a:t>
            </a:r>
          </a:p>
          <a:p>
            <a:pPr lvl="1"/>
            <a:r>
              <a:rPr lang="en-US" sz="1600" dirty="0"/>
              <a:t>Insert: Recur for m and n-1</a:t>
            </a:r>
          </a:p>
          <a:p>
            <a:pPr lvl="1"/>
            <a:r>
              <a:rPr lang="en-US" sz="1600" dirty="0"/>
              <a:t>Remove: Recur for m-1 and n</a:t>
            </a:r>
          </a:p>
          <a:p>
            <a:pPr lvl="1"/>
            <a:r>
              <a:rPr lang="en-US" sz="1600" dirty="0"/>
              <a:t>Replace: Recur for m-1 and n-1</a:t>
            </a:r>
            <a:endParaRPr lang="en-US" sz="1600" b="1" dirty="0"/>
          </a:p>
        </p:txBody>
      </p:sp>
    </p:spTree>
    <p:extLst>
      <p:ext uri="{BB962C8B-B14F-4D97-AF65-F5344CB8AC3E}">
        <p14:creationId xmlns:p14="http://schemas.microsoft.com/office/powerpoint/2010/main" val="309025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6292382-FD70-497C-A6E4-FD55666A3499}"/>
              </a:ext>
            </a:extLst>
          </p:cNvPr>
          <p:cNvSpPr>
            <a:spLocks noGrp="1"/>
          </p:cNvSpPr>
          <p:nvPr>
            <p:ph type="body" sz="half" idx="2"/>
          </p:nvPr>
        </p:nvSpPr>
        <p:spPr>
          <a:xfrm>
            <a:off x="8458200" y="435005"/>
            <a:ext cx="3161963" cy="5508595"/>
          </a:xfrm>
        </p:spPr>
        <p:txBody>
          <a:bodyPr/>
          <a:lstStyle/>
          <a:p>
            <a:r>
              <a:rPr lang="en-US" dirty="0"/>
              <a:t>Many subproblems are solved, again and again, for example, </a:t>
            </a:r>
            <a:r>
              <a:rPr lang="en-US" dirty="0" err="1"/>
              <a:t>eD</a:t>
            </a:r>
            <a:r>
              <a:rPr lang="en-US" dirty="0"/>
              <a:t>(2,2) is</a:t>
            </a:r>
            <a:br>
              <a:rPr lang="en-US" dirty="0"/>
            </a:br>
            <a:r>
              <a:rPr lang="en-US" dirty="0"/>
              <a:t>called three times. Since same </a:t>
            </a:r>
            <a:r>
              <a:rPr lang="en-US" dirty="0" err="1"/>
              <a:t>suproblems</a:t>
            </a:r>
            <a:r>
              <a:rPr lang="en-US" dirty="0"/>
              <a:t> are called again, this problem has Overlapping</a:t>
            </a:r>
            <a:br>
              <a:rPr lang="en-US" dirty="0"/>
            </a:br>
            <a:r>
              <a:rPr lang="en-IN" dirty="0" err="1"/>
              <a:t>Subprolems</a:t>
            </a:r>
            <a:r>
              <a:rPr lang="en-IN" dirty="0"/>
              <a:t> property.</a:t>
            </a:r>
          </a:p>
        </p:txBody>
      </p:sp>
      <p:pic>
        <p:nvPicPr>
          <p:cNvPr id="18" name="Content Placeholder 17">
            <a:extLst>
              <a:ext uri="{FF2B5EF4-FFF2-40B4-BE49-F238E27FC236}">
                <a16:creationId xmlns:a16="http://schemas.microsoft.com/office/drawing/2014/main" id="{EB894DFF-C6E1-4EB3-AB66-48EFE1810AD5}"/>
              </a:ext>
            </a:extLst>
          </p:cNvPr>
          <p:cNvPicPr>
            <a:picLocks noGrp="1" noChangeAspect="1"/>
          </p:cNvPicPr>
          <p:nvPr>
            <p:ph idx="1"/>
          </p:nvPr>
        </p:nvPicPr>
        <p:blipFill>
          <a:blip r:embed="rId2"/>
          <a:stretch>
            <a:fillRect/>
          </a:stretch>
        </p:blipFill>
        <p:spPr>
          <a:xfrm>
            <a:off x="792201" y="807868"/>
            <a:ext cx="6686127" cy="3753146"/>
          </a:xfrm>
        </p:spPr>
      </p:pic>
    </p:spTree>
    <p:extLst>
      <p:ext uri="{BB962C8B-B14F-4D97-AF65-F5344CB8AC3E}">
        <p14:creationId xmlns:p14="http://schemas.microsoft.com/office/powerpoint/2010/main" val="219816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0E9C52-D080-442E-B1C3-53457CDC7373}"/>
              </a:ext>
            </a:extLst>
          </p:cNvPr>
          <p:cNvSpPr>
            <a:spLocks noGrp="1"/>
          </p:cNvSpPr>
          <p:nvPr>
            <p:ph type="title"/>
          </p:nvPr>
        </p:nvSpPr>
        <p:spPr/>
        <p:txBody>
          <a:bodyPr/>
          <a:lstStyle/>
          <a:p>
            <a:r>
              <a:rPr lang="en-US" dirty="0"/>
              <a:t>Divide and Conquer</a:t>
            </a:r>
            <a:endParaRPr lang="en-IN" dirty="0"/>
          </a:p>
        </p:txBody>
      </p:sp>
      <p:sp>
        <p:nvSpPr>
          <p:cNvPr id="8" name="Content Placeholder 7">
            <a:extLst>
              <a:ext uri="{FF2B5EF4-FFF2-40B4-BE49-F238E27FC236}">
                <a16:creationId xmlns:a16="http://schemas.microsoft.com/office/drawing/2014/main" id="{DF3DDEE0-9DCE-498B-9FE7-85FCC7C22202}"/>
              </a:ext>
            </a:extLst>
          </p:cNvPr>
          <p:cNvSpPr>
            <a:spLocks noGrp="1"/>
          </p:cNvSpPr>
          <p:nvPr>
            <p:ph idx="1"/>
          </p:nvPr>
        </p:nvSpPr>
        <p:spPr>
          <a:xfrm>
            <a:off x="1066800" y="1737949"/>
            <a:ext cx="10058400" cy="3849624"/>
          </a:xfrm>
        </p:spPr>
        <p:txBody>
          <a:bodyPr/>
          <a:lstStyle/>
          <a:p>
            <a:pPr marL="25400" lvl="0" indent="0">
              <a:lnSpc>
                <a:spcPct val="90000"/>
              </a:lnSpc>
              <a:spcBef>
                <a:spcPts val="0"/>
              </a:spcBef>
              <a:buClr>
                <a:schemeClr val="dk1"/>
              </a:buClr>
              <a:buSzPts val="2400"/>
              <a:buNone/>
            </a:pPr>
            <a:endParaRPr lang="en-US" sz="1600" b="1" dirty="0">
              <a:solidFill>
                <a:srgbClr val="000000"/>
              </a:solidFill>
              <a:highlight>
                <a:srgbClr val="FFFFFF"/>
              </a:highlight>
              <a:latin typeface="Roboto"/>
              <a:ea typeface="Roboto"/>
              <a:cs typeface="Roboto"/>
              <a:sym typeface="Roboto"/>
            </a:endParaRPr>
          </a:p>
          <a:p>
            <a:pPr algn="just"/>
            <a:r>
              <a:rPr lang="en-IN" sz="1800" b="1" dirty="0"/>
              <a:t>Divide: </a:t>
            </a:r>
            <a:r>
              <a:rPr lang="en-IN" sz="1800" dirty="0"/>
              <a:t>This involves dividing the problem into sub problem.</a:t>
            </a:r>
          </a:p>
          <a:p>
            <a:pPr algn="just"/>
            <a:r>
              <a:rPr lang="en-IN" sz="1800" b="1" dirty="0"/>
              <a:t>Conquer: </a:t>
            </a:r>
            <a:r>
              <a:rPr lang="en-IN" sz="1800" dirty="0"/>
              <a:t>Sub problem by calling recursively until sub problem solved.</a:t>
            </a:r>
          </a:p>
          <a:p>
            <a:pPr algn="just"/>
            <a:r>
              <a:rPr lang="en-IN" sz="1800" b="1" dirty="0"/>
              <a:t>Combine: </a:t>
            </a:r>
            <a:r>
              <a:rPr lang="en-IN" sz="1800" dirty="0"/>
              <a:t>The Sub problem solved so that we will get find problem solution.</a:t>
            </a:r>
          </a:p>
          <a:p>
            <a:pPr marL="0" indent="0" algn="just">
              <a:buNone/>
            </a:pPr>
            <a:r>
              <a:rPr lang="en-IN" sz="1800" b="1" dirty="0"/>
              <a:t>   Example: </a:t>
            </a:r>
            <a:r>
              <a:rPr lang="en-US" sz="1800" dirty="0"/>
              <a:t>Longest Common Prefix using Divide and Conquer Algorithm</a:t>
            </a:r>
          </a:p>
          <a:p>
            <a:pPr algn="just"/>
            <a:r>
              <a:rPr lang="en-US" sz="1800" dirty="0"/>
              <a:t>In this algorithm, a divide and conquer approach is discussed. We first divide the arrays of string into two parts. Then we do the same for left part and after that for the right part. We will do it until and unless all the strings become of length 1. Now after that, we will start conquering by returning the common prefix of the left and the right strings.</a:t>
            </a:r>
            <a:endParaRPr lang="en-IN" sz="1800" b="1" dirty="0"/>
          </a:p>
        </p:txBody>
      </p:sp>
    </p:spTree>
    <p:extLst>
      <p:ext uri="{BB962C8B-B14F-4D97-AF65-F5344CB8AC3E}">
        <p14:creationId xmlns:p14="http://schemas.microsoft.com/office/powerpoint/2010/main" val="411390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62D703-72F9-4788-AC41-972D3167A771}"/>
              </a:ext>
            </a:extLst>
          </p:cNvPr>
          <p:cNvSpPr>
            <a:spLocks noGrp="1"/>
          </p:cNvSpPr>
          <p:nvPr>
            <p:ph type="title"/>
          </p:nvPr>
        </p:nvSpPr>
        <p:spPr/>
        <p:txBody>
          <a:bodyPr/>
          <a:lstStyle/>
          <a:p>
            <a:r>
              <a:rPr lang="en-IN" dirty="0"/>
              <a:t>Branch And Bound</a:t>
            </a:r>
          </a:p>
        </p:txBody>
      </p:sp>
      <p:sp>
        <p:nvSpPr>
          <p:cNvPr id="15" name="Content Placeholder 14">
            <a:extLst>
              <a:ext uri="{FF2B5EF4-FFF2-40B4-BE49-F238E27FC236}">
                <a16:creationId xmlns:a16="http://schemas.microsoft.com/office/drawing/2014/main" id="{29F5EAEC-576B-4D42-B6F5-93D3ED230ED6}"/>
              </a:ext>
            </a:extLst>
          </p:cNvPr>
          <p:cNvSpPr>
            <a:spLocks noGrp="1"/>
          </p:cNvSpPr>
          <p:nvPr>
            <p:ph idx="1"/>
          </p:nvPr>
        </p:nvSpPr>
        <p:spPr>
          <a:xfrm>
            <a:off x="1066800" y="2014194"/>
            <a:ext cx="10058400" cy="3849624"/>
          </a:xfrm>
        </p:spPr>
        <p:txBody>
          <a:bodyPr/>
          <a:lstStyle/>
          <a:p>
            <a:r>
              <a:rPr lang="en-US" sz="1800" dirty="0"/>
              <a:t>Considers the set of candidate solutions as a rooted tree</a:t>
            </a:r>
          </a:p>
          <a:p>
            <a:r>
              <a:rPr lang="en-US" sz="1800" dirty="0"/>
              <a:t>Explores branches of the tree that represents the subsets of the solution set</a:t>
            </a:r>
          </a:p>
          <a:p>
            <a:r>
              <a:rPr lang="en-US" sz="1800" dirty="0"/>
              <a:t>Considers the upper and lower bounds by assigning a value that distinguishes the solution from the others</a:t>
            </a:r>
          </a:p>
          <a:p>
            <a:r>
              <a:rPr lang="en-US" sz="1800" dirty="0"/>
              <a:t>Results to an exhaustive search if no bounds can be found, testing every possible solution in the subset.</a:t>
            </a:r>
          </a:p>
          <a:p>
            <a:r>
              <a:rPr lang="en-US" sz="1800" dirty="0"/>
              <a:t>Code complexity increases</a:t>
            </a:r>
          </a:p>
          <a:p>
            <a:pPr marL="0" indent="0">
              <a:buNone/>
            </a:pPr>
            <a:endParaRPr lang="en-IN" sz="1800" b="1" dirty="0"/>
          </a:p>
        </p:txBody>
      </p:sp>
    </p:spTree>
    <p:extLst>
      <p:ext uri="{BB962C8B-B14F-4D97-AF65-F5344CB8AC3E}">
        <p14:creationId xmlns:p14="http://schemas.microsoft.com/office/powerpoint/2010/main" val="358814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5D8F-506E-4366-9E51-2714C2533779}"/>
              </a:ext>
            </a:extLst>
          </p:cNvPr>
          <p:cNvSpPr>
            <a:spLocks noGrp="1"/>
          </p:cNvSpPr>
          <p:nvPr>
            <p:ph type="title"/>
          </p:nvPr>
        </p:nvSpPr>
        <p:spPr>
          <a:xfrm>
            <a:off x="1066800" y="784637"/>
            <a:ext cx="10058400" cy="431604"/>
          </a:xfrm>
        </p:spPr>
        <p:txBody>
          <a:bodyPr>
            <a:normAutofit fontScale="90000"/>
          </a:bodyPr>
          <a:lstStyle/>
          <a:p>
            <a:r>
              <a:rPr lang="en-US" sz="3600" dirty="0"/>
              <a:t>Job Assignment Problem using Branch And Bound</a:t>
            </a:r>
            <a:br>
              <a:rPr lang="en-US" dirty="0"/>
            </a:br>
            <a:endParaRPr lang="en-IN" dirty="0"/>
          </a:p>
        </p:txBody>
      </p:sp>
      <p:sp>
        <p:nvSpPr>
          <p:cNvPr id="3" name="Content Placeholder 2">
            <a:extLst>
              <a:ext uri="{FF2B5EF4-FFF2-40B4-BE49-F238E27FC236}">
                <a16:creationId xmlns:a16="http://schemas.microsoft.com/office/drawing/2014/main" id="{789AEB2E-C20D-427D-A315-3C33B3E82166}"/>
              </a:ext>
            </a:extLst>
          </p:cNvPr>
          <p:cNvSpPr>
            <a:spLocks noGrp="1"/>
          </p:cNvSpPr>
          <p:nvPr>
            <p:ph idx="1"/>
          </p:nvPr>
        </p:nvSpPr>
        <p:spPr>
          <a:xfrm>
            <a:off x="1066800" y="1065320"/>
            <a:ext cx="10058400" cy="4887424"/>
          </a:xfrm>
        </p:spPr>
        <p:txBody>
          <a:bodyPr/>
          <a:lstStyle/>
          <a:p>
            <a:pPr fontAlgn="base"/>
            <a:r>
              <a:rPr lang="en-US" sz="1800" dirty="0"/>
              <a:t>There are two approaches to calculate the cost function:</a:t>
            </a:r>
          </a:p>
          <a:p>
            <a:pPr lvl="1" fontAlgn="base"/>
            <a:r>
              <a:rPr lang="en-US" sz="1600" dirty="0"/>
              <a:t>For each worker, we choose job with minimum cost from list of unassigned jobs (take minimum entry from each row).</a:t>
            </a:r>
          </a:p>
          <a:p>
            <a:pPr lvl="1" fontAlgn="base"/>
            <a:r>
              <a:rPr lang="en-US" sz="1600" dirty="0"/>
              <a:t>For each job, we choose a worker with lowest cost for that job from list of unassigned workers (take minimum entry from each column).</a:t>
            </a:r>
          </a:p>
          <a:p>
            <a:pPr marL="274320" lvl="1" indent="0" fontAlgn="base">
              <a:buNone/>
            </a:pPr>
            <a:r>
              <a:rPr lang="en-US" sz="1800" b="1" dirty="0"/>
              <a:t>Approach</a:t>
            </a:r>
          </a:p>
          <a:p>
            <a:pPr marL="274320" lvl="1" indent="0" fontAlgn="base">
              <a:buNone/>
            </a:pPr>
            <a:r>
              <a:rPr lang="en-US" dirty="0"/>
              <a:t>Let’s take below example and try to calculate promising cost</a:t>
            </a:r>
          </a:p>
          <a:p>
            <a:pPr marL="274320" lvl="1" indent="0" fontAlgn="base">
              <a:buNone/>
            </a:pPr>
            <a:r>
              <a:rPr lang="en-US" dirty="0"/>
              <a:t>when Job 2 is assigned to worker A.</a:t>
            </a:r>
            <a:endParaRPr lang="en-US" sz="1800" b="1" dirty="0"/>
          </a:p>
          <a:p>
            <a:pPr lvl="1" fontAlgn="base"/>
            <a:endParaRPr lang="en-US" sz="1800" b="1" dirty="0"/>
          </a:p>
          <a:p>
            <a:pPr marL="274320" lvl="1" indent="0" fontAlgn="base">
              <a:buNone/>
            </a:pPr>
            <a:endParaRPr lang="en-US" sz="1600" dirty="0"/>
          </a:p>
          <a:p>
            <a:endParaRPr lang="en-IN" dirty="0"/>
          </a:p>
        </p:txBody>
      </p:sp>
      <p:pic>
        <p:nvPicPr>
          <p:cNvPr id="5" name="Picture 4" descr="&#10;">
            <a:extLst>
              <a:ext uri="{FF2B5EF4-FFF2-40B4-BE49-F238E27FC236}">
                <a16:creationId xmlns:a16="http://schemas.microsoft.com/office/drawing/2014/main" id="{5EC4C168-D9D2-44DC-BCDB-655C33684E5D}"/>
              </a:ext>
            </a:extLst>
          </p:cNvPr>
          <p:cNvPicPr>
            <a:picLocks noChangeAspect="1"/>
          </p:cNvPicPr>
          <p:nvPr/>
        </p:nvPicPr>
        <p:blipFill>
          <a:blip r:embed="rId2"/>
          <a:stretch>
            <a:fillRect/>
          </a:stretch>
        </p:blipFill>
        <p:spPr>
          <a:xfrm>
            <a:off x="7315099" y="2732509"/>
            <a:ext cx="3333750" cy="2381250"/>
          </a:xfrm>
          <a:prstGeom prst="rect">
            <a:avLst/>
          </a:prstGeom>
        </p:spPr>
      </p:pic>
    </p:spTree>
    <p:extLst>
      <p:ext uri="{BB962C8B-B14F-4D97-AF65-F5344CB8AC3E}">
        <p14:creationId xmlns:p14="http://schemas.microsoft.com/office/powerpoint/2010/main" val="57293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6700-157B-4BB2-988C-D428FC6774C8}"/>
              </a:ext>
            </a:extLst>
          </p:cNvPr>
          <p:cNvSpPr>
            <a:spLocks noGrp="1"/>
          </p:cNvSpPr>
          <p:nvPr>
            <p:ph idx="1"/>
          </p:nvPr>
        </p:nvSpPr>
        <p:spPr>
          <a:xfrm>
            <a:off x="1066800" y="763571"/>
            <a:ext cx="10058400" cy="5189173"/>
          </a:xfrm>
        </p:spPr>
        <p:txBody>
          <a:bodyPr/>
          <a:lstStyle/>
          <a:p>
            <a:r>
              <a:rPr lang="en-US" dirty="0"/>
              <a:t>Since Job 2 is assigned to worker A (marked in green), cost becomes 2 and Job 2 and worker A becomes unavailable (marked in red).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A drawing of a face&#10;&#10;Description automatically generated">
            <a:extLst>
              <a:ext uri="{FF2B5EF4-FFF2-40B4-BE49-F238E27FC236}">
                <a16:creationId xmlns:a16="http://schemas.microsoft.com/office/drawing/2014/main" id="{80A93A6D-835B-4D01-9995-37BB8B2DCA29}"/>
              </a:ext>
            </a:extLst>
          </p:cNvPr>
          <p:cNvPicPr>
            <a:picLocks noChangeAspect="1"/>
          </p:cNvPicPr>
          <p:nvPr/>
        </p:nvPicPr>
        <p:blipFill>
          <a:blip r:embed="rId2"/>
          <a:stretch>
            <a:fillRect/>
          </a:stretch>
        </p:blipFill>
        <p:spPr>
          <a:xfrm>
            <a:off x="1436211" y="3772754"/>
            <a:ext cx="2944503" cy="1993102"/>
          </a:xfrm>
          <a:prstGeom prst="rect">
            <a:avLst/>
          </a:prstGeom>
        </p:spPr>
      </p:pic>
      <p:pic>
        <p:nvPicPr>
          <p:cNvPr id="9" name="Picture 8">
            <a:extLst>
              <a:ext uri="{FF2B5EF4-FFF2-40B4-BE49-F238E27FC236}">
                <a16:creationId xmlns:a16="http://schemas.microsoft.com/office/drawing/2014/main" id="{379C4B63-95B0-42BE-A24A-552176AF3F7B}"/>
              </a:ext>
            </a:extLst>
          </p:cNvPr>
          <p:cNvPicPr>
            <a:picLocks noChangeAspect="1"/>
          </p:cNvPicPr>
          <p:nvPr/>
        </p:nvPicPr>
        <p:blipFill>
          <a:blip r:embed="rId3"/>
          <a:stretch>
            <a:fillRect/>
          </a:stretch>
        </p:blipFill>
        <p:spPr>
          <a:xfrm>
            <a:off x="6394412" y="1592764"/>
            <a:ext cx="2833752" cy="1993102"/>
          </a:xfrm>
          <a:prstGeom prst="rect">
            <a:avLst/>
          </a:prstGeom>
        </p:spPr>
      </p:pic>
      <p:pic>
        <p:nvPicPr>
          <p:cNvPr id="15" name="Picture 14">
            <a:extLst>
              <a:ext uri="{FF2B5EF4-FFF2-40B4-BE49-F238E27FC236}">
                <a16:creationId xmlns:a16="http://schemas.microsoft.com/office/drawing/2014/main" id="{D34F7577-6328-4C43-A627-0F4C512A4B96}"/>
              </a:ext>
            </a:extLst>
          </p:cNvPr>
          <p:cNvPicPr>
            <a:picLocks noChangeAspect="1"/>
          </p:cNvPicPr>
          <p:nvPr/>
        </p:nvPicPr>
        <p:blipFill>
          <a:blip r:embed="rId4"/>
          <a:stretch>
            <a:fillRect/>
          </a:stretch>
        </p:blipFill>
        <p:spPr>
          <a:xfrm>
            <a:off x="6394412" y="3772754"/>
            <a:ext cx="2833752" cy="1993102"/>
          </a:xfrm>
          <a:prstGeom prst="rect">
            <a:avLst/>
          </a:prstGeom>
        </p:spPr>
      </p:pic>
      <p:pic>
        <p:nvPicPr>
          <p:cNvPr id="24" name="Picture 23" descr="A drawing of a face&#10;&#10;Description automatically generated">
            <a:extLst>
              <a:ext uri="{FF2B5EF4-FFF2-40B4-BE49-F238E27FC236}">
                <a16:creationId xmlns:a16="http://schemas.microsoft.com/office/drawing/2014/main" id="{6443417B-A1CC-499D-9D7E-86C629EBD2C4}"/>
              </a:ext>
            </a:extLst>
          </p:cNvPr>
          <p:cNvPicPr>
            <a:picLocks noChangeAspect="1"/>
          </p:cNvPicPr>
          <p:nvPr/>
        </p:nvPicPr>
        <p:blipFill>
          <a:blip r:embed="rId5"/>
          <a:stretch>
            <a:fillRect/>
          </a:stretch>
        </p:blipFill>
        <p:spPr>
          <a:xfrm>
            <a:off x="1436211" y="1592765"/>
            <a:ext cx="2944503" cy="1993101"/>
          </a:xfrm>
          <a:prstGeom prst="rect">
            <a:avLst/>
          </a:prstGeom>
        </p:spPr>
      </p:pic>
    </p:spTree>
    <p:extLst>
      <p:ext uri="{BB962C8B-B14F-4D97-AF65-F5344CB8AC3E}">
        <p14:creationId xmlns:p14="http://schemas.microsoft.com/office/powerpoint/2010/main" val="1146785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659</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Garamond</vt:lpstr>
      <vt:lpstr>Roboto</vt:lpstr>
      <vt:lpstr>SavonVTI</vt:lpstr>
      <vt:lpstr>Design and analysis of algorithms</vt:lpstr>
      <vt:lpstr>What we will discuss</vt:lpstr>
      <vt:lpstr>Dynamic Programming</vt:lpstr>
      <vt:lpstr>Dynamic Problem Algorithm with Edit Distance Problem</vt:lpstr>
      <vt:lpstr>PowerPoint Presentation</vt:lpstr>
      <vt:lpstr>Divide and Conquer</vt:lpstr>
      <vt:lpstr>Branch And Bound</vt:lpstr>
      <vt:lpstr>Job Assignment Problem using Branch And Bound </vt:lpstr>
      <vt:lpstr>PowerPoint Presentation</vt:lpstr>
      <vt:lpstr>GIven diagram shows complete search space diagram showing optimal solution path in green.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2020-04-17T16:42:57Z</dcterms:created>
  <dcterms:modified xsi:type="dcterms:W3CDTF">2020-04-17T16:47:29Z</dcterms:modified>
</cp:coreProperties>
</file>