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Roboto" panose="020B060402020202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7A3640-BF11-491E-BBFD-320B4F70708B}"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F8BF9260-F1F9-43A9-BB26-6DDE5986A302}">
      <dgm:prSet/>
      <dgm:spPr/>
      <dgm:t>
        <a:bodyPr/>
        <a:lstStyle/>
        <a:p>
          <a:r>
            <a:rPr lang="en-US"/>
            <a:t>BFS</a:t>
          </a:r>
        </a:p>
      </dgm:t>
    </dgm:pt>
    <dgm:pt modelId="{E8F92F0A-66CF-4AC9-B496-53858B5C0CB5}" type="parTrans" cxnId="{3C40FC50-7FFD-4D22-AE4D-892D265B6028}">
      <dgm:prSet/>
      <dgm:spPr/>
      <dgm:t>
        <a:bodyPr/>
        <a:lstStyle/>
        <a:p>
          <a:endParaRPr lang="en-US"/>
        </a:p>
      </dgm:t>
    </dgm:pt>
    <dgm:pt modelId="{F2A49FFF-927B-49A8-B547-06479D41EB4D}" type="sibTrans" cxnId="{3C40FC50-7FFD-4D22-AE4D-892D265B6028}">
      <dgm:prSet/>
      <dgm:spPr/>
      <dgm:t>
        <a:bodyPr/>
        <a:lstStyle/>
        <a:p>
          <a:endParaRPr lang="en-US"/>
        </a:p>
      </dgm:t>
    </dgm:pt>
    <dgm:pt modelId="{F08EA390-6006-4A73-AEA4-1D34A5F375C9}">
      <dgm:prSet/>
      <dgm:spPr/>
      <dgm:t>
        <a:bodyPr/>
        <a:lstStyle/>
        <a:p>
          <a:r>
            <a:rPr lang="en-US"/>
            <a:t>DFS</a:t>
          </a:r>
        </a:p>
      </dgm:t>
    </dgm:pt>
    <dgm:pt modelId="{121E6FC1-602E-4D05-ACED-D41A576AF75A}" type="parTrans" cxnId="{98656F3D-E545-448D-900A-BB82ECAF3DB3}">
      <dgm:prSet/>
      <dgm:spPr/>
      <dgm:t>
        <a:bodyPr/>
        <a:lstStyle/>
        <a:p>
          <a:endParaRPr lang="en-US"/>
        </a:p>
      </dgm:t>
    </dgm:pt>
    <dgm:pt modelId="{4EAC5CC8-2718-45B3-8912-C4BB546B7BD0}" type="sibTrans" cxnId="{98656F3D-E545-448D-900A-BB82ECAF3DB3}">
      <dgm:prSet/>
      <dgm:spPr/>
      <dgm:t>
        <a:bodyPr/>
        <a:lstStyle/>
        <a:p>
          <a:endParaRPr lang="en-US"/>
        </a:p>
      </dgm:t>
    </dgm:pt>
    <dgm:pt modelId="{57AFDF80-1C93-4BB2-8CF1-B2EC9B01D536}">
      <dgm:prSet/>
      <dgm:spPr/>
      <dgm:t>
        <a:bodyPr/>
        <a:lstStyle/>
        <a:p>
          <a:r>
            <a:rPr lang="en-US"/>
            <a:t>Kruskal’s Algorithm</a:t>
          </a:r>
        </a:p>
      </dgm:t>
    </dgm:pt>
    <dgm:pt modelId="{6278AE5E-A49A-460E-9352-0667E54C08FD}" type="parTrans" cxnId="{31CA7455-B801-4877-B2A3-84BB0DBD72B2}">
      <dgm:prSet/>
      <dgm:spPr/>
      <dgm:t>
        <a:bodyPr/>
        <a:lstStyle/>
        <a:p>
          <a:endParaRPr lang="en-US"/>
        </a:p>
      </dgm:t>
    </dgm:pt>
    <dgm:pt modelId="{E5B12DDA-63CC-4DC8-B843-0D35863E5426}" type="sibTrans" cxnId="{31CA7455-B801-4877-B2A3-84BB0DBD72B2}">
      <dgm:prSet/>
      <dgm:spPr/>
      <dgm:t>
        <a:bodyPr/>
        <a:lstStyle/>
        <a:p>
          <a:endParaRPr lang="en-US"/>
        </a:p>
      </dgm:t>
    </dgm:pt>
    <dgm:pt modelId="{756E1953-876D-4DEA-9ACC-110B23A34053}">
      <dgm:prSet/>
      <dgm:spPr/>
      <dgm:t>
        <a:bodyPr/>
        <a:lstStyle/>
        <a:p>
          <a:r>
            <a:rPr lang="en-US"/>
            <a:t>Prim’s Algorithm</a:t>
          </a:r>
        </a:p>
      </dgm:t>
    </dgm:pt>
    <dgm:pt modelId="{3AADB554-AB39-41BF-82B5-82EB8873010D}" type="parTrans" cxnId="{440EF840-F058-4635-99FE-7B2D22DFAA65}">
      <dgm:prSet/>
      <dgm:spPr/>
      <dgm:t>
        <a:bodyPr/>
        <a:lstStyle/>
        <a:p>
          <a:endParaRPr lang="en-US"/>
        </a:p>
      </dgm:t>
    </dgm:pt>
    <dgm:pt modelId="{8B5069A5-A05A-42B2-A306-230BD7BFD82F}" type="sibTrans" cxnId="{440EF840-F058-4635-99FE-7B2D22DFAA65}">
      <dgm:prSet/>
      <dgm:spPr/>
      <dgm:t>
        <a:bodyPr/>
        <a:lstStyle/>
        <a:p>
          <a:endParaRPr lang="en-US"/>
        </a:p>
      </dgm:t>
    </dgm:pt>
    <dgm:pt modelId="{CB7A360E-10A2-4F57-B1BE-90F0C43E36D8}">
      <dgm:prSet/>
      <dgm:spPr/>
      <dgm:t>
        <a:bodyPr/>
        <a:lstStyle/>
        <a:p>
          <a:r>
            <a:rPr lang="en-US"/>
            <a:t>Dijkstra’s Algorithm</a:t>
          </a:r>
        </a:p>
      </dgm:t>
    </dgm:pt>
    <dgm:pt modelId="{AE56B2BD-DE84-4775-A364-BC03795FC651}" type="parTrans" cxnId="{4855EADF-59E2-43BF-8D46-4F707F5DBCDC}">
      <dgm:prSet/>
      <dgm:spPr/>
      <dgm:t>
        <a:bodyPr/>
        <a:lstStyle/>
        <a:p>
          <a:endParaRPr lang="en-US"/>
        </a:p>
      </dgm:t>
    </dgm:pt>
    <dgm:pt modelId="{A8C27B61-D499-4B5A-A95B-93AB7B93D3C4}" type="sibTrans" cxnId="{4855EADF-59E2-43BF-8D46-4F707F5DBCDC}">
      <dgm:prSet/>
      <dgm:spPr/>
      <dgm:t>
        <a:bodyPr/>
        <a:lstStyle/>
        <a:p>
          <a:endParaRPr lang="en-US"/>
        </a:p>
      </dgm:t>
    </dgm:pt>
    <dgm:pt modelId="{31E2DF20-C2C7-4842-B019-F163CE51D6F2}">
      <dgm:prSet/>
      <dgm:spPr/>
      <dgm:t>
        <a:bodyPr/>
        <a:lstStyle/>
        <a:p>
          <a:r>
            <a:rPr lang="en-US"/>
            <a:t>Floyd–Warshall's Algorithm</a:t>
          </a:r>
        </a:p>
      </dgm:t>
    </dgm:pt>
    <dgm:pt modelId="{7D098046-15E8-4347-8D06-F91D799A6229}" type="parTrans" cxnId="{35DF3A20-9A86-41DF-B54B-022273D9E1DD}">
      <dgm:prSet/>
      <dgm:spPr/>
      <dgm:t>
        <a:bodyPr/>
        <a:lstStyle/>
        <a:p>
          <a:endParaRPr lang="en-US"/>
        </a:p>
      </dgm:t>
    </dgm:pt>
    <dgm:pt modelId="{6A296B1D-C25B-441C-9D52-D2CFE191FE6C}" type="sibTrans" cxnId="{35DF3A20-9A86-41DF-B54B-022273D9E1DD}">
      <dgm:prSet/>
      <dgm:spPr/>
      <dgm:t>
        <a:bodyPr/>
        <a:lstStyle/>
        <a:p>
          <a:endParaRPr lang="en-US"/>
        </a:p>
      </dgm:t>
    </dgm:pt>
    <dgm:pt modelId="{F4D0CFCB-6187-4A9B-9823-70E358CB59C2}" type="pres">
      <dgm:prSet presAssocID="{527A3640-BF11-491E-BBFD-320B4F70708B}" presName="Name0" presStyleCnt="0">
        <dgm:presLayoutVars>
          <dgm:dir/>
          <dgm:resizeHandles val="exact"/>
        </dgm:presLayoutVars>
      </dgm:prSet>
      <dgm:spPr/>
    </dgm:pt>
    <dgm:pt modelId="{0FB6B046-CE89-46B8-ABFD-B5E4C99FBD22}" type="pres">
      <dgm:prSet presAssocID="{F8BF9260-F1F9-43A9-BB26-6DDE5986A302}" presName="node" presStyleLbl="node1" presStyleIdx="0" presStyleCnt="6">
        <dgm:presLayoutVars>
          <dgm:bulletEnabled val="1"/>
        </dgm:presLayoutVars>
      </dgm:prSet>
      <dgm:spPr/>
    </dgm:pt>
    <dgm:pt modelId="{63405066-E216-4232-8AD0-77B0689354E4}" type="pres">
      <dgm:prSet presAssocID="{F2A49FFF-927B-49A8-B547-06479D41EB4D}" presName="sibTrans" presStyleLbl="sibTrans1D1" presStyleIdx="0" presStyleCnt="5"/>
      <dgm:spPr/>
    </dgm:pt>
    <dgm:pt modelId="{2C8653A7-3960-46AF-9AF5-F1B0681C48EF}" type="pres">
      <dgm:prSet presAssocID="{F2A49FFF-927B-49A8-B547-06479D41EB4D}" presName="connectorText" presStyleLbl="sibTrans1D1" presStyleIdx="0" presStyleCnt="5"/>
      <dgm:spPr/>
    </dgm:pt>
    <dgm:pt modelId="{DDF90EEC-FEEA-4489-B5FC-27D873FE74B5}" type="pres">
      <dgm:prSet presAssocID="{F08EA390-6006-4A73-AEA4-1D34A5F375C9}" presName="node" presStyleLbl="node1" presStyleIdx="1" presStyleCnt="6">
        <dgm:presLayoutVars>
          <dgm:bulletEnabled val="1"/>
        </dgm:presLayoutVars>
      </dgm:prSet>
      <dgm:spPr/>
    </dgm:pt>
    <dgm:pt modelId="{7D2EB11B-94CD-48D0-90E6-A9741ECF8991}" type="pres">
      <dgm:prSet presAssocID="{4EAC5CC8-2718-45B3-8912-C4BB546B7BD0}" presName="sibTrans" presStyleLbl="sibTrans1D1" presStyleIdx="1" presStyleCnt="5"/>
      <dgm:spPr/>
    </dgm:pt>
    <dgm:pt modelId="{9EBED98F-6B87-426C-8A78-5B8C1FCDF683}" type="pres">
      <dgm:prSet presAssocID="{4EAC5CC8-2718-45B3-8912-C4BB546B7BD0}" presName="connectorText" presStyleLbl="sibTrans1D1" presStyleIdx="1" presStyleCnt="5"/>
      <dgm:spPr/>
    </dgm:pt>
    <dgm:pt modelId="{B3D571C8-548E-4F3F-A997-BA0E82CA379D}" type="pres">
      <dgm:prSet presAssocID="{57AFDF80-1C93-4BB2-8CF1-B2EC9B01D536}" presName="node" presStyleLbl="node1" presStyleIdx="2" presStyleCnt="6">
        <dgm:presLayoutVars>
          <dgm:bulletEnabled val="1"/>
        </dgm:presLayoutVars>
      </dgm:prSet>
      <dgm:spPr/>
    </dgm:pt>
    <dgm:pt modelId="{C08E7533-3A4F-4EDD-B61B-4F85486B241A}" type="pres">
      <dgm:prSet presAssocID="{E5B12DDA-63CC-4DC8-B843-0D35863E5426}" presName="sibTrans" presStyleLbl="sibTrans1D1" presStyleIdx="2" presStyleCnt="5"/>
      <dgm:spPr/>
    </dgm:pt>
    <dgm:pt modelId="{A44C3590-FA92-4A64-A87A-BD99AD47EF51}" type="pres">
      <dgm:prSet presAssocID="{E5B12DDA-63CC-4DC8-B843-0D35863E5426}" presName="connectorText" presStyleLbl="sibTrans1D1" presStyleIdx="2" presStyleCnt="5"/>
      <dgm:spPr/>
    </dgm:pt>
    <dgm:pt modelId="{12D5BDFA-426B-42E4-8F8B-142D3174F947}" type="pres">
      <dgm:prSet presAssocID="{756E1953-876D-4DEA-9ACC-110B23A34053}" presName="node" presStyleLbl="node1" presStyleIdx="3" presStyleCnt="6">
        <dgm:presLayoutVars>
          <dgm:bulletEnabled val="1"/>
        </dgm:presLayoutVars>
      </dgm:prSet>
      <dgm:spPr/>
    </dgm:pt>
    <dgm:pt modelId="{E394E93D-D114-4D1E-B2C8-3635FFE3487E}" type="pres">
      <dgm:prSet presAssocID="{8B5069A5-A05A-42B2-A306-230BD7BFD82F}" presName="sibTrans" presStyleLbl="sibTrans1D1" presStyleIdx="3" presStyleCnt="5"/>
      <dgm:spPr/>
    </dgm:pt>
    <dgm:pt modelId="{7A762A30-13E8-46E9-8DAB-58B1EEE63B0D}" type="pres">
      <dgm:prSet presAssocID="{8B5069A5-A05A-42B2-A306-230BD7BFD82F}" presName="connectorText" presStyleLbl="sibTrans1D1" presStyleIdx="3" presStyleCnt="5"/>
      <dgm:spPr/>
    </dgm:pt>
    <dgm:pt modelId="{7DD1CD9A-7FBA-45CB-B24C-B93284957A27}" type="pres">
      <dgm:prSet presAssocID="{CB7A360E-10A2-4F57-B1BE-90F0C43E36D8}" presName="node" presStyleLbl="node1" presStyleIdx="4" presStyleCnt="6">
        <dgm:presLayoutVars>
          <dgm:bulletEnabled val="1"/>
        </dgm:presLayoutVars>
      </dgm:prSet>
      <dgm:spPr/>
    </dgm:pt>
    <dgm:pt modelId="{0E4A51AF-7949-43EC-B2DB-E40351A9D6CF}" type="pres">
      <dgm:prSet presAssocID="{A8C27B61-D499-4B5A-A95B-93AB7B93D3C4}" presName="sibTrans" presStyleLbl="sibTrans1D1" presStyleIdx="4" presStyleCnt="5"/>
      <dgm:spPr/>
    </dgm:pt>
    <dgm:pt modelId="{6166E39E-4B59-44DE-9E29-B6D8B227CBC8}" type="pres">
      <dgm:prSet presAssocID="{A8C27B61-D499-4B5A-A95B-93AB7B93D3C4}" presName="connectorText" presStyleLbl="sibTrans1D1" presStyleIdx="4" presStyleCnt="5"/>
      <dgm:spPr/>
    </dgm:pt>
    <dgm:pt modelId="{F38F459D-8B1B-4167-866F-E0477D2F4318}" type="pres">
      <dgm:prSet presAssocID="{31E2DF20-C2C7-4842-B019-F163CE51D6F2}" presName="node" presStyleLbl="node1" presStyleIdx="5" presStyleCnt="6">
        <dgm:presLayoutVars>
          <dgm:bulletEnabled val="1"/>
        </dgm:presLayoutVars>
      </dgm:prSet>
      <dgm:spPr/>
    </dgm:pt>
  </dgm:ptLst>
  <dgm:cxnLst>
    <dgm:cxn modelId="{362D3B11-6974-4165-B654-56161ABFAD7B}" type="presOf" srcId="{F2A49FFF-927B-49A8-B547-06479D41EB4D}" destId="{63405066-E216-4232-8AD0-77B0689354E4}" srcOrd="0" destOrd="0" presId="urn:microsoft.com/office/officeart/2016/7/layout/RepeatingBendingProcessNew"/>
    <dgm:cxn modelId="{35DF3A20-9A86-41DF-B54B-022273D9E1DD}" srcId="{527A3640-BF11-491E-BBFD-320B4F70708B}" destId="{31E2DF20-C2C7-4842-B019-F163CE51D6F2}" srcOrd="5" destOrd="0" parTransId="{7D098046-15E8-4347-8D06-F91D799A6229}" sibTransId="{6A296B1D-C25B-441C-9D52-D2CFE191FE6C}"/>
    <dgm:cxn modelId="{BBAC7927-6919-4056-9D29-C6075AA22AA7}" type="presOf" srcId="{F08EA390-6006-4A73-AEA4-1D34A5F375C9}" destId="{DDF90EEC-FEEA-4489-B5FC-27D873FE74B5}" srcOrd="0" destOrd="0" presId="urn:microsoft.com/office/officeart/2016/7/layout/RepeatingBendingProcessNew"/>
    <dgm:cxn modelId="{98656F3D-E545-448D-900A-BB82ECAF3DB3}" srcId="{527A3640-BF11-491E-BBFD-320B4F70708B}" destId="{F08EA390-6006-4A73-AEA4-1D34A5F375C9}" srcOrd="1" destOrd="0" parTransId="{121E6FC1-602E-4D05-ACED-D41A576AF75A}" sibTransId="{4EAC5CC8-2718-45B3-8912-C4BB546B7BD0}"/>
    <dgm:cxn modelId="{440EF840-F058-4635-99FE-7B2D22DFAA65}" srcId="{527A3640-BF11-491E-BBFD-320B4F70708B}" destId="{756E1953-876D-4DEA-9ACC-110B23A34053}" srcOrd="3" destOrd="0" parTransId="{3AADB554-AB39-41BF-82B5-82EB8873010D}" sibTransId="{8B5069A5-A05A-42B2-A306-230BD7BFD82F}"/>
    <dgm:cxn modelId="{A2A25A61-3B35-4BAD-AEDA-4DAECAB224A9}" type="presOf" srcId="{F2A49FFF-927B-49A8-B547-06479D41EB4D}" destId="{2C8653A7-3960-46AF-9AF5-F1B0681C48EF}" srcOrd="1" destOrd="0" presId="urn:microsoft.com/office/officeart/2016/7/layout/RepeatingBendingProcessNew"/>
    <dgm:cxn modelId="{B7102165-8182-49D3-A9E3-C8E8B3AF7571}" type="presOf" srcId="{A8C27B61-D499-4B5A-A95B-93AB7B93D3C4}" destId="{6166E39E-4B59-44DE-9E29-B6D8B227CBC8}" srcOrd="1" destOrd="0" presId="urn:microsoft.com/office/officeart/2016/7/layout/RepeatingBendingProcessNew"/>
    <dgm:cxn modelId="{1E8A2A6D-1E74-4FF8-A000-115D6C769EE9}" type="presOf" srcId="{756E1953-876D-4DEA-9ACC-110B23A34053}" destId="{12D5BDFA-426B-42E4-8F8B-142D3174F947}" srcOrd="0" destOrd="0" presId="urn:microsoft.com/office/officeart/2016/7/layout/RepeatingBendingProcessNew"/>
    <dgm:cxn modelId="{3C40FC50-7FFD-4D22-AE4D-892D265B6028}" srcId="{527A3640-BF11-491E-BBFD-320B4F70708B}" destId="{F8BF9260-F1F9-43A9-BB26-6DDE5986A302}" srcOrd="0" destOrd="0" parTransId="{E8F92F0A-66CF-4AC9-B496-53858B5C0CB5}" sibTransId="{F2A49FFF-927B-49A8-B547-06479D41EB4D}"/>
    <dgm:cxn modelId="{CAECA874-9753-46B8-B9A4-901C8AD2DF46}" type="presOf" srcId="{E5B12DDA-63CC-4DC8-B843-0D35863E5426}" destId="{C08E7533-3A4F-4EDD-B61B-4F85486B241A}" srcOrd="0" destOrd="0" presId="urn:microsoft.com/office/officeart/2016/7/layout/RepeatingBendingProcessNew"/>
    <dgm:cxn modelId="{31CA7455-B801-4877-B2A3-84BB0DBD72B2}" srcId="{527A3640-BF11-491E-BBFD-320B4F70708B}" destId="{57AFDF80-1C93-4BB2-8CF1-B2EC9B01D536}" srcOrd="2" destOrd="0" parTransId="{6278AE5E-A49A-460E-9352-0667E54C08FD}" sibTransId="{E5B12DDA-63CC-4DC8-B843-0D35863E5426}"/>
    <dgm:cxn modelId="{49BD3B78-DA20-4C1C-9242-4D4B908A7BA4}" type="presOf" srcId="{F8BF9260-F1F9-43A9-BB26-6DDE5986A302}" destId="{0FB6B046-CE89-46B8-ABFD-B5E4C99FBD22}" srcOrd="0" destOrd="0" presId="urn:microsoft.com/office/officeart/2016/7/layout/RepeatingBendingProcessNew"/>
    <dgm:cxn modelId="{ADBD4079-D485-411C-B076-F9A8FD40B05B}" type="presOf" srcId="{57AFDF80-1C93-4BB2-8CF1-B2EC9B01D536}" destId="{B3D571C8-548E-4F3F-A997-BA0E82CA379D}" srcOrd="0" destOrd="0" presId="urn:microsoft.com/office/officeart/2016/7/layout/RepeatingBendingProcessNew"/>
    <dgm:cxn modelId="{13158059-1570-4BE8-BD62-4E90C5282F29}" type="presOf" srcId="{CB7A360E-10A2-4F57-B1BE-90F0C43E36D8}" destId="{7DD1CD9A-7FBA-45CB-B24C-B93284957A27}" srcOrd="0" destOrd="0" presId="urn:microsoft.com/office/officeart/2016/7/layout/RepeatingBendingProcessNew"/>
    <dgm:cxn modelId="{156B6E97-54B8-467D-8CDD-73E8173D8470}" type="presOf" srcId="{4EAC5CC8-2718-45B3-8912-C4BB546B7BD0}" destId="{7D2EB11B-94CD-48D0-90E6-A9741ECF8991}" srcOrd="0" destOrd="0" presId="urn:microsoft.com/office/officeart/2016/7/layout/RepeatingBendingProcessNew"/>
    <dgm:cxn modelId="{2BB96E99-03E3-4B70-B241-B36B23949DB8}" type="presOf" srcId="{E5B12DDA-63CC-4DC8-B843-0D35863E5426}" destId="{A44C3590-FA92-4A64-A87A-BD99AD47EF51}" srcOrd="1" destOrd="0" presId="urn:microsoft.com/office/officeart/2016/7/layout/RepeatingBendingProcessNew"/>
    <dgm:cxn modelId="{E972D8CE-2E18-4F6A-9CF5-EF9810CADF67}" type="presOf" srcId="{31E2DF20-C2C7-4842-B019-F163CE51D6F2}" destId="{F38F459D-8B1B-4167-866F-E0477D2F4318}" srcOrd="0" destOrd="0" presId="urn:microsoft.com/office/officeart/2016/7/layout/RepeatingBendingProcessNew"/>
    <dgm:cxn modelId="{5D014ED3-05A4-4770-A98D-569963866D60}" type="presOf" srcId="{4EAC5CC8-2718-45B3-8912-C4BB546B7BD0}" destId="{9EBED98F-6B87-426C-8A78-5B8C1FCDF683}" srcOrd="1" destOrd="0" presId="urn:microsoft.com/office/officeart/2016/7/layout/RepeatingBendingProcessNew"/>
    <dgm:cxn modelId="{12BCD6DC-B969-465B-8C91-90F9C99E769D}" type="presOf" srcId="{8B5069A5-A05A-42B2-A306-230BD7BFD82F}" destId="{7A762A30-13E8-46E9-8DAB-58B1EEE63B0D}" srcOrd="1" destOrd="0" presId="urn:microsoft.com/office/officeart/2016/7/layout/RepeatingBendingProcessNew"/>
    <dgm:cxn modelId="{4855EADF-59E2-43BF-8D46-4F707F5DBCDC}" srcId="{527A3640-BF11-491E-BBFD-320B4F70708B}" destId="{CB7A360E-10A2-4F57-B1BE-90F0C43E36D8}" srcOrd="4" destOrd="0" parTransId="{AE56B2BD-DE84-4775-A364-BC03795FC651}" sibTransId="{A8C27B61-D499-4B5A-A95B-93AB7B93D3C4}"/>
    <dgm:cxn modelId="{52AB74E3-7EFD-49C9-A329-5FFAC1AD5679}" type="presOf" srcId="{527A3640-BF11-491E-BBFD-320B4F70708B}" destId="{F4D0CFCB-6187-4A9B-9823-70E358CB59C2}" srcOrd="0" destOrd="0" presId="urn:microsoft.com/office/officeart/2016/7/layout/RepeatingBendingProcessNew"/>
    <dgm:cxn modelId="{B6AC93E5-AE7B-435A-B33E-41766AFC8636}" type="presOf" srcId="{8B5069A5-A05A-42B2-A306-230BD7BFD82F}" destId="{E394E93D-D114-4D1E-B2C8-3635FFE3487E}" srcOrd="0" destOrd="0" presId="urn:microsoft.com/office/officeart/2016/7/layout/RepeatingBendingProcessNew"/>
    <dgm:cxn modelId="{6F31CBF8-3D3C-42B6-A474-96A000354D04}" type="presOf" srcId="{A8C27B61-D499-4B5A-A95B-93AB7B93D3C4}" destId="{0E4A51AF-7949-43EC-B2DB-E40351A9D6CF}" srcOrd="0" destOrd="0" presId="urn:microsoft.com/office/officeart/2016/7/layout/RepeatingBendingProcessNew"/>
    <dgm:cxn modelId="{25A5F6C0-9FC9-412F-AE68-3B85428E2F1A}" type="presParOf" srcId="{F4D0CFCB-6187-4A9B-9823-70E358CB59C2}" destId="{0FB6B046-CE89-46B8-ABFD-B5E4C99FBD22}" srcOrd="0" destOrd="0" presId="urn:microsoft.com/office/officeart/2016/7/layout/RepeatingBendingProcessNew"/>
    <dgm:cxn modelId="{0656EB88-EA44-4BED-A6C1-87EA7FC2A035}" type="presParOf" srcId="{F4D0CFCB-6187-4A9B-9823-70E358CB59C2}" destId="{63405066-E216-4232-8AD0-77B0689354E4}" srcOrd="1" destOrd="0" presId="urn:microsoft.com/office/officeart/2016/7/layout/RepeatingBendingProcessNew"/>
    <dgm:cxn modelId="{CF90558E-0524-45DC-9037-3A6423E7AC14}" type="presParOf" srcId="{63405066-E216-4232-8AD0-77B0689354E4}" destId="{2C8653A7-3960-46AF-9AF5-F1B0681C48EF}" srcOrd="0" destOrd="0" presId="urn:microsoft.com/office/officeart/2016/7/layout/RepeatingBendingProcessNew"/>
    <dgm:cxn modelId="{1CE61C18-8F46-4BCA-9367-8FF95D4DDEC3}" type="presParOf" srcId="{F4D0CFCB-6187-4A9B-9823-70E358CB59C2}" destId="{DDF90EEC-FEEA-4489-B5FC-27D873FE74B5}" srcOrd="2" destOrd="0" presId="urn:microsoft.com/office/officeart/2016/7/layout/RepeatingBendingProcessNew"/>
    <dgm:cxn modelId="{26B8AACC-81D6-422B-91A9-E92BC5AF16DB}" type="presParOf" srcId="{F4D0CFCB-6187-4A9B-9823-70E358CB59C2}" destId="{7D2EB11B-94CD-48D0-90E6-A9741ECF8991}" srcOrd="3" destOrd="0" presId="urn:microsoft.com/office/officeart/2016/7/layout/RepeatingBendingProcessNew"/>
    <dgm:cxn modelId="{68CD3FF3-BB64-4297-83D7-3462FCB68C25}" type="presParOf" srcId="{7D2EB11B-94CD-48D0-90E6-A9741ECF8991}" destId="{9EBED98F-6B87-426C-8A78-5B8C1FCDF683}" srcOrd="0" destOrd="0" presId="urn:microsoft.com/office/officeart/2016/7/layout/RepeatingBendingProcessNew"/>
    <dgm:cxn modelId="{0D18BFF8-590F-4E09-A12F-4FC5172BC5C9}" type="presParOf" srcId="{F4D0CFCB-6187-4A9B-9823-70E358CB59C2}" destId="{B3D571C8-548E-4F3F-A997-BA0E82CA379D}" srcOrd="4" destOrd="0" presId="urn:microsoft.com/office/officeart/2016/7/layout/RepeatingBendingProcessNew"/>
    <dgm:cxn modelId="{855DA30E-AEA3-4BA9-B334-9A7BEEC15E88}" type="presParOf" srcId="{F4D0CFCB-6187-4A9B-9823-70E358CB59C2}" destId="{C08E7533-3A4F-4EDD-B61B-4F85486B241A}" srcOrd="5" destOrd="0" presId="urn:microsoft.com/office/officeart/2016/7/layout/RepeatingBendingProcessNew"/>
    <dgm:cxn modelId="{CE1CF209-FB42-4131-AF36-77DDFAA132CA}" type="presParOf" srcId="{C08E7533-3A4F-4EDD-B61B-4F85486B241A}" destId="{A44C3590-FA92-4A64-A87A-BD99AD47EF51}" srcOrd="0" destOrd="0" presId="urn:microsoft.com/office/officeart/2016/7/layout/RepeatingBendingProcessNew"/>
    <dgm:cxn modelId="{03470E1D-D05B-4D65-B70D-8E6387BDAC4E}" type="presParOf" srcId="{F4D0CFCB-6187-4A9B-9823-70E358CB59C2}" destId="{12D5BDFA-426B-42E4-8F8B-142D3174F947}" srcOrd="6" destOrd="0" presId="urn:microsoft.com/office/officeart/2016/7/layout/RepeatingBendingProcessNew"/>
    <dgm:cxn modelId="{F2C221C9-B4BC-4262-99E9-98FDFFA33FB6}" type="presParOf" srcId="{F4D0CFCB-6187-4A9B-9823-70E358CB59C2}" destId="{E394E93D-D114-4D1E-B2C8-3635FFE3487E}" srcOrd="7" destOrd="0" presId="urn:microsoft.com/office/officeart/2016/7/layout/RepeatingBendingProcessNew"/>
    <dgm:cxn modelId="{3DBB22C2-8BC6-4A76-A55C-4D764CC7AD9D}" type="presParOf" srcId="{E394E93D-D114-4D1E-B2C8-3635FFE3487E}" destId="{7A762A30-13E8-46E9-8DAB-58B1EEE63B0D}" srcOrd="0" destOrd="0" presId="urn:microsoft.com/office/officeart/2016/7/layout/RepeatingBendingProcessNew"/>
    <dgm:cxn modelId="{6672C15E-7CA4-455E-B487-6896BFDB7A85}" type="presParOf" srcId="{F4D0CFCB-6187-4A9B-9823-70E358CB59C2}" destId="{7DD1CD9A-7FBA-45CB-B24C-B93284957A27}" srcOrd="8" destOrd="0" presId="urn:microsoft.com/office/officeart/2016/7/layout/RepeatingBendingProcessNew"/>
    <dgm:cxn modelId="{FF8E6466-F1A7-44B5-A685-6D1B3BA2C7F9}" type="presParOf" srcId="{F4D0CFCB-6187-4A9B-9823-70E358CB59C2}" destId="{0E4A51AF-7949-43EC-B2DB-E40351A9D6CF}" srcOrd="9" destOrd="0" presId="urn:microsoft.com/office/officeart/2016/7/layout/RepeatingBendingProcessNew"/>
    <dgm:cxn modelId="{3F23EA8B-AE29-4027-9928-A273EFC4E189}" type="presParOf" srcId="{0E4A51AF-7949-43EC-B2DB-E40351A9D6CF}" destId="{6166E39E-4B59-44DE-9E29-B6D8B227CBC8}" srcOrd="0" destOrd="0" presId="urn:microsoft.com/office/officeart/2016/7/layout/RepeatingBendingProcessNew"/>
    <dgm:cxn modelId="{C2F39AC3-B867-43ED-AFD2-1EBB741EDB19}" type="presParOf" srcId="{F4D0CFCB-6187-4A9B-9823-70E358CB59C2}" destId="{F38F459D-8B1B-4167-866F-E0477D2F4318}"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05066-E216-4232-8AD0-77B0689354E4}">
      <dsp:nvSpPr>
        <dsp:cNvPr id="0" name=""/>
        <dsp:cNvSpPr/>
      </dsp:nvSpPr>
      <dsp:spPr>
        <a:xfrm>
          <a:off x="2992499" y="737101"/>
          <a:ext cx="569492" cy="91440"/>
        </a:xfrm>
        <a:custGeom>
          <a:avLst/>
          <a:gdLst/>
          <a:ahLst/>
          <a:cxnLst/>
          <a:rect l="0" t="0" r="0" b="0"/>
          <a:pathLst>
            <a:path>
              <a:moveTo>
                <a:pt x="0" y="45720"/>
              </a:moveTo>
              <a:lnTo>
                <a:pt x="56949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2243" y="779821"/>
        <a:ext cx="30004" cy="6000"/>
      </dsp:txXfrm>
    </dsp:sp>
    <dsp:sp modelId="{0FB6B046-CE89-46B8-ABFD-B5E4C99FBD22}">
      <dsp:nvSpPr>
        <dsp:cNvPr id="0" name=""/>
        <dsp:cNvSpPr/>
      </dsp:nvSpPr>
      <dsp:spPr>
        <a:xfrm>
          <a:off x="385203" y="93"/>
          <a:ext cx="2609095" cy="15654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marL="0" lvl="0" indent="0" algn="ctr" defTabSz="1333500">
            <a:lnSpc>
              <a:spcPct val="90000"/>
            </a:lnSpc>
            <a:spcBef>
              <a:spcPct val="0"/>
            </a:spcBef>
            <a:spcAft>
              <a:spcPct val="35000"/>
            </a:spcAft>
            <a:buNone/>
          </a:pPr>
          <a:r>
            <a:rPr lang="en-US" sz="3000" kern="1200"/>
            <a:t>BFS</a:t>
          </a:r>
        </a:p>
      </dsp:txBody>
      <dsp:txXfrm>
        <a:off x="385203" y="93"/>
        <a:ext cx="2609095" cy="1565457"/>
      </dsp:txXfrm>
    </dsp:sp>
    <dsp:sp modelId="{7D2EB11B-94CD-48D0-90E6-A9741ECF8991}">
      <dsp:nvSpPr>
        <dsp:cNvPr id="0" name=""/>
        <dsp:cNvSpPr/>
      </dsp:nvSpPr>
      <dsp:spPr>
        <a:xfrm>
          <a:off x="1689751" y="1563750"/>
          <a:ext cx="3209187" cy="569492"/>
        </a:xfrm>
        <a:custGeom>
          <a:avLst/>
          <a:gdLst/>
          <a:ahLst/>
          <a:cxnLst/>
          <a:rect l="0" t="0" r="0" b="0"/>
          <a:pathLst>
            <a:path>
              <a:moveTo>
                <a:pt x="3209187" y="0"/>
              </a:moveTo>
              <a:lnTo>
                <a:pt x="3209187" y="301846"/>
              </a:lnTo>
              <a:lnTo>
                <a:pt x="0" y="301846"/>
              </a:lnTo>
              <a:lnTo>
                <a:pt x="0" y="56949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2725" y="1845496"/>
        <a:ext cx="163240" cy="6000"/>
      </dsp:txXfrm>
    </dsp:sp>
    <dsp:sp modelId="{DDF90EEC-FEEA-4489-B5FC-27D873FE74B5}">
      <dsp:nvSpPr>
        <dsp:cNvPr id="0" name=""/>
        <dsp:cNvSpPr/>
      </dsp:nvSpPr>
      <dsp:spPr>
        <a:xfrm>
          <a:off x="3594391" y="93"/>
          <a:ext cx="2609095" cy="15654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marL="0" lvl="0" indent="0" algn="ctr" defTabSz="1333500">
            <a:lnSpc>
              <a:spcPct val="90000"/>
            </a:lnSpc>
            <a:spcBef>
              <a:spcPct val="0"/>
            </a:spcBef>
            <a:spcAft>
              <a:spcPct val="35000"/>
            </a:spcAft>
            <a:buNone/>
          </a:pPr>
          <a:r>
            <a:rPr lang="en-US" sz="3000" kern="1200"/>
            <a:t>DFS</a:t>
          </a:r>
        </a:p>
      </dsp:txBody>
      <dsp:txXfrm>
        <a:off x="3594391" y="93"/>
        <a:ext cx="2609095" cy="1565457"/>
      </dsp:txXfrm>
    </dsp:sp>
    <dsp:sp modelId="{C08E7533-3A4F-4EDD-B61B-4F85486B241A}">
      <dsp:nvSpPr>
        <dsp:cNvPr id="0" name=""/>
        <dsp:cNvSpPr/>
      </dsp:nvSpPr>
      <dsp:spPr>
        <a:xfrm>
          <a:off x="2992499" y="2902651"/>
          <a:ext cx="569492" cy="91440"/>
        </a:xfrm>
        <a:custGeom>
          <a:avLst/>
          <a:gdLst/>
          <a:ahLst/>
          <a:cxnLst/>
          <a:rect l="0" t="0" r="0" b="0"/>
          <a:pathLst>
            <a:path>
              <a:moveTo>
                <a:pt x="0" y="45720"/>
              </a:moveTo>
              <a:lnTo>
                <a:pt x="56949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2243" y="2945371"/>
        <a:ext cx="30004" cy="6000"/>
      </dsp:txXfrm>
    </dsp:sp>
    <dsp:sp modelId="{B3D571C8-548E-4F3F-A997-BA0E82CA379D}">
      <dsp:nvSpPr>
        <dsp:cNvPr id="0" name=""/>
        <dsp:cNvSpPr/>
      </dsp:nvSpPr>
      <dsp:spPr>
        <a:xfrm>
          <a:off x="385203" y="2165642"/>
          <a:ext cx="2609095" cy="156545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marL="0" lvl="0" indent="0" algn="ctr" defTabSz="1333500">
            <a:lnSpc>
              <a:spcPct val="90000"/>
            </a:lnSpc>
            <a:spcBef>
              <a:spcPct val="0"/>
            </a:spcBef>
            <a:spcAft>
              <a:spcPct val="35000"/>
            </a:spcAft>
            <a:buNone/>
          </a:pPr>
          <a:r>
            <a:rPr lang="en-US" sz="3000" kern="1200"/>
            <a:t>Kruskal’s Algorithm</a:t>
          </a:r>
        </a:p>
      </dsp:txBody>
      <dsp:txXfrm>
        <a:off x="385203" y="2165642"/>
        <a:ext cx="2609095" cy="1565457"/>
      </dsp:txXfrm>
    </dsp:sp>
    <dsp:sp modelId="{E394E93D-D114-4D1E-B2C8-3635FFE3487E}">
      <dsp:nvSpPr>
        <dsp:cNvPr id="0" name=""/>
        <dsp:cNvSpPr/>
      </dsp:nvSpPr>
      <dsp:spPr>
        <a:xfrm>
          <a:off x="1689751" y="3729300"/>
          <a:ext cx="3209187" cy="569492"/>
        </a:xfrm>
        <a:custGeom>
          <a:avLst/>
          <a:gdLst/>
          <a:ahLst/>
          <a:cxnLst/>
          <a:rect l="0" t="0" r="0" b="0"/>
          <a:pathLst>
            <a:path>
              <a:moveTo>
                <a:pt x="3209187" y="0"/>
              </a:moveTo>
              <a:lnTo>
                <a:pt x="3209187" y="301846"/>
              </a:lnTo>
              <a:lnTo>
                <a:pt x="0" y="301846"/>
              </a:lnTo>
              <a:lnTo>
                <a:pt x="0" y="569492"/>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2725" y="4011045"/>
        <a:ext cx="163240" cy="6000"/>
      </dsp:txXfrm>
    </dsp:sp>
    <dsp:sp modelId="{12D5BDFA-426B-42E4-8F8B-142D3174F947}">
      <dsp:nvSpPr>
        <dsp:cNvPr id="0" name=""/>
        <dsp:cNvSpPr/>
      </dsp:nvSpPr>
      <dsp:spPr>
        <a:xfrm>
          <a:off x="3594391" y="2165642"/>
          <a:ext cx="2609095" cy="15654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marL="0" lvl="0" indent="0" algn="ctr" defTabSz="1333500">
            <a:lnSpc>
              <a:spcPct val="90000"/>
            </a:lnSpc>
            <a:spcBef>
              <a:spcPct val="0"/>
            </a:spcBef>
            <a:spcAft>
              <a:spcPct val="35000"/>
            </a:spcAft>
            <a:buNone/>
          </a:pPr>
          <a:r>
            <a:rPr lang="en-US" sz="3000" kern="1200"/>
            <a:t>Prim’s Algorithm</a:t>
          </a:r>
        </a:p>
      </dsp:txBody>
      <dsp:txXfrm>
        <a:off x="3594391" y="2165642"/>
        <a:ext cx="2609095" cy="1565457"/>
      </dsp:txXfrm>
    </dsp:sp>
    <dsp:sp modelId="{0E4A51AF-7949-43EC-B2DB-E40351A9D6CF}">
      <dsp:nvSpPr>
        <dsp:cNvPr id="0" name=""/>
        <dsp:cNvSpPr/>
      </dsp:nvSpPr>
      <dsp:spPr>
        <a:xfrm>
          <a:off x="2992499" y="5068201"/>
          <a:ext cx="569492" cy="91440"/>
        </a:xfrm>
        <a:custGeom>
          <a:avLst/>
          <a:gdLst/>
          <a:ahLst/>
          <a:cxnLst/>
          <a:rect l="0" t="0" r="0" b="0"/>
          <a:pathLst>
            <a:path>
              <a:moveTo>
                <a:pt x="0" y="45720"/>
              </a:moveTo>
              <a:lnTo>
                <a:pt x="56949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2243" y="5110920"/>
        <a:ext cx="30004" cy="6000"/>
      </dsp:txXfrm>
    </dsp:sp>
    <dsp:sp modelId="{7DD1CD9A-7FBA-45CB-B24C-B93284957A27}">
      <dsp:nvSpPr>
        <dsp:cNvPr id="0" name=""/>
        <dsp:cNvSpPr/>
      </dsp:nvSpPr>
      <dsp:spPr>
        <a:xfrm>
          <a:off x="385203" y="4331192"/>
          <a:ext cx="2609095" cy="15654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marL="0" lvl="0" indent="0" algn="ctr" defTabSz="1333500">
            <a:lnSpc>
              <a:spcPct val="90000"/>
            </a:lnSpc>
            <a:spcBef>
              <a:spcPct val="0"/>
            </a:spcBef>
            <a:spcAft>
              <a:spcPct val="35000"/>
            </a:spcAft>
            <a:buNone/>
          </a:pPr>
          <a:r>
            <a:rPr lang="en-US" sz="3000" kern="1200"/>
            <a:t>Dijkstra’s Algorithm</a:t>
          </a:r>
        </a:p>
      </dsp:txBody>
      <dsp:txXfrm>
        <a:off x="385203" y="4331192"/>
        <a:ext cx="2609095" cy="1565457"/>
      </dsp:txXfrm>
    </dsp:sp>
    <dsp:sp modelId="{F38F459D-8B1B-4167-866F-E0477D2F4318}">
      <dsp:nvSpPr>
        <dsp:cNvPr id="0" name=""/>
        <dsp:cNvSpPr/>
      </dsp:nvSpPr>
      <dsp:spPr>
        <a:xfrm>
          <a:off x="3594391" y="4331192"/>
          <a:ext cx="2609095" cy="15654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48" tIns="134199" rIns="127848" bIns="134199" numCol="1" spcCol="1270" anchor="ctr" anchorCtr="0">
          <a:noAutofit/>
        </a:bodyPr>
        <a:lstStyle/>
        <a:p>
          <a:pPr marL="0" lvl="0" indent="0" algn="ctr" defTabSz="1333500">
            <a:lnSpc>
              <a:spcPct val="90000"/>
            </a:lnSpc>
            <a:spcBef>
              <a:spcPct val="0"/>
            </a:spcBef>
            <a:spcAft>
              <a:spcPct val="35000"/>
            </a:spcAft>
            <a:buNone/>
          </a:pPr>
          <a:r>
            <a:rPr lang="en-US" sz="3000" kern="1200"/>
            <a:t>Floyd–Warshall's Algorithm</a:t>
          </a:r>
        </a:p>
      </dsp:txBody>
      <dsp:txXfrm>
        <a:off x="3594391" y="4331192"/>
        <a:ext cx="2609095" cy="156545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ff1e4852a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7ff1e4852a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ff1e4852a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7ff1e4852a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ff1e485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7ff1e485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ff1e4852a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7ff1e4852a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389d96df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389d96df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ff1e4852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7ff1e4852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ff1e4852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7ff1e4852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ff1e4852a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7ff1e4852a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ff1e4852a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7ff1e4852a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ff1e4852a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7ff1e4852a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4842-11BD-4031-80CC-CF77A0E37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1D1126-A8D7-42D2-8F2F-F1546BEBF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390EB3-E975-46C4-ACA1-A3479FAEB927}"/>
              </a:ext>
            </a:extLst>
          </p:cNvPr>
          <p:cNvSpPr>
            <a:spLocks noGrp="1"/>
          </p:cNvSpPr>
          <p:nvPr>
            <p:ph type="dt" sz="half" idx="10"/>
          </p:nvPr>
        </p:nvSpPr>
        <p:spPr/>
        <p:txBody>
          <a:bodyPr/>
          <a:lstStyle/>
          <a:p>
            <a:fld id="{4BDF68E2-58F2-4D09-BE8B-E3BD06533059}" type="datetimeFigureOut">
              <a:rPr lang="en-US" smtClean="0"/>
              <a:t>4/28/2020</a:t>
            </a:fld>
            <a:endParaRPr lang="en-US" dirty="0"/>
          </a:p>
        </p:txBody>
      </p:sp>
      <p:sp>
        <p:nvSpPr>
          <p:cNvPr id="5" name="Footer Placeholder 4">
            <a:extLst>
              <a:ext uri="{FF2B5EF4-FFF2-40B4-BE49-F238E27FC236}">
                <a16:creationId xmlns:a16="http://schemas.microsoft.com/office/drawing/2014/main" id="{8E4A1C3D-7B49-48C1-9078-B3962419D7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514510-3041-40B1-AF27-E315C4AD5D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68276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941A-0746-419B-B7A6-BD8DBD142A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D3A45B-4349-4609-8157-5CE4FF05B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9BEA4-EADC-4FE5-97ED-D2073BC11121}"/>
              </a:ext>
            </a:extLst>
          </p:cNvPr>
          <p:cNvSpPr>
            <a:spLocks noGrp="1"/>
          </p:cNvSpPr>
          <p:nvPr>
            <p:ph type="dt" sz="half" idx="10"/>
          </p:nvPr>
        </p:nvSpPr>
        <p:spPr/>
        <p:txBody>
          <a:bodyPr/>
          <a:lstStyle/>
          <a:p>
            <a:fld id="{2E2D6473-DF6D-4702-B328-E0DD40540A4E}" type="datetimeFigureOut">
              <a:rPr lang="en-US" smtClean="0"/>
              <a:t>4/28/2020</a:t>
            </a:fld>
            <a:endParaRPr lang="en-US" dirty="0"/>
          </a:p>
        </p:txBody>
      </p:sp>
      <p:sp>
        <p:nvSpPr>
          <p:cNvPr id="5" name="Footer Placeholder 4">
            <a:extLst>
              <a:ext uri="{FF2B5EF4-FFF2-40B4-BE49-F238E27FC236}">
                <a16:creationId xmlns:a16="http://schemas.microsoft.com/office/drawing/2014/main" id="{52CDF748-6659-4147-86FD-E784D0228F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0588AE-6581-468B-A236-8A3BFA32A67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1409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F781FF-86DC-4A59-86CD-6B2F64E805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AE803A-154C-4B4A-B2D6-DFE824D4BD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D9265-7E92-43B7-A258-D81E0ED8D2DA}"/>
              </a:ext>
            </a:extLst>
          </p:cNvPr>
          <p:cNvSpPr>
            <a:spLocks noGrp="1"/>
          </p:cNvSpPr>
          <p:nvPr>
            <p:ph type="dt" sz="half" idx="10"/>
          </p:nvPr>
        </p:nvSpPr>
        <p:spPr/>
        <p:txBody>
          <a:bodyPr/>
          <a:lstStyle/>
          <a:p>
            <a:fld id="{E26F7E3A-B166-407D-9866-32884E7D5B37}" type="datetimeFigureOut">
              <a:rPr lang="en-US" smtClean="0"/>
              <a:t>4/28/2020</a:t>
            </a:fld>
            <a:endParaRPr lang="en-US" dirty="0"/>
          </a:p>
        </p:txBody>
      </p:sp>
      <p:sp>
        <p:nvSpPr>
          <p:cNvPr id="5" name="Footer Placeholder 4">
            <a:extLst>
              <a:ext uri="{FF2B5EF4-FFF2-40B4-BE49-F238E27FC236}">
                <a16:creationId xmlns:a16="http://schemas.microsoft.com/office/drawing/2014/main" id="{426D6E08-35EE-4F54-A40D-4C89142195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4BE665-F50F-426C-87F7-AF187A91BE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67746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8E69-B609-40A7-BD04-16BD8DAA3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D0C92-B9D4-4355-9C15-85BFB8F41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03C45-CA8B-4B01-8AD8-16D8A17B1C3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EACAA13-3893-444F-B105-3B605AC4B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EBE664-48AB-42C9-81A0-55D2E3B41C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604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9FEB-FDED-434A-ABEE-984BCEF2B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C6DBB9-774E-4281-921D-D4B3385B9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D99EE0-6800-4A87-8C91-4C90EF472510}"/>
              </a:ext>
            </a:extLst>
          </p:cNvPr>
          <p:cNvSpPr>
            <a:spLocks noGrp="1"/>
          </p:cNvSpPr>
          <p:nvPr>
            <p:ph type="dt" sz="half" idx="10"/>
          </p:nvPr>
        </p:nvSpPr>
        <p:spPr/>
        <p:txBody>
          <a:bodyPr/>
          <a:lstStyle/>
          <a:p>
            <a:fld id="{20EBB0C4-6273-4C6E-B9BD-2EDC30F1CD52}" type="datetimeFigureOut">
              <a:rPr lang="en-US" smtClean="0"/>
              <a:t>4/28/2020</a:t>
            </a:fld>
            <a:endParaRPr lang="en-US" dirty="0"/>
          </a:p>
        </p:txBody>
      </p:sp>
      <p:sp>
        <p:nvSpPr>
          <p:cNvPr id="5" name="Footer Placeholder 4">
            <a:extLst>
              <a:ext uri="{FF2B5EF4-FFF2-40B4-BE49-F238E27FC236}">
                <a16:creationId xmlns:a16="http://schemas.microsoft.com/office/drawing/2014/main" id="{A2CDC836-4D6D-4B83-B8DE-1EB1A30985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BFB2E4-D265-4C06-A0B0-C21BAF00EC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04868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FDE7-E378-4127-903E-DA482F7C9C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02A9E4-7233-45A6-91C3-ABF50A5F39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BCD26B-03B9-489B-8A76-F31530547E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2C5A6A-E6C8-4A30-92C4-3FECD8588810}"/>
              </a:ext>
            </a:extLst>
          </p:cNvPr>
          <p:cNvSpPr>
            <a:spLocks noGrp="1"/>
          </p:cNvSpPr>
          <p:nvPr>
            <p:ph type="dt" sz="half" idx="10"/>
          </p:nvPr>
        </p:nvSpPr>
        <p:spPr/>
        <p:txBody>
          <a:bodyPr/>
          <a:lstStyle/>
          <a:p>
            <a:fld id="{19AB4D41-86C1-4908-B66A-0B50CEB3BF29}" type="datetimeFigureOut">
              <a:rPr lang="en-US" smtClean="0"/>
              <a:t>4/28/2020</a:t>
            </a:fld>
            <a:endParaRPr lang="en-US" dirty="0"/>
          </a:p>
        </p:txBody>
      </p:sp>
      <p:sp>
        <p:nvSpPr>
          <p:cNvPr id="6" name="Footer Placeholder 5">
            <a:extLst>
              <a:ext uri="{FF2B5EF4-FFF2-40B4-BE49-F238E27FC236}">
                <a16:creationId xmlns:a16="http://schemas.microsoft.com/office/drawing/2014/main" id="{E95514D9-A5AD-4A22-8469-9718603060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D07F70-B610-4CF4-B54D-BFF893B7D3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30239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DC61-7CF2-4DA8-AA00-431AC895AF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68DABB-23C0-4149-9650-2E583119A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5061F7-BF02-4734-B192-750C8254D9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8B8AE0-873A-4097-85D9-4DA04975D9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A627A-E1A2-42BE-9C69-0A2425199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E36D1D-E3FE-4903-8BF2-1BEBA6FC3D29}"/>
              </a:ext>
            </a:extLst>
          </p:cNvPr>
          <p:cNvSpPr>
            <a:spLocks noGrp="1"/>
          </p:cNvSpPr>
          <p:nvPr>
            <p:ph type="dt" sz="half" idx="10"/>
          </p:nvPr>
        </p:nvSpPr>
        <p:spPr/>
        <p:txBody>
          <a:bodyPr/>
          <a:lstStyle/>
          <a:p>
            <a:fld id="{E6426E2C-56C1-4E0D-A793-0088A7FDD37E}" type="datetimeFigureOut">
              <a:rPr lang="en-US" smtClean="0"/>
              <a:t>4/28/2020</a:t>
            </a:fld>
            <a:endParaRPr lang="en-US" dirty="0"/>
          </a:p>
        </p:txBody>
      </p:sp>
      <p:sp>
        <p:nvSpPr>
          <p:cNvPr id="8" name="Footer Placeholder 7">
            <a:extLst>
              <a:ext uri="{FF2B5EF4-FFF2-40B4-BE49-F238E27FC236}">
                <a16:creationId xmlns:a16="http://schemas.microsoft.com/office/drawing/2014/main" id="{B140A400-2162-4180-9FD9-26248913D77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F2A151-2BB7-401D-9FFD-446F42D214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9462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8C7C-3609-4C3C-927B-9C29EF50E3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CF5CC5-2D8B-4C72-9BB9-967AE246BF5D}"/>
              </a:ext>
            </a:extLst>
          </p:cNvPr>
          <p:cNvSpPr>
            <a:spLocks noGrp="1"/>
          </p:cNvSpPr>
          <p:nvPr>
            <p:ph type="dt" sz="half" idx="10"/>
          </p:nvPr>
        </p:nvSpPr>
        <p:spPr/>
        <p:txBody>
          <a:bodyPr/>
          <a:lstStyle/>
          <a:p>
            <a:fld id="{C8C39B41-D8B5-4052-B551-9B5525EAA8B6}" type="datetimeFigureOut">
              <a:rPr lang="en-US" smtClean="0"/>
              <a:t>4/28/2020</a:t>
            </a:fld>
            <a:endParaRPr lang="en-US" dirty="0"/>
          </a:p>
        </p:txBody>
      </p:sp>
      <p:sp>
        <p:nvSpPr>
          <p:cNvPr id="4" name="Footer Placeholder 3">
            <a:extLst>
              <a:ext uri="{FF2B5EF4-FFF2-40B4-BE49-F238E27FC236}">
                <a16:creationId xmlns:a16="http://schemas.microsoft.com/office/drawing/2014/main" id="{AC41AD44-1CBF-4E88-9407-145F98A4D0A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02CB3CC-0966-48A1-9EDA-73AF58C76C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387331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E78338-0E9B-4FB1-A4FB-EE905F006255}"/>
              </a:ext>
            </a:extLst>
          </p:cNvPr>
          <p:cNvSpPr>
            <a:spLocks noGrp="1"/>
          </p:cNvSpPr>
          <p:nvPr>
            <p:ph type="dt" sz="half" idx="10"/>
          </p:nvPr>
        </p:nvSpPr>
        <p:spPr/>
        <p:txBody>
          <a:bodyPr/>
          <a:lstStyle/>
          <a:p>
            <a:fld id="{4D94136C-8742-45B2-AF27-D93DF72833A9}" type="datetimeFigureOut">
              <a:rPr lang="en-US" smtClean="0"/>
              <a:t>4/28/2020</a:t>
            </a:fld>
            <a:endParaRPr lang="en-US" dirty="0"/>
          </a:p>
        </p:txBody>
      </p:sp>
      <p:sp>
        <p:nvSpPr>
          <p:cNvPr id="3" name="Footer Placeholder 2">
            <a:extLst>
              <a:ext uri="{FF2B5EF4-FFF2-40B4-BE49-F238E27FC236}">
                <a16:creationId xmlns:a16="http://schemas.microsoft.com/office/drawing/2014/main" id="{4922C1CC-6106-4286-9190-22E3C2A6C4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410A17-E3FD-404F-BD5E-0D868EA741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411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B981-FC3C-406A-A535-B6782014B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20F372-9410-4A94-9D4F-44850549C7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9EBAE5-DB70-4162-9E7A-BD6E22991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EC8BB-8204-4B12-AC82-30F1A281855E}"/>
              </a:ext>
            </a:extLst>
          </p:cNvPr>
          <p:cNvSpPr>
            <a:spLocks noGrp="1"/>
          </p:cNvSpPr>
          <p:nvPr>
            <p:ph type="dt" sz="half" idx="10"/>
          </p:nvPr>
        </p:nvSpPr>
        <p:spPr/>
        <p:txBody>
          <a:bodyPr/>
          <a:lstStyle/>
          <a:p>
            <a:fld id="{32ABBEA6-7C60-4B02-AE87-00D78D8422AF}" type="datetimeFigureOut">
              <a:rPr lang="en-US" smtClean="0"/>
              <a:t>4/28/2020</a:t>
            </a:fld>
            <a:endParaRPr lang="en-US" dirty="0"/>
          </a:p>
        </p:txBody>
      </p:sp>
      <p:sp>
        <p:nvSpPr>
          <p:cNvPr id="6" name="Footer Placeholder 5">
            <a:extLst>
              <a:ext uri="{FF2B5EF4-FFF2-40B4-BE49-F238E27FC236}">
                <a16:creationId xmlns:a16="http://schemas.microsoft.com/office/drawing/2014/main" id="{DB0FD3E5-08ED-43A5-8394-15DD5C6087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C63D51-E737-48DE-82B6-915AFA915A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5920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2749-553A-4CB6-A7A2-CE9345084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027EF8-DCE3-43E6-98E3-12328EBA5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0415F7-718B-41BD-8474-C8545DD0E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89D95-B980-48C2-AD3C-AC913B49FA81}"/>
              </a:ext>
            </a:extLst>
          </p:cNvPr>
          <p:cNvSpPr>
            <a:spLocks noGrp="1"/>
          </p:cNvSpPr>
          <p:nvPr>
            <p:ph type="dt" sz="half" idx="10"/>
          </p:nvPr>
        </p:nvSpPr>
        <p:spPr/>
        <p:txBody>
          <a:bodyPr/>
          <a:lstStyle/>
          <a:p>
            <a:fld id="{C9CAD897-D46E-4AD2-BD9B-49DD3E640873}" type="datetimeFigureOut">
              <a:rPr lang="en-US" smtClean="0"/>
              <a:t>4/28/2020</a:t>
            </a:fld>
            <a:endParaRPr lang="en-US" dirty="0"/>
          </a:p>
        </p:txBody>
      </p:sp>
      <p:sp>
        <p:nvSpPr>
          <p:cNvPr id="6" name="Footer Placeholder 5">
            <a:extLst>
              <a:ext uri="{FF2B5EF4-FFF2-40B4-BE49-F238E27FC236}">
                <a16:creationId xmlns:a16="http://schemas.microsoft.com/office/drawing/2014/main" id="{8D355BA0-458B-4E46-9DD1-8AE4C5C50C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426A0E3-42CB-4CAF-BD0D-7B2F45B613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74905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FC5A4-0BA1-46E6-9CD2-2DBEA27EB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4056F5-35A4-448D-B7E8-863866780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FA3E34-D2B8-4A71-802A-2301E2A20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4/28/2020</a:t>
            </a:fld>
            <a:endParaRPr lang="en-US" dirty="0"/>
          </a:p>
        </p:txBody>
      </p:sp>
      <p:sp>
        <p:nvSpPr>
          <p:cNvPr id="5" name="Footer Placeholder 4">
            <a:extLst>
              <a:ext uri="{FF2B5EF4-FFF2-40B4-BE49-F238E27FC236}">
                <a16:creationId xmlns:a16="http://schemas.microsoft.com/office/drawing/2014/main" id="{5A452CD6-73F8-4C57-A1AA-8E4B3CE77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ED9710C-8065-4928-90C5-BA824DE18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799835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2" name="Google Shape;92;p14"/>
          <p:cNvSpPr txBox="1">
            <a:spLocks noGrp="1"/>
          </p:cNvSpPr>
          <p:nvPr>
            <p:ph type="ctrTitle"/>
          </p:nvPr>
        </p:nvSpPr>
        <p:spPr>
          <a:xfrm>
            <a:off x="5093520" y="2744662"/>
            <a:ext cx="6589707" cy="2387600"/>
          </a:xfrm>
          <a:prstGeom prst="rect">
            <a:avLst/>
          </a:prstGeom>
        </p:spPr>
        <p:txBody>
          <a:bodyPr spcFirstLastPara="1" lIns="91425" tIns="45700" rIns="91425" bIns="45700" anchorCtr="0">
            <a:normAutofit/>
          </a:bodyPr>
          <a:lstStyle/>
          <a:p>
            <a:pPr marL="0" lvl="0" indent="0" algn="r" rtl="0">
              <a:spcBef>
                <a:spcPts val="0"/>
              </a:spcBef>
              <a:spcAft>
                <a:spcPts val="0"/>
              </a:spcAft>
              <a:buClr>
                <a:schemeClr val="dk1"/>
              </a:buClr>
              <a:buSzPts val="6000"/>
              <a:buFont typeface="Calibri"/>
              <a:buNone/>
            </a:pPr>
            <a:r>
              <a:rPr lang="en-US"/>
              <a:t>Graph</a:t>
            </a:r>
            <a:endParaRPr lang="en-IN"/>
          </a:p>
        </p:txBody>
      </p:sp>
      <p:sp>
        <p:nvSpPr>
          <p:cNvPr id="93" name="Google Shape;93;p14"/>
          <p:cNvSpPr txBox="1">
            <a:spLocks noGrp="1"/>
          </p:cNvSpPr>
          <p:nvPr>
            <p:ph type="subTitle" idx="1"/>
          </p:nvPr>
        </p:nvSpPr>
        <p:spPr>
          <a:xfrm>
            <a:off x="5093520" y="5224338"/>
            <a:ext cx="6589707" cy="995328"/>
          </a:xfrm>
          <a:prstGeom prst="rect">
            <a:avLst/>
          </a:prstGeom>
        </p:spPr>
        <p:txBody>
          <a:bodyPr spcFirstLastPara="1" lIns="91425" tIns="45700" rIns="91425" bIns="45700" anchorCtr="0">
            <a:normAutofit/>
          </a:bodyPr>
          <a:lstStyle/>
          <a:p>
            <a:pPr marL="0" lvl="0" indent="0" algn="r" rtl="0">
              <a:spcBef>
                <a:spcPts val="0"/>
              </a:spcBef>
              <a:spcAft>
                <a:spcPts val="0"/>
              </a:spcAft>
              <a:buClr>
                <a:schemeClr val="dk1"/>
              </a:buClr>
              <a:buSzPts val="2400"/>
              <a:buNone/>
            </a:pPr>
            <a:r>
              <a:rPr lang="en-US" sz="1500" dirty="0"/>
              <a:t>Abhishek </a:t>
            </a:r>
            <a:r>
              <a:rPr lang="en-US" sz="1500"/>
              <a:t>Kumar Suman</a:t>
            </a:r>
            <a:endParaRPr lang="en-US" sz="1500" dirty="0"/>
          </a:p>
          <a:p>
            <a:pPr marL="0" lvl="0" indent="0" algn="r" rtl="0">
              <a:spcBef>
                <a:spcPts val="1000"/>
              </a:spcBef>
              <a:spcAft>
                <a:spcPts val="0"/>
              </a:spcAft>
              <a:buClr>
                <a:schemeClr val="dk1"/>
              </a:buClr>
              <a:buSzPts val="2400"/>
              <a:buNone/>
            </a:pPr>
            <a:r>
              <a:rPr lang="en-US" sz="1500" dirty="0"/>
              <a:t>181210002</a:t>
            </a:r>
          </a:p>
          <a:p>
            <a:pPr marL="0" lvl="0" indent="0" algn="r" rtl="0">
              <a:spcBef>
                <a:spcPts val="1000"/>
              </a:spcBef>
              <a:spcAft>
                <a:spcPts val="0"/>
              </a:spcAft>
              <a:buClr>
                <a:schemeClr val="dk1"/>
              </a:buClr>
              <a:buSzPts val="2400"/>
              <a:buNone/>
            </a:pPr>
            <a:r>
              <a:rPr lang="en-US" sz="1500" dirty="0"/>
              <a:t>CSE 2</a:t>
            </a:r>
            <a:r>
              <a:rPr lang="en-US" sz="1500" baseline="30000" dirty="0"/>
              <a:t>nd</a:t>
            </a:r>
            <a:r>
              <a:rPr lang="en-US" sz="1500" dirty="0"/>
              <a:t> Year</a:t>
            </a:r>
          </a:p>
        </p:txBody>
      </p:sp>
      <p:cxnSp>
        <p:nvCxnSpPr>
          <p:cNvPr id="104" name="Straight Connector 10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6" name="Freeform: Shape 10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Oval 10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0" name="Freeform: Shape 10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4"/>
          </a:solid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114" name="Arc 11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23"/>
          <p:cNvSpPr txBox="1">
            <a:spLocks noGrp="1"/>
          </p:cNvSpPr>
          <p:nvPr>
            <p:ph type="title"/>
          </p:nvPr>
        </p:nvSpPr>
        <p:spPr>
          <a:xfrm>
            <a:off x="1389278" y="1233241"/>
            <a:ext cx="3240506" cy="406462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Kruskal’s Algorithm</a:t>
            </a:r>
          </a:p>
        </p:txBody>
      </p:sp>
      <p:sp>
        <p:nvSpPr>
          <p:cNvPr id="92" name="Freeform: Shape 9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Shape 9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Google Shape;147;p23"/>
          <p:cNvSpPr txBox="1">
            <a:spLocks noGrp="1"/>
          </p:cNvSpPr>
          <p:nvPr>
            <p:ph idx="1"/>
          </p:nvPr>
        </p:nvSpPr>
        <p:spPr>
          <a:xfrm>
            <a:off x="6096000" y="820880"/>
            <a:ext cx="5257799" cy="4889350"/>
          </a:xfrm>
          <a:prstGeom prst="rect">
            <a:avLst/>
          </a:prstGeom>
        </p:spPr>
        <p:txBody>
          <a:bodyPr spcFirstLastPara="1" lIns="91425" tIns="45700" rIns="91425" bIns="45700" anchor="t" anchorCtr="0">
            <a:normAutofit/>
          </a:bodyPr>
          <a:lstStyle/>
          <a:p>
            <a:pPr marL="0" lvl="0" indent="0" rtl="0">
              <a:spcBef>
                <a:spcPts val="1100"/>
              </a:spcBef>
              <a:spcAft>
                <a:spcPts val="0"/>
              </a:spcAft>
              <a:buNone/>
            </a:pPr>
            <a:r>
              <a:rPr lang="en-US" sz="1800">
                <a:highlight>
                  <a:srgbClr val="FFFFFF"/>
                </a:highlight>
                <a:latin typeface="Arial"/>
                <a:ea typeface="Arial"/>
                <a:cs typeface="Arial"/>
                <a:sym typeface="Arial"/>
              </a:rPr>
              <a:t>Kruskal’s Algorithm builds the spanning tree by adding edges one by one into a growing spanning tree. Kruskal's algorithm follows greedy approach as in each iteration it finds an edge which has least weight and add it to the growing spanning tree.</a:t>
            </a:r>
            <a:endParaRPr lang="en-US" sz="1800">
              <a:latin typeface="Arial"/>
              <a:ea typeface="Arial"/>
              <a:cs typeface="Arial"/>
              <a:sym typeface="Arial"/>
            </a:endParaRPr>
          </a:p>
          <a:p>
            <a:pPr marL="0" lvl="0" indent="0" rtl="0">
              <a:spcBef>
                <a:spcPts val="1100"/>
              </a:spcBef>
              <a:spcAft>
                <a:spcPts val="0"/>
              </a:spcAft>
              <a:buNone/>
            </a:pPr>
            <a:endParaRPr lang="en-US" sz="1800">
              <a:latin typeface="Arial"/>
              <a:ea typeface="Arial"/>
              <a:cs typeface="Arial"/>
              <a:sym typeface="Arial"/>
            </a:endParaRPr>
          </a:p>
          <a:p>
            <a:pPr marL="228600" lvl="0" indent="0" rtl="0">
              <a:spcBef>
                <a:spcPts val="0"/>
              </a:spcBef>
              <a:spcAft>
                <a:spcPts val="0"/>
              </a:spcAft>
              <a:buNone/>
            </a:pPr>
            <a:r>
              <a:rPr lang="en-US" sz="1800" b="1">
                <a:highlight>
                  <a:srgbClr val="FFFFFF"/>
                </a:highlight>
                <a:latin typeface="Roboto"/>
                <a:ea typeface="Roboto"/>
                <a:cs typeface="Roboto"/>
                <a:sym typeface="Roboto"/>
              </a:rPr>
              <a:t>Step Involved:</a:t>
            </a:r>
          </a:p>
          <a:p>
            <a:pPr marL="457200" lvl="0" indent="-381000" rtl="0">
              <a:spcBef>
                <a:spcPts val="1100"/>
              </a:spcBef>
              <a:spcAft>
                <a:spcPts val="0"/>
              </a:spcAft>
              <a:buClr>
                <a:srgbClr val="252C33"/>
              </a:buClr>
              <a:buSzPts val="2400"/>
              <a:buFont typeface="Arial"/>
              <a:buAutoNum type="arabicPeriod"/>
            </a:pPr>
            <a:r>
              <a:rPr lang="en-US" sz="1800">
                <a:latin typeface="Arial"/>
                <a:ea typeface="Arial"/>
                <a:cs typeface="Arial"/>
                <a:sym typeface="Arial"/>
              </a:rPr>
              <a:t>Sort the graph edges with respect to their weights.</a:t>
            </a:r>
          </a:p>
          <a:p>
            <a:pPr marL="457200" lvl="0" indent="-381000" rtl="0">
              <a:spcBef>
                <a:spcPts val="0"/>
              </a:spcBef>
              <a:spcAft>
                <a:spcPts val="0"/>
              </a:spcAft>
              <a:buClr>
                <a:srgbClr val="252C33"/>
              </a:buClr>
              <a:buSzPts val="2400"/>
              <a:buFont typeface="Arial"/>
              <a:buAutoNum type="arabicPeriod"/>
            </a:pPr>
            <a:r>
              <a:rPr lang="en-US" sz="1800">
                <a:latin typeface="Arial"/>
                <a:ea typeface="Arial"/>
                <a:cs typeface="Arial"/>
                <a:sym typeface="Arial"/>
              </a:rPr>
              <a:t>Start adding edges to the MST from the edge with the smallest weight until the edge of the largest weight.</a:t>
            </a:r>
          </a:p>
          <a:p>
            <a:pPr marL="457200" lvl="0" indent="-381000" rtl="0">
              <a:spcBef>
                <a:spcPts val="0"/>
              </a:spcBef>
              <a:spcAft>
                <a:spcPts val="0"/>
              </a:spcAft>
              <a:buClr>
                <a:srgbClr val="252C33"/>
              </a:buClr>
              <a:buSzPts val="2400"/>
              <a:buFont typeface="Arial"/>
              <a:buAutoNum type="arabicPeriod"/>
            </a:pPr>
            <a:r>
              <a:rPr lang="en-US" sz="1800">
                <a:latin typeface="Arial"/>
                <a:ea typeface="Arial"/>
                <a:cs typeface="Arial"/>
                <a:sym typeface="Arial"/>
              </a:rPr>
              <a:t>Only add edges which doesn't form a cycle , edges which connect only disconnected components.</a:t>
            </a:r>
          </a:p>
          <a:p>
            <a:pPr marL="457200" lvl="0" indent="0" rtl="0">
              <a:spcBef>
                <a:spcPts val="1100"/>
              </a:spcBef>
              <a:spcAft>
                <a:spcPts val="0"/>
              </a:spcAft>
              <a:buNone/>
            </a:pPr>
            <a:endParaRPr lang="en-US" sz="1800">
              <a:latin typeface="Arial"/>
              <a:ea typeface="Arial"/>
              <a:cs typeface="Arial"/>
              <a:sym typeface="Arial"/>
            </a:endParaRPr>
          </a:p>
          <a:p>
            <a:pPr marL="177800" lvl="0" indent="0" rtl="0">
              <a:spcBef>
                <a:spcPts val="1100"/>
              </a:spcBef>
              <a:spcAft>
                <a:spcPts val="2100"/>
              </a:spcAft>
              <a:buClr>
                <a:schemeClr val="dk1"/>
              </a:buClr>
              <a:buSzPts val="2800"/>
              <a:buNone/>
            </a:pPr>
            <a:endParaRPr lang="en-US" sz="1800"/>
          </a:p>
        </p:txBody>
      </p:sp>
      <p:sp>
        <p:nvSpPr>
          <p:cNvPr id="98" name="Freeform: Shape 9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24"/>
          <p:cNvSpPr txBox="1">
            <a:spLocks noGrp="1"/>
          </p:cNvSpPr>
          <p:nvPr>
            <p:ph type="title"/>
          </p:nvPr>
        </p:nvSpPr>
        <p:spPr>
          <a:xfrm>
            <a:off x="1389278" y="1233241"/>
            <a:ext cx="3240506" cy="406462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Prim’s Algorithm</a:t>
            </a:r>
          </a:p>
        </p:txBody>
      </p:sp>
      <p:sp>
        <p:nvSpPr>
          <p:cNvPr id="98" name="Freeform: Shape 9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Shape 9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Google Shape;153;p24"/>
          <p:cNvSpPr txBox="1">
            <a:spLocks noGrp="1"/>
          </p:cNvSpPr>
          <p:nvPr>
            <p:ph idx="1"/>
          </p:nvPr>
        </p:nvSpPr>
        <p:spPr>
          <a:xfrm>
            <a:off x="6096000" y="820880"/>
            <a:ext cx="5257799" cy="4889350"/>
          </a:xfrm>
          <a:prstGeom prst="rect">
            <a:avLst/>
          </a:prstGeom>
        </p:spPr>
        <p:txBody>
          <a:bodyPr spcFirstLastPara="1" lIns="91425" tIns="45700" rIns="91425" bIns="45700" anchor="t" anchorCtr="0">
            <a:normAutofit/>
          </a:bodyPr>
          <a:lstStyle/>
          <a:p>
            <a:pPr marL="0" lvl="0" indent="0" rtl="0">
              <a:spcBef>
                <a:spcPts val="1100"/>
              </a:spcBef>
              <a:spcAft>
                <a:spcPts val="0"/>
              </a:spcAft>
              <a:buNone/>
            </a:pPr>
            <a:r>
              <a:rPr lang="en-US" sz="1500">
                <a:latin typeface="Arial"/>
                <a:ea typeface="Arial"/>
                <a:cs typeface="Arial"/>
                <a:sym typeface="Arial"/>
              </a:rPr>
              <a:t>Prim’s Algorithm also use Greedy approach to find the minimum spanning tree. In Prim’s Algorithm we grow the spanning tree from a starting position. Unlike an edge in Kruskal's, we add vertex to the growing spanning tree in Prim's.</a:t>
            </a:r>
          </a:p>
          <a:p>
            <a:pPr marL="228600" lvl="0" indent="0" rtl="0">
              <a:spcBef>
                <a:spcPts val="1100"/>
              </a:spcBef>
              <a:spcAft>
                <a:spcPts val="0"/>
              </a:spcAft>
              <a:buNone/>
            </a:pPr>
            <a:r>
              <a:rPr lang="en-US" sz="1500" b="1">
                <a:highlight>
                  <a:srgbClr val="FFFFFF"/>
                </a:highlight>
                <a:latin typeface="Roboto"/>
                <a:ea typeface="Roboto"/>
                <a:cs typeface="Roboto"/>
                <a:sym typeface="Roboto"/>
              </a:rPr>
              <a:t>Step Involved:</a:t>
            </a:r>
          </a:p>
          <a:p>
            <a:pPr marL="457200" lvl="0" indent="-368300" rtl="0">
              <a:spcBef>
                <a:spcPts val="1100"/>
              </a:spcBef>
              <a:spcAft>
                <a:spcPts val="0"/>
              </a:spcAft>
              <a:buClr>
                <a:srgbClr val="252C33"/>
              </a:buClr>
              <a:buSzPts val="2200"/>
              <a:buFont typeface="Arial"/>
              <a:buAutoNum type="arabicPeriod"/>
            </a:pPr>
            <a:r>
              <a:rPr lang="en-US" sz="1500">
                <a:latin typeface="Arial"/>
                <a:ea typeface="Arial"/>
                <a:cs typeface="Arial"/>
                <a:sym typeface="Arial"/>
              </a:rPr>
              <a:t>Maintain two disjoint sets of vertices. One containing vertices that are in the growing spanning tree and other that are not in the growing spanning tree.</a:t>
            </a:r>
          </a:p>
          <a:p>
            <a:pPr marL="457200" lvl="0" indent="-368300" rtl="0">
              <a:spcBef>
                <a:spcPts val="0"/>
              </a:spcBef>
              <a:spcAft>
                <a:spcPts val="0"/>
              </a:spcAft>
              <a:buClr>
                <a:srgbClr val="252C33"/>
              </a:buClr>
              <a:buSzPts val="2200"/>
              <a:buFont typeface="Arial"/>
              <a:buAutoNum type="arabicPeriod"/>
            </a:pPr>
            <a:r>
              <a:rPr lang="en-US" sz="1500">
                <a:latin typeface="Arial"/>
                <a:ea typeface="Arial"/>
                <a:cs typeface="Arial"/>
                <a:sym typeface="Arial"/>
              </a:rPr>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pPr marL="457200" lvl="0" indent="-368300" rtl="0">
              <a:spcBef>
                <a:spcPts val="0"/>
              </a:spcBef>
              <a:spcAft>
                <a:spcPts val="0"/>
              </a:spcAft>
              <a:buClr>
                <a:srgbClr val="252C33"/>
              </a:buClr>
              <a:buSzPts val="2200"/>
              <a:buFont typeface="Arial"/>
              <a:buAutoNum type="arabicPeriod"/>
            </a:pPr>
            <a:r>
              <a:rPr lang="en-US" sz="1500">
                <a:latin typeface="Arial"/>
                <a:ea typeface="Arial"/>
                <a:cs typeface="Arial"/>
                <a:sym typeface="Arial"/>
              </a:rPr>
              <a:t>Check for cycles. To do that, mark the nodes which have been already selected and insert only those nodes in the Priority Queue that are not marked.</a:t>
            </a:r>
          </a:p>
          <a:p>
            <a:pPr marL="457200" lvl="0" indent="0" rtl="0">
              <a:spcBef>
                <a:spcPts val="1100"/>
              </a:spcBef>
              <a:spcAft>
                <a:spcPts val="0"/>
              </a:spcAft>
              <a:buNone/>
            </a:pPr>
            <a:endParaRPr lang="en-US" sz="1500">
              <a:latin typeface="Arial"/>
              <a:ea typeface="Arial"/>
              <a:cs typeface="Arial"/>
              <a:sym typeface="Arial"/>
            </a:endParaRPr>
          </a:p>
          <a:p>
            <a:pPr marL="457200" lvl="0" indent="0" rtl="0">
              <a:spcBef>
                <a:spcPts val="1100"/>
              </a:spcBef>
              <a:spcAft>
                <a:spcPts val="0"/>
              </a:spcAft>
              <a:buNone/>
            </a:pPr>
            <a:endParaRPr lang="en-US" sz="1500">
              <a:latin typeface="Arial"/>
              <a:ea typeface="Arial"/>
              <a:cs typeface="Arial"/>
              <a:sym typeface="Arial"/>
            </a:endParaRPr>
          </a:p>
          <a:p>
            <a:pPr marL="177800" lvl="0" indent="0" rtl="0">
              <a:spcBef>
                <a:spcPts val="1100"/>
              </a:spcBef>
              <a:spcAft>
                <a:spcPts val="2100"/>
              </a:spcAft>
              <a:buClr>
                <a:schemeClr val="dk1"/>
              </a:buClr>
              <a:buSzPts val="2800"/>
              <a:buNone/>
            </a:pPr>
            <a:endParaRPr lang="en-US" sz="1500"/>
          </a:p>
        </p:txBody>
      </p:sp>
      <p:sp>
        <p:nvSpPr>
          <p:cNvPr id="104" name="Freeform: Shape 10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useBgFill="1">
        <p:nvSpPr>
          <p:cNvPr id="167" name="Rectangle 99">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p25"/>
          <p:cNvSpPr txBox="1">
            <a:spLocks noGrp="1"/>
          </p:cNvSpPr>
          <p:nvPr>
            <p:ph type="title"/>
          </p:nvPr>
        </p:nvSpPr>
        <p:spPr>
          <a:xfrm>
            <a:off x="956826" y="1112969"/>
            <a:ext cx="3937298" cy="4166010"/>
          </a:xfrm>
          <a:prstGeom prst="rect">
            <a:avLst/>
          </a:prstGeom>
        </p:spPr>
        <p:txBody>
          <a:bodyPr spcFirstLastPara="1" lIns="91425" tIns="45700" rIns="91425" bIns="45700" anchorCtr="0">
            <a:normAutofit/>
          </a:bodyPr>
          <a:lstStyle/>
          <a:p>
            <a:pPr marL="0" lvl="0" indent="0" rtl="0">
              <a:spcBef>
                <a:spcPts val="2400"/>
              </a:spcBef>
              <a:spcAft>
                <a:spcPts val="0"/>
              </a:spcAft>
              <a:buNone/>
            </a:pPr>
            <a:r>
              <a:rPr lang="en-US">
                <a:solidFill>
                  <a:srgbClr val="FFFFFF"/>
                </a:solidFill>
                <a:latin typeface="Arial"/>
                <a:ea typeface="Arial"/>
                <a:cs typeface="Arial"/>
                <a:sym typeface="Arial"/>
              </a:rPr>
              <a:t>Dijkstra's Algorithm</a:t>
            </a:r>
          </a:p>
          <a:p>
            <a:pPr marL="0" lvl="0" indent="0" rtl="0">
              <a:spcBef>
                <a:spcPts val="600"/>
              </a:spcBef>
              <a:spcAft>
                <a:spcPts val="0"/>
              </a:spcAft>
              <a:buClr>
                <a:schemeClr val="dk1"/>
              </a:buClr>
              <a:buSzPts val="4400"/>
              <a:buFont typeface="Calibri"/>
              <a:buNone/>
            </a:pPr>
            <a:endParaRPr lang="en-US">
              <a:solidFill>
                <a:srgbClr val="FFFFFF"/>
              </a:solidFill>
            </a:endParaRPr>
          </a:p>
        </p:txBody>
      </p:sp>
      <p:sp>
        <p:nvSpPr>
          <p:cNvPr id="104" name="Freeform: Shape 10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Shape 10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9" name="Google Shape;159;p25"/>
          <p:cNvSpPr txBox="1">
            <a:spLocks noGrp="1"/>
          </p:cNvSpPr>
          <p:nvPr>
            <p:ph idx="1"/>
          </p:nvPr>
        </p:nvSpPr>
        <p:spPr>
          <a:xfrm>
            <a:off x="6096000" y="820880"/>
            <a:ext cx="5257799" cy="4889350"/>
          </a:xfrm>
          <a:prstGeom prst="rect">
            <a:avLst/>
          </a:prstGeom>
        </p:spPr>
        <p:txBody>
          <a:bodyPr spcFirstLastPara="1" lIns="91425" tIns="45700" rIns="91425" bIns="45700" anchor="t" anchorCtr="0">
            <a:normAutofit/>
          </a:bodyPr>
          <a:lstStyle/>
          <a:p>
            <a:pPr marL="0" lvl="0" indent="0" rtl="0">
              <a:spcBef>
                <a:spcPts val="1100"/>
              </a:spcBef>
              <a:spcAft>
                <a:spcPts val="0"/>
              </a:spcAft>
              <a:buNone/>
            </a:pPr>
            <a:r>
              <a:rPr lang="en-US" sz="1500">
                <a:latin typeface="Arial"/>
                <a:ea typeface="Arial"/>
                <a:cs typeface="Arial"/>
                <a:sym typeface="Arial"/>
              </a:rPr>
              <a:t>Dijkstra's algorithm has many variants but the most common one is to find the shortest paths from the source vertex to all other vertices in the graph.</a:t>
            </a:r>
          </a:p>
          <a:p>
            <a:pPr marL="0" lvl="0" indent="0" rtl="0">
              <a:spcBef>
                <a:spcPts val="1100"/>
              </a:spcBef>
              <a:spcAft>
                <a:spcPts val="0"/>
              </a:spcAft>
              <a:buNone/>
            </a:pPr>
            <a:r>
              <a:rPr lang="en-US" sz="1500" b="1">
                <a:highlight>
                  <a:srgbClr val="FFFFFF"/>
                </a:highlight>
                <a:latin typeface="Roboto"/>
                <a:ea typeface="Roboto"/>
                <a:cs typeface="Roboto"/>
                <a:sym typeface="Roboto"/>
              </a:rPr>
              <a:t>Step Involved:</a:t>
            </a:r>
          </a:p>
          <a:p>
            <a:pPr marL="457200" lvl="0" indent="-361950" rtl="0">
              <a:spcBef>
                <a:spcPts val="1100"/>
              </a:spcBef>
              <a:spcAft>
                <a:spcPts val="0"/>
              </a:spcAft>
              <a:buClr>
                <a:srgbClr val="252C33"/>
              </a:buClr>
              <a:buSzPts val="2100"/>
              <a:buFont typeface="Arial"/>
              <a:buAutoNum type="arabicPeriod"/>
            </a:pPr>
            <a:r>
              <a:rPr lang="en-US" sz="1500">
                <a:latin typeface="Arial"/>
                <a:ea typeface="Arial"/>
                <a:cs typeface="Arial"/>
                <a:sym typeface="Arial"/>
              </a:rPr>
              <a:t>Set all vertices distances = infinity except for the source vertex, set the source distance = 0.</a:t>
            </a:r>
          </a:p>
          <a:p>
            <a:pPr marL="457200" lvl="0" indent="-361950" rtl="0">
              <a:spcBef>
                <a:spcPts val="0"/>
              </a:spcBef>
              <a:spcAft>
                <a:spcPts val="0"/>
              </a:spcAft>
              <a:buClr>
                <a:srgbClr val="252C33"/>
              </a:buClr>
              <a:buSzPts val="2100"/>
              <a:buFont typeface="Arial"/>
              <a:buAutoNum type="arabicPeriod"/>
            </a:pPr>
            <a:r>
              <a:rPr lang="en-US" sz="1500">
                <a:latin typeface="Arial"/>
                <a:ea typeface="Arial"/>
                <a:cs typeface="Arial"/>
                <a:sym typeface="Arial"/>
              </a:rPr>
              <a:t>Push the source vertex in a min-priority queue in the form (distance , vertex), as the comparison in the min-priority queue will be according to vertices distances.</a:t>
            </a:r>
          </a:p>
          <a:p>
            <a:pPr marL="457200" lvl="0" indent="-361950" rtl="0">
              <a:spcBef>
                <a:spcPts val="0"/>
              </a:spcBef>
              <a:spcAft>
                <a:spcPts val="0"/>
              </a:spcAft>
              <a:buClr>
                <a:srgbClr val="252C33"/>
              </a:buClr>
              <a:buSzPts val="2100"/>
              <a:buFont typeface="Arial"/>
              <a:buAutoNum type="arabicPeriod"/>
            </a:pPr>
            <a:r>
              <a:rPr lang="en-US" sz="1500">
                <a:latin typeface="Arial"/>
                <a:ea typeface="Arial"/>
                <a:cs typeface="Arial"/>
                <a:sym typeface="Arial"/>
              </a:rPr>
              <a:t>Pop the vertex with the minimum distance from the priority queue (at first the popped vertex = source).</a:t>
            </a:r>
          </a:p>
          <a:p>
            <a:pPr marL="457200" lvl="0" indent="-361950" rtl="0">
              <a:spcBef>
                <a:spcPts val="0"/>
              </a:spcBef>
              <a:spcAft>
                <a:spcPts val="0"/>
              </a:spcAft>
              <a:buClr>
                <a:srgbClr val="252C33"/>
              </a:buClr>
              <a:buSzPts val="2100"/>
              <a:buFont typeface="Arial"/>
              <a:buAutoNum type="arabicPeriod"/>
            </a:pPr>
            <a:r>
              <a:rPr lang="en-US" sz="1500">
                <a:latin typeface="Arial"/>
                <a:ea typeface="Arial"/>
                <a:cs typeface="Arial"/>
                <a:sym typeface="Arial"/>
              </a:rPr>
              <a:t>Update the distances of the connected vertices to the popped vertex in case of "current vertex distance + edge weight &lt; next vertex distance", then push the vertex</a:t>
            </a:r>
            <a:br>
              <a:rPr lang="en-US" sz="1500">
                <a:latin typeface="Arial"/>
                <a:ea typeface="Arial"/>
                <a:cs typeface="Arial"/>
                <a:sym typeface="Arial"/>
              </a:rPr>
            </a:br>
            <a:r>
              <a:rPr lang="en-US" sz="1500">
                <a:latin typeface="Arial"/>
                <a:ea typeface="Arial"/>
                <a:cs typeface="Arial"/>
                <a:sym typeface="Arial"/>
              </a:rPr>
              <a:t>with the new distance to the priority queue.</a:t>
            </a:r>
          </a:p>
          <a:p>
            <a:pPr marL="457200" lvl="0" indent="-361950" rtl="0">
              <a:spcBef>
                <a:spcPts val="0"/>
              </a:spcBef>
              <a:spcAft>
                <a:spcPts val="0"/>
              </a:spcAft>
              <a:buClr>
                <a:srgbClr val="252C33"/>
              </a:buClr>
              <a:buSzPts val="2100"/>
              <a:buFont typeface="Arial"/>
              <a:buAutoNum type="arabicPeriod"/>
            </a:pPr>
            <a:r>
              <a:rPr lang="en-US" sz="1500">
                <a:latin typeface="Arial"/>
                <a:ea typeface="Arial"/>
                <a:cs typeface="Arial"/>
                <a:sym typeface="Arial"/>
              </a:rPr>
              <a:t>If the popped vertex is visited before, just continue without using it.</a:t>
            </a:r>
          </a:p>
          <a:p>
            <a:pPr marL="457200" lvl="0" indent="-361950" rtl="0">
              <a:spcBef>
                <a:spcPts val="0"/>
              </a:spcBef>
              <a:spcAft>
                <a:spcPts val="0"/>
              </a:spcAft>
              <a:buClr>
                <a:srgbClr val="252C33"/>
              </a:buClr>
              <a:buSzPts val="2100"/>
              <a:buFont typeface="Arial"/>
              <a:buAutoNum type="arabicPeriod"/>
            </a:pPr>
            <a:r>
              <a:rPr lang="en-US" sz="1500">
                <a:latin typeface="Arial"/>
                <a:ea typeface="Arial"/>
                <a:cs typeface="Arial"/>
                <a:sym typeface="Arial"/>
              </a:rPr>
              <a:t>Apply the same algorithm again until the priority queue is empty.</a:t>
            </a:r>
          </a:p>
          <a:p>
            <a:pPr marL="457200" lvl="0" indent="0" rtl="0">
              <a:spcBef>
                <a:spcPts val="1100"/>
              </a:spcBef>
              <a:spcAft>
                <a:spcPts val="0"/>
              </a:spcAft>
              <a:buNone/>
            </a:pPr>
            <a:endParaRPr lang="en-US" sz="1500">
              <a:latin typeface="Arial"/>
              <a:ea typeface="Arial"/>
              <a:cs typeface="Arial"/>
              <a:sym typeface="Arial"/>
            </a:endParaRPr>
          </a:p>
          <a:p>
            <a:pPr marL="457200" lvl="0" indent="0" rtl="0">
              <a:spcBef>
                <a:spcPts val="1100"/>
              </a:spcBef>
              <a:spcAft>
                <a:spcPts val="0"/>
              </a:spcAft>
              <a:buNone/>
            </a:pPr>
            <a:endParaRPr lang="en-US" sz="1500">
              <a:latin typeface="Arial"/>
              <a:ea typeface="Arial"/>
              <a:cs typeface="Arial"/>
              <a:sym typeface="Arial"/>
            </a:endParaRPr>
          </a:p>
          <a:p>
            <a:pPr marL="457200" lvl="0" indent="0" rtl="0">
              <a:spcBef>
                <a:spcPts val="1100"/>
              </a:spcBef>
              <a:spcAft>
                <a:spcPts val="0"/>
              </a:spcAft>
              <a:buNone/>
            </a:pPr>
            <a:endParaRPr lang="en-US" sz="1500">
              <a:latin typeface="Arial"/>
              <a:ea typeface="Arial"/>
              <a:cs typeface="Arial"/>
              <a:sym typeface="Arial"/>
            </a:endParaRPr>
          </a:p>
          <a:p>
            <a:pPr marL="177800" lvl="0" indent="0" rtl="0">
              <a:spcBef>
                <a:spcPts val="1100"/>
              </a:spcBef>
              <a:spcAft>
                <a:spcPts val="2100"/>
              </a:spcAft>
              <a:buClr>
                <a:schemeClr val="dk1"/>
              </a:buClr>
              <a:buSzPts val="2800"/>
              <a:buNone/>
            </a:pPr>
            <a:endParaRPr lang="en-US" sz="1500"/>
          </a:p>
        </p:txBody>
      </p:sp>
      <p:sp>
        <p:nvSpPr>
          <p:cNvPr id="110" name="Freeform: Shape 10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Google Shape;164;p26"/>
          <p:cNvSpPr txBox="1">
            <a:spLocks noGrp="1"/>
          </p:cNvSpPr>
          <p:nvPr>
            <p:ph type="title"/>
          </p:nvPr>
        </p:nvSpPr>
        <p:spPr>
          <a:xfrm>
            <a:off x="1389278" y="1233241"/>
            <a:ext cx="3240506" cy="4064628"/>
          </a:xfrm>
          <a:prstGeom prst="rect">
            <a:avLst/>
          </a:prstGeom>
        </p:spPr>
        <p:txBody>
          <a:bodyPr spcFirstLastPara="1" lIns="91425" tIns="45700" rIns="91425" bIns="45700" anchorCtr="0">
            <a:normAutofit/>
          </a:bodyPr>
          <a:lstStyle/>
          <a:p>
            <a:pPr marL="0" lvl="0" indent="0" rtl="0">
              <a:spcBef>
                <a:spcPts val="2400"/>
              </a:spcBef>
              <a:spcAft>
                <a:spcPts val="0"/>
              </a:spcAft>
              <a:buNone/>
            </a:pPr>
            <a:r>
              <a:rPr lang="en-US">
                <a:solidFill>
                  <a:srgbClr val="FFFFFF"/>
                </a:solidFill>
                <a:latin typeface="Arial"/>
                <a:ea typeface="Arial"/>
                <a:cs typeface="Arial"/>
                <a:sym typeface="Arial"/>
              </a:rPr>
              <a:t>Floyd–Warshall's Algorithm</a:t>
            </a:r>
          </a:p>
          <a:p>
            <a:pPr marL="0" lvl="0" indent="0" rtl="0">
              <a:spcBef>
                <a:spcPts val="600"/>
              </a:spcBef>
              <a:spcAft>
                <a:spcPts val="0"/>
              </a:spcAft>
              <a:buClr>
                <a:schemeClr val="dk1"/>
              </a:buClr>
              <a:buSzPts val="4400"/>
              <a:buFont typeface="Calibri"/>
              <a:buNone/>
            </a:pPr>
            <a:endParaRPr lang="en-US">
              <a:solidFill>
                <a:srgbClr val="FFFFFF"/>
              </a:solidFill>
            </a:endParaRPr>
          </a:p>
        </p:txBody>
      </p:sp>
      <p:sp>
        <p:nvSpPr>
          <p:cNvPr id="110" name="Freeform: Shape 10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Shape 11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Google Shape;165;p26"/>
          <p:cNvSpPr txBox="1">
            <a:spLocks noGrp="1"/>
          </p:cNvSpPr>
          <p:nvPr>
            <p:ph idx="1"/>
          </p:nvPr>
        </p:nvSpPr>
        <p:spPr>
          <a:xfrm>
            <a:off x="6096000" y="820880"/>
            <a:ext cx="5257799" cy="4889350"/>
          </a:xfrm>
          <a:prstGeom prst="rect">
            <a:avLst/>
          </a:prstGeom>
        </p:spPr>
        <p:txBody>
          <a:bodyPr spcFirstLastPara="1" lIns="91425" tIns="45700" rIns="91425" bIns="45700" anchor="t" anchorCtr="0">
            <a:normAutofit/>
          </a:bodyPr>
          <a:lstStyle/>
          <a:p>
            <a:pPr marL="0" lvl="0" indent="0" rtl="0">
              <a:spcBef>
                <a:spcPts val="1100"/>
              </a:spcBef>
              <a:spcAft>
                <a:spcPts val="0"/>
              </a:spcAft>
              <a:buNone/>
            </a:pPr>
            <a:r>
              <a:rPr lang="en-US" sz="1500">
                <a:latin typeface="Arial"/>
                <a:ea typeface="Arial"/>
                <a:cs typeface="Arial"/>
                <a:sym typeface="Arial"/>
              </a:rPr>
              <a:t>Floyd–Warshall's Algorithm is used to find the shortest paths between between all pairs of vertices in a graph, where each edge in the graph has a weight which is positive or negative. The biggest advantage of using this algorithm is that all the shortest distances between any 2  vertices could be calculated in O(V3) , where V  is the number of vertices in a graph.</a:t>
            </a:r>
          </a:p>
          <a:p>
            <a:pPr marL="228600" lvl="0" indent="0" rtl="0">
              <a:spcBef>
                <a:spcPts val="1100"/>
              </a:spcBef>
              <a:spcAft>
                <a:spcPts val="0"/>
              </a:spcAft>
              <a:buNone/>
            </a:pPr>
            <a:r>
              <a:rPr lang="en-US" sz="1500" b="1">
                <a:highlight>
                  <a:srgbClr val="FFFFFF"/>
                </a:highlight>
                <a:latin typeface="Roboto"/>
                <a:ea typeface="Roboto"/>
                <a:cs typeface="Roboto"/>
                <a:sym typeface="Roboto"/>
              </a:rPr>
              <a:t>Step Involved:</a:t>
            </a:r>
          </a:p>
          <a:p>
            <a:pPr marL="457200" lvl="0" indent="-368300" rtl="0">
              <a:spcBef>
                <a:spcPts val="1100"/>
              </a:spcBef>
              <a:spcAft>
                <a:spcPts val="0"/>
              </a:spcAft>
              <a:buClr>
                <a:srgbClr val="252C33"/>
              </a:buClr>
              <a:buSzPts val="2200"/>
              <a:buFont typeface="Arial"/>
              <a:buAutoNum type="arabicPeriod"/>
            </a:pPr>
            <a:r>
              <a:rPr lang="en-US" sz="1500">
                <a:latin typeface="Arial"/>
                <a:ea typeface="Arial"/>
                <a:cs typeface="Arial"/>
                <a:sym typeface="Arial"/>
              </a:rPr>
              <a:t>Initialize the shortest paths between any 2  vertices with Infinity.</a:t>
            </a:r>
          </a:p>
          <a:p>
            <a:pPr marL="457200" lvl="0" indent="-368300" rtl="0">
              <a:spcBef>
                <a:spcPts val="0"/>
              </a:spcBef>
              <a:spcAft>
                <a:spcPts val="0"/>
              </a:spcAft>
              <a:buClr>
                <a:srgbClr val="252C33"/>
              </a:buClr>
              <a:buSzPts val="2200"/>
              <a:buFont typeface="Arial"/>
              <a:buAutoNum type="arabicPeriod"/>
            </a:pPr>
            <a:r>
              <a:rPr lang="en-US" sz="1500">
                <a:latin typeface="Arial"/>
                <a:ea typeface="Arial"/>
                <a:cs typeface="Arial"/>
                <a:sym typeface="Arial"/>
              </a:rPr>
              <a:t>Find all pair shortest paths that use 0  intermediate vertices, then find the shortest paths that use 1 intermediate vertex and so on.. until using all N vertices as intermediate nodes.</a:t>
            </a:r>
          </a:p>
          <a:p>
            <a:pPr marL="457200" lvl="0" indent="-368300" rtl="0">
              <a:spcBef>
                <a:spcPts val="0"/>
              </a:spcBef>
              <a:spcAft>
                <a:spcPts val="0"/>
              </a:spcAft>
              <a:buClr>
                <a:srgbClr val="252C33"/>
              </a:buClr>
              <a:buSzPts val="2200"/>
              <a:buFont typeface="Arial"/>
              <a:buAutoNum type="arabicPeriod"/>
            </a:pPr>
            <a:r>
              <a:rPr lang="en-US" sz="1500">
                <a:latin typeface="Arial"/>
                <a:ea typeface="Arial"/>
                <a:cs typeface="Arial"/>
                <a:sym typeface="Arial"/>
              </a:rPr>
              <a:t>Minimize the shortest paths between any 2 pairs in the previous operation.</a:t>
            </a:r>
          </a:p>
          <a:p>
            <a:pPr marL="457200" lvl="0" indent="-368300" rtl="0">
              <a:spcBef>
                <a:spcPts val="0"/>
              </a:spcBef>
              <a:spcAft>
                <a:spcPts val="0"/>
              </a:spcAft>
              <a:buClr>
                <a:srgbClr val="252C33"/>
              </a:buClr>
              <a:buSzPts val="2200"/>
              <a:buFont typeface="Arial"/>
              <a:buAutoNum type="arabicPeriod"/>
            </a:pPr>
            <a:r>
              <a:rPr lang="en-US" sz="1500">
                <a:latin typeface="Arial"/>
                <a:ea typeface="Arial"/>
                <a:cs typeface="Arial"/>
                <a:sym typeface="Arial"/>
              </a:rPr>
              <a:t>For any 2 vertices (i,j) , one should actually minimize the distances between this pair using the first K nodes, so the shortest path will be:min(dist[i][k]+dist[k][j],dist[i][j])</a:t>
            </a:r>
          </a:p>
          <a:p>
            <a:pPr marL="457200" lvl="0" indent="0" rtl="0">
              <a:spcBef>
                <a:spcPts val="1100"/>
              </a:spcBef>
              <a:spcAft>
                <a:spcPts val="0"/>
              </a:spcAft>
              <a:buNone/>
            </a:pPr>
            <a:endParaRPr lang="en-US" sz="1500">
              <a:latin typeface="Arial"/>
              <a:ea typeface="Arial"/>
              <a:cs typeface="Arial"/>
              <a:sym typeface="Arial"/>
            </a:endParaRPr>
          </a:p>
          <a:p>
            <a:pPr marL="457200" lvl="0" indent="0" rtl="0">
              <a:spcBef>
                <a:spcPts val="1100"/>
              </a:spcBef>
              <a:spcAft>
                <a:spcPts val="0"/>
              </a:spcAft>
              <a:buNone/>
            </a:pPr>
            <a:endParaRPr lang="en-US" sz="1500">
              <a:latin typeface="Arial"/>
              <a:ea typeface="Arial"/>
              <a:cs typeface="Arial"/>
              <a:sym typeface="Arial"/>
            </a:endParaRPr>
          </a:p>
          <a:p>
            <a:pPr marL="177800" lvl="0" indent="0" rtl="0">
              <a:spcBef>
                <a:spcPts val="1100"/>
              </a:spcBef>
              <a:spcAft>
                <a:spcPts val="2100"/>
              </a:spcAft>
              <a:buClr>
                <a:schemeClr val="dk1"/>
              </a:buClr>
              <a:buSzPts val="2800"/>
              <a:buNone/>
            </a:pPr>
            <a:endParaRPr lang="en-US" sz="1500"/>
          </a:p>
        </p:txBody>
      </p:sp>
      <p:sp>
        <p:nvSpPr>
          <p:cNvPr id="116" name="Freeform: Shape 11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2" name="Rectangle 1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0" name="Google Shape;170;p27"/>
          <p:cNvSpPr txBox="1">
            <a:spLocks noGrp="1"/>
          </p:cNvSpPr>
          <p:nvPr>
            <p:ph type="title"/>
          </p:nvPr>
        </p:nvSpPr>
        <p:spPr>
          <a:xfrm>
            <a:off x="874815" y="798703"/>
            <a:ext cx="5221185" cy="3072015"/>
          </a:xfrm>
          <a:prstGeom prst="rect">
            <a:avLst/>
          </a:prstGeom>
        </p:spPr>
        <p:txBody>
          <a:bodyPr spcFirstLastPara="1" vert="horz" lIns="91440" tIns="45720" rIns="91440" bIns="45720" rtlCol="0" anchor="b" anchorCtr="0">
            <a:normAutofit/>
          </a:bodyPr>
          <a:lstStyle/>
          <a:p>
            <a:pPr marL="0" lvl="0" indent="0" algn="ctr">
              <a:spcAft>
                <a:spcPts val="0"/>
              </a:spcAft>
            </a:pPr>
            <a:r>
              <a:rPr lang="en-US" sz="6000" kern="1200">
                <a:solidFill>
                  <a:schemeClr val="tx1"/>
                </a:solidFill>
                <a:latin typeface="+mj-lt"/>
                <a:ea typeface="+mj-ea"/>
                <a:cs typeface="+mj-cs"/>
              </a:rPr>
              <a:t>THANK YOU</a:t>
            </a:r>
          </a:p>
        </p:txBody>
      </p:sp>
      <p:sp>
        <p:nvSpPr>
          <p:cNvPr id="115" name="Freeform: Shape 1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0" name="Graphic 109" descr="Right Double Quote">
            <a:extLst>
              <a:ext uri="{FF2B5EF4-FFF2-40B4-BE49-F238E27FC236}">
                <a16:creationId xmlns:a16="http://schemas.microsoft.com/office/drawing/2014/main" id="{758541B5-E122-48E7-B06E-15C9EED908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19" name="Freeform: Shape 1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Shape 1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5" name="Freeform: Shape 1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15"/>
          <p:cNvSpPr txBox="1">
            <a:spLocks noGrp="1"/>
          </p:cNvSpPr>
          <p:nvPr>
            <p:ph type="title"/>
          </p:nvPr>
        </p:nvSpPr>
        <p:spPr>
          <a:xfrm>
            <a:off x="838200" y="365125"/>
            <a:ext cx="5558489" cy="13255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t>What is a Graph?</a:t>
            </a:r>
            <a:endParaRPr lang="en-IN"/>
          </a:p>
        </p:txBody>
      </p:sp>
      <p:sp>
        <p:nvSpPr>
          <p:cNvPr id="106" name="Freeform: Shape 10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Google Shape;99;p15"/>
          <p:cNvSpPr txBox="1">
            <a:spLocks noGrp="1"/>
          </p:cNvSpPr>
          <p:nvPr>
            <p:ph idx="1"/>
          </p:nvPr>
        </p:nvSpPr>
        <p:spPr>
          <a:xfrm>
            <a:off x="838200" y="1825625"/>
            <a:ext cx="5558489" cy="4351338"/>
          </a:xfrm>
          <a:prstGeom prst="rect">
            <a:avLst/>
          </a:prstGeom>
        </p:spPr>
        <p:txBody>
          <a:bodyPr spcFirstLastPara="1" lIns="91425" tIns="45700" rIns="91425" bIns="45700" anchorCtr="0">
            <a:normAutofit/>
          </a:bodyPr>
          <a:lstStyle/>
          <a:p>
            <a:pPr marL="457200" lvl="0" indent="-381000" rtl="0">
              <a:spcBef>
                <a:spcPts val="0"/>
              </a:spcBef>
              <a:spcAft>
                <a:spcPts val="600"/>
              </a:spcAft>
              <a:buClr>
                <a:srgbClr val="000000"/>
              </a:buClr>
              <a:buSzPts val="2400"/>
              <a:buChar char="●"/>
            </a:pPr>
            <a:r>
              <a:rPr lang="en-US" sz="2600">
                <a:highlight>
                  <a:srgbClr val="FFFFFF"/>
                </a:highlight>
              </a:rPr>
              <a:t>Informally: A Graph is a non-linear data structure consisting of nodes and edges. The nodes are sometimes also referred to as vertices and the edges are lines or arcs that connect any two nodes in the graph. </a:t>
            </a:r>
          </a:p>
          <a:p>
            <a:pPr marL="457200" lvl="0" indent="-381000" rtl="0">
              <a:spcBef>
                <a:spcPts val="0"/>
              </a:spcBef>
              <a:spcAft>
                <a:spcPts val="600"/>
              </a:spcAft>
              <a:buClr>
                <a:srgbClr val="000000"/>
              </a:buClr>
              <a:buSzPts val="2400"/>
              <a:buChar char="●"/>
            </a:pPr>
            <a:r>
              <a:rPr lang="en-US" sz="2600">
                <a:highlight>
                  <a:srgbClr val="FFFFFF"/>
                </a:highlight>
              </a:rPr>
              <a:t>more formally: </a:t>
            </a:r>
            <a:r>
              <a:rPr lang="en-US" sz="2600" i="1">
                <a:highlight>
                  <a:srgbClr val="FAFAFA"/>
                </a:highlight>
              </a:rPr>
              <a:t>A Graph consists of a finite set of vertices(or nodes) and set of Edges which connect a pair of nodes.</a:t>
            </a:r>
            <a:endParaRPr lang="en-US" sz="2600"/>
          </a:p>
        </p:txBody>
      </p:sp>
      <p:sp>
        <p:nvSpPr>
          <p:cNvPr id="108" name="Oval 107">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Block Arc 109">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Freeform: Shape 111">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14" name="Straight Connector 113">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16" name="Freeform: Shape 11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8" name="Arc 11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0" name="Freeform: Shape 119">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16" name="Rectangle 111">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6"/>
          <p:cNvSpPr txBox="1">
            <a:spLocks noGrp="1"/>
          </p:cNvSpPr>
          <p:nvPr>
            <p:ph type="title"/>
          </p:nvPr>
        </p:nvSpPr>
        <p:spPr>
          <a:xfrm>
            <a:off x="594360" y="637125"/>
            <a:ext cx="3802276" cy="5256371"/>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4800">
                <a:solidFill>
                  <a:schemeClr val="bg1"/>
                </a:solidFill>
              </a:rPr>
              <a:t>Contents</a:t>
            </a:r>
          </a:p>
        </p:txBody>
      </p:sp>
      <p:graphicFrame>
        <p:nvGraphicFramePr>
          <p:cNvPr id="107" name="Google Shape;105;p16">
            <a:extLst>
              <a:ext uri="{FF2B5EF4-FFF2-40B4-BE49-F238E27FC236}">
                <a16:creationId xmlns:a16="http://schemas.microsoft.com/office/drawing/2014/main" id="{7BACE6D6-FDF3-4B57-B137-F39D1B4F5FEB}"/>
              </a:ext>
            </a:extLst>
          </p:cNvPr>
          <p:cNvGraphicFramePr>
            <a:graphicFrameLocks noGrp="1"/>
          </p:cNvGraphicFramePr>
          <p:nvPr>
            <p:ph idx="1"/>
            <p:extLst>
              <p:ext uri="{D42A27DB-BD31-4B8C-83A1-F6EECF244321}">
                <p14:modId xmlns:p14="http://schemas.microsoft.com/office/powerpoint/2010/main" val="89091231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Google Shape;110;p17"/>
          <p:cNvSpPr txBox="1">
            <a:spLocks noGrp="1"/>
          </p:cNvSpPr>
          <p:nvPr>
            <p:ph type="title"/>
          </p:nvPr>
        </p:nvSpPr>
        <p:spPr>
          <a:xfrm>
            <a:off x="1389278" y="1233241"/>
            <a:ext cx="3240506" cy="406462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Graph Traversal</a:t>
            </a:r>
          </a:p>
        </p:txBody>
      </p:sp>
      <p:sp>
        <p:nvSpPr>
          <p:cNvPr id="120" name="Freeform: Shape 11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Shape 12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Google Shape;111;p17"/>
          <p:cNvSpPr txBox="1">
            <a:spLocks noGrp="1"/>
          </p:cNvSpPr>
          <p:nvPr>
            <p:ph idx="1"/>
          </p:nvPr>
        </p:nvSpPr>
        <p:spPr>
          <a:xfrm>
            <a:off x="6096000" y="820880"/>
            <a:ext cx="5257799" cy="4889350"/>
          </a:xfrm>
          <a:prstGeom prst="rect">
            <a:avLst/>
          </a:prstGeom>
        </p:spPr>
        <p:txBody>
          <a:bodyPr spcFirstLastPara="1" lIns="91425" tIns="45700" rIns="91425" bIns="45700" anchor="t" anchorCtr="0">
            <a:normAutofit/>
          </a:bodyPr>
          <a:lstStyle/>
          <a:p>
            <a:pPr marL="0" lvl="0" indent="0" rtl="0">
              <a:spcBef>
                <a:spcPts val="1100"/>
              </a:spcBef>
              <a:spcAft>
                <a:spcPts val="0"/>
              </a:spcAft>
              <a:buNone/>
            </a:pPr>
            <a:r>
              <a:rPr lang="en-US">
                <a:latin typeface="Arial"/>
                <a:ea typeface="Arial"/>
                <a:cs typeface="Arial"/>
                <a:sym typeface="Arial"/>
              </a:rPr>
              <a:t>Graph traversal means visiting every vertex and edge exactly once in a well-defined order. While using certain graph algorithms, you must ensure that each vertex of the graph is visited exactly once. The order in which the vertices are visited are important and may depend upon the algorithm or question that you are solving.</a:t>
            </a:r>
          </a:p>
          <a:p>
            <a:pPr marL="0" lvl="0" indent="0" rtl="0">
              <a:spcBef>
                <a:spcPts val="1100"/>
              </a:spcBef>
              <a:spcAft>
                <a:spcPts val="0"/>
              </a:spcAft>
              <a:buNone/>
            </a:pPr>
            <a:endParaRPr lang="en-US">
              <a:latin typeface="Arial"/>
              <a:ea typeface="Arial"/>
              <a:cs typeface="Arial"/>
              <a:sym typeface="Arial"/>
            </a:endParaRPr>
          </a:p>
          <a:p>
            <a:pPr marL="0" lvl="0" indent="0" rtl="0">
              <a:spcBef>
                <a:spcPts val="1000"/>
              </a:spcBef>
              <a:spcAft>
                <a:spcPts val="2100"/>
              </a:spcAft>
              <a:buClr>
                <a:schemeClr val="dk1"/>
              </a:buClr>
              <a:buSzPts val="2800"/>
              <a:buNone/>
            </a:pPr>
            <a:endParaRPr lang="en-US" b="1">
              <a:highlight>
                <a:srgbClr val="FFFFFF"/>
              </a:highlight>
              <a:latin typeface="Roboto"/>
              <a:ea typeface="Roboto"/>
              <a:cs typeface="Roboto"/>
              <a:sym typeface="Roboto"/>
            </a:endParaRPr>
          </a:p>
        </p:txBody>
      </p:sp>
      <p:sp>
        <p:nvSpPr>
          <p:cNvPr id="126" name="Freeform: Shape 12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18"/>
          <p:cNvSpPr txBox="1">
            <a:spLocks noGrp="1"/>
          </p:cNvSpPr>
          <p:nvPr>
            <p:ph type="title"/>
          </p:nvPr>
        </p:nvSpPr>
        <p:spPr>
          <a:xfrm>
            <a:off x="686834" y="1153572"/>
            <a:ext cx="3200400" cy="44611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BFS (Breadth First Search)</a:t>
            </a:r>
          </a:p>
        </p:txBody>
      </p:sp>
      <p:sp>
        <p:nvSpPr>
          <p:cNvPr id="126" name="Arc 1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Google Shape;117;p18"/>
          <p:cNvSpPr txBox="1">
            <a:spLocks noGrp="1"/>
          </p:cNvSpPr>
          <p:nvPr>
            <p:ph idx="1"/>
          </p:nvPr>
        </p:nvSpPr>
        <p:spPr>
          <a:xfrm>
            <a:off x="4447308" y="591344"/>
            <a:ext cx="6906491" cy="5585619"/>
          </a:xfrm>
          <a:prstGeom prst="rect">
            <a:avLst/>
          </a:prstGeom>
        </p:spPr>
        <p:txBody>
          <a:bodyPr spcFirstLastPara="1" lIns="91425" tIns="45700" rIns="91425" bIns="45700" anchor="ctr" anchorCtr="0">
            <a:normAutofit/>
          </a:bodyPr>
          <a:lstStyle/>
          <a:p>
            <a:pPr marL="0" lvl="0" indent="0" rtl="0">
              <a:spcBef>
                <a:spcPts val="1100"/>
              </a:spcBef>
              <a:spcAft>
                <a:spcPts val="0"/>
              </a:spcAft>
              <a:buNone/>
            </a:pPr>
            <a:r>
              <a:rPr lang="en-US">
                <a:latin typeface="Arial"/>
                <a:ea typeface="Arial"/>
                <a:cs typeface="Arial"/>
                <a:sym typeface="Arial"/>
              </a:rPr>
              <a:t>start traversing from a selected node (source or starting node) and traverse the graph layerwise thus exploring the neighbour nodes (nodes which are directly connected to source node). You must then move towards the next-level neighbour nodes.</a:t>
            </a:r>
          </a:p>
          <a:p>
            <a:pPr marL="0" lvl="0" indent="0" rtl="0">
              <a:spcBef>
                <a:spcPts val="1100"/>
              </a:spcBef>
              <a:spcAft>
                <a:spcPts val="0"/>
              </a:spcAft>
              <a:buNone/>
            </a:pPr>
            <a:endParaRPr lang="en-US">
              <a:latin typeface="Arial"/>
              <a:ea typeface="Arial"/>
              <a:cs typeface="Arial"/>
              <a:sym typeface="Arial"/>
            </a:endParaRPr>
          </a:p>
          <a:p>
            <a:pPr marL="228600" lvl="0" indent="0" rtl="0">
              <a:spcBef>
                <a:spcPts val="0"/>
              </a:spcBef>
              <a:spcAft>
                <a:spcPts val="0"/>
              </a:spcAft>
              <a:buNone/>
            </a:pPr>
            <a:r>
              <a:rPr lang="en-US" b="1">
                <a:highlight>
                  <a:srgbClr val="FFFFFF"/>
                </a:highlight>
                <a:latin typeface="Roboto"/>
                <a:ea typeface="Roboto"/>
                <a:cs typeface="Roboto"/>
                <a:sym typeface="Roboto"/>
              </a:rPr>
              <a:t>Step Involved:</a:t>
            </a:r>
          </a:p>
          <a:p>
            <a:pPr marL="457200" lvl="0" indent="-381000" rtl="0">
              <a:spcBef>
                <a:spcPts val="1100"/>
              </a:spcBef>
              <a:spcAft>
                <a:spcPts val="0"/>
              </a:spcAft>
              <a:buClr>
                <a:srgbClr val="252C33"/>
              </a:buClr>
              <a:buSzPts val="2400"/>
              <a:buFont typeface="Arial"/>
              <a:buAutoNum type="arabicPeriod"/>
            </a:pPr>
            <a:r>
              <a:rPr lang="en-US">
                <a:latin typeface="Arial"/>
                <a:ea typeface="Arial"/>
                <a:cs typeface="Arial"/>
                <a:sym typeface="Arial"/>
              </a:rPr>
              <a:t>First move horizontally and visit all the nodes of the current layer</a:t>
            </a:r>
          </a:p>
          <a:p>
            <a:pPr marL="457200" lvl="0" indent="-381000" rtl="0">
              <a:spcBef>
                <a:spcPts val="0"/>
              </a:spcBef>
              <a:spcAft>
                <a:spcPts val="0"/>
              </a:spcAft>
              <a:buClr>
                <a:srgbClr val="252C33"/>
              </a:buClr>
              <a:buSzPts val="2400"/>
              <a:buFont typeface="Arial"/>
              <a:buAutoNum type="arabicPeriod"/>
            </a:pPr>
            <a:r>
              <a:rPr lang="en-US">
                <a:latin typeface="Arial"/>
                <a:ea typeface="Arial"/>
                <a:cs typeface="Arial"/>
                <a:sym typeface="Arial"/>
              </a:rPr>
              <a:t>Move to the next layer</a:t>
            </a:r>
          </a:p>
          <a:p>
            <a:pPr marL="177800" lvl="0" indent="0" rtl="0">
              <a:spcBef>
                <a:spcPts val="1100"/>
              </a:spcBef>
              <a:spcAft>
                <a:spcPts val="2100"/>
              </a:spcAft>
              <a:buClr>
                <a:schemeClr val="dk1"/>
              </a:buClr>
              <a:buSzPts val="280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122;p19"/>
          <p:cNvSpPr txBox="1">
            <a:spLocks noGrp="1"/>
          </p:cNvSpPr>
          <p:nvPr>
            <p:ph type="title"/>
          </p:nvPr>
        </p:nvSpPr>
        <p:spPr>
          <a:xfrm>
            <a:off x="956826" y="1112969"/>
            <a:ext cx="3937298" cy="416601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BFS (Breadth First Search) PseudoCode</a:t>
            </a:r>
          </a:p>
        </p:txBody>
      </p:sp>
      <p:sp>
        <p:nvSpPr>
          <p:cNvPr id="132" name="Freeform: Shape 13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Shape 13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Google Shape;123;p19"/>
          <p:cNvSpPr txBox="1">
            <a:spLocks noGrp="1"/>
          </p:cNvSpPr>
          <p:nvPr>
            <p:ph idx="1"/>
          </p:nvPr>
        </p:nvSpPr>
        <p:spPr>
          <a:xfrm>
            <a:off x="6096000" y="820880"/>
            <a:ext cx="5257799" cy="4889350"/>
          </a:xfrm>
          <a:prstGeom prst="rect">
            <a:avLst/>
          </a:prstGeom>
        </p:spPr>
        <p:txBody>
          <a:bodyPr spcFirstLastPara="1" lIns="91425" tIns="45700" rIns="91425" bIns="45700" anchor="t" anchorCtr="0">
            <a:normAutofit/>
          </a:bodyPr>
          <a:lstStyle/>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BFS (G, s)                   //Where G is the graph and s is the source node</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let Q be queue.</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Q.enqueue( s ) //Inserting s in queue until all its neighbour vertices are marked.</a:t>
            </a:r>
          </a:p>
          <a:p>
            <a:pPr marL="177800" lvl="0" indent="0" rtl="0">
              <a:spcBef>
                <a:spcPts val="1000"/>
              </a:spcBef>
              <a:spcAft>
                <a:spcPts val="0"/>
              </a:spcAft>
              <a:buClr>
                <a:schemeClr val="dk1"/>
              </a:buClr>
              <a:buSzPts val="2800"/>
              <a:buNone/>
            </a:pPr>
            <a:endParaRPr lang="en-US" sz="1100">
              <a:highlight>
                <a:srgbClr val="F8F8F8"/>
              </a:highlight>
              <a:latin typeface="Arial"/>
              <a:ea typeface="Arial"/>
              <a:cs typeface="Arial"/>
              <a:sym typeface="Arial"/>
            </a:endParaRP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mark s as visited.</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while ( Q is not empty)</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//Removing that vertex from queue,whose neighbour will be visited now</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v  =  Q.dequeue( )</a:t>
            </a:r>
          </a:p>
          <a:p>
            <a:pPr marL="177800" lvl="0" indent="0" rtl="0">
              <a:spcBef>
                <a:spcPts val="1000"/>
              </a:spcBef>
              <a:spcAft>
                <a:spcPts val="0"/>
              </a:spcAft>
              <a:buClr>
                <a:schemeClr val="dk1"/>
              </a:buClr>
              <a:buSzPts val="2800"/>
              <a:buNone/>
            </a:pPr>
            <a:endParaRPr lang="en-US" sz="1100">
              <a:highlight>
                <a:srgbClr val="F8F8F8"/>
              </a:highlight>
              <a:latin typeface="Arial"/>
              <a:ea typeface="Arial"/>
              <a:cs typeface="Arial"/>
              <a:sym typeface="Arial"/>
            </a:endParaRP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//processing all the neighbours of v  </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for all neighbours w of v in Graph G</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if w is not visited </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Q.enqueue( w )             //Stores w in Q to further visit its neighbour</a:t>
            </a:r>
          </a:p>
          <a:p>
            <a:pPr marL="101600" marR="101600" lvl="0" indent="0" rtl="0">
              <a:spcBef>
                <a:spcPts val="1000"/>
              </a:spcBef>
              <a:spcAft>
                <a:spcPts val="0"/>
              </a:spcAft>
              <a:buNone/>
            </a:pPr>
            <a:r>
              <a:rPr lang="en-US" sz="1100">
                <a:highlight>
                  <a:srgbClr val="F8F8F8"/>
                </a:highlight>
                <a:latin typeface="Arial"/>
                <a:ea typeface="Arial"/>
                <a:cs typeface="Arial"/>
                <a:sym typeface="Arial"/>
              </a:rPr>
              <a:t>                        mark w as visited.</a:t>
            </a:r>
          </a:p>
          <a:p>
            <a:pPr marL="0" lvl="0" indent="0" rtl="0">
              <a:spcBef>
                <a:spcPts val="1000"/>
              </a:spcBef>
              <a:spcAft>
                <a:spcPts val="0"/>
              </a:spcAft>
              <a:buNone/>
            </a:pPr>
            <a:endParaRPr lang="en-US" sz="1100">
              <a:latin typeface="Arial"/>
              <a:ea typeface="Arial"/>
              <a:cs typeface="Arial"/>
              <a:sym typeface="Arial"/>
            </a:endParaRPr>
          </a:p>
          <a:p>
            <a:pPr marL="177800" lvl="0" indent="0" rtl="0">
              <a:spcBef>
                <a:spcPts val="1000"/>
              </a:spcBef>
              <a:spcAft>
                <a:spcPts val="1000"/>
              </a:spcAft>
              <a:buClr>
                <a:schemeClr val="dk1"/>
              </a:buClr>
              <a:buSzPts val="2800"/>
              <a:buNone/>
            </a:pPr>
            <a:endParaRPr lang="en-US" sz="1100">
              <a:latin typeface="Arial"/>
              <a:ea typeface="Arial"/>
              <a:cs typeface="Arial"/>
              <a:sym typeface="Arial"/>
            </a:endParaRPr>
          </a:p>
        </p:txBody>
      </p:sp>
      <p:sp>
        <p:nvSpPr>
          <p:cNvPr id="138" name="Freeform: Shape 13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7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20"/>
          <p:cNvSpPr txBox="1">
            <a:spLocks noGrp="1"/>
          </p:cNvSpPr>
          <p:nvPr>
            <p:ph type="title"/>
          </p:nvPr>
        </p:nvSpPr>
        <p:spPr>
          <a:xfrm>
            <a:off x="1389278" y="1233241"/>
            <a:ext cx="3240506" cy="406462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DFS (Depth First Search)</a:t>
            </a:r>
          </a:p>
        </p:txBody>
      </p:sp>
      <p:sp>
        <p:nvSpPr>
          <p:cNvPr id="74" name="Freeform: Shape 7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Google Shape;129;p20"/>
          <p:cNvSpPr txBox="1">
            <a:spLocks noGrp="1"/>
          </p:cNvSpPr>
          <p:nvPr>
            <p:ph idx="1"/>
          </p:nvPr>
        </p:nvSpPr>
        <p:spPr>
          <a:xfrm>
            <a:off x="6096000" y="820880"/>
            <a:ext cx="5257799" cy="4889350"/>
          </a:xfrm>
          <a:prstGeom prst="rect">
            <a:avLst/>
          </a:prstGeom>
        </p:spPr>
        <p:txBody>
          <a:bodyPr spcFirstLastPara="1" lIns="91425" tIns="45700" rIns="91425" bIns="45700" anchor="t" anchorCtr="0">
            <a:normAutofit/>
          </a:bodyPr>
          <a:lstStyle/>
          <a:p>
            <a:pPr marL="0" lvl="0" indent="0" rtl="0">
              <a:spcBef>
                <a:spcPts val="1100"/>
              </a:spcBef>
              <a:spcAft>
                <a:spcPts val="0"/>
              </a:spcAft>
              <a:buNone/>
            </a:pPr>
            <a:r>
              <a:rPr lang="en-US" sz="2000">
                <a:latin typeface="Arial"/>
                <a:ea typeface="Arial"/>
                <a:cs typeface="Arial"/>
                <a:sym typeface="Arial"/>
              </a:rPr>
              <a:t>The DFS algorithm is a recursive algorithm that uses the idea of backtracking. It involves exhaustive searches of all the nodes by going ahead, if possible, else by backtracking.</a:t>
            </a:r>
          </a:p>
          <a:p>
            <a:pPr marL="0" lvl="0" indent="0" rtl="0">
              <a:spcBef>
                <a:spcPts val="1100"/>
              </a:spcBef>
              <a:spcAft>
                <a:spcPts val="0"/>
              </a:spcAft>
              <a:buNone/>
            </a:pPr>
            <a:endParaRPr lang="en-US" sz="2000">
              <a:latin typeface="Arial"/>
              <a:ea typeface="Arial"/>
              <a:cs typeface="Arial"/>
              <a:sym typeface="Arial"/>
            </a:endParaRPr>
          </a:p>
          <a:p>
            <a:pPr marL="0" lvl="0" indent="0" rtl="0">
              <a:spcBef>
                <a:spcPts val="0"/>
              </a:spcBef>
              <a:spcAft>
                <a:spcPts val="0"/>
              </a:spcAft>
              <a:buNone/>
            </a:pPr>
            <a:r>
              <a:rPr lang="en-US" sz="2000" b="1">
                <a:highlight>
                  <a:srgbClr val="FFFFFF"/>
                </a:highlight>
                <a:latin typeface="Roboto"/>
                <a:ea typeface="Roboto"/>
                <a:cs typeface="Roboto"/>
                <a:sym typeface="Roboto"/>
              </a:rPr>
              <a:t>Step Involved:</a:t>
            </a:r>
          </a:p>
          <a:p>
            <a:pPr marL="457200" lvl="0" indent="-381000" rtl="0">
              <a:spcBef>
                <a:spcPts val="1100"/>
              </a:spcBef>
              <a:spcAft>
                <a:spcPts val="0"/>
              </a:spcAft>
              <a:buClr>
                <a:srgbClr val="252C33"/>
              </a:buClr>
              <a:buSzPts val="2400"/>
              <a:buFont typeface="Arial"/>
              <a:buAutoNum type="arabicPeriod"/>
            </a:pPr>
            <a:r>
              <a:rPr lang="en-US" sz="2000">
                <a:highlight>
                  <a:srgbClr val="FFFFFF"/>
                </a:highlight>
                <a:latin typeface="Arial"/>
                <a:ea typeface="Arial"/>
                <a:cs typeface="Arial"/>
                <a:sym typeface="Arial"/>
              </a:rPr>
              <a:t>Pick a starting node and push all its adjacent nodes into a stack</a:t>
            </a:r>
            <a:endParaRPr lang="en-US" sz="2000">
              <a:latin typeface="Arial"/>
              <a:ea typeface="Arial"/>
              <a:cs typeface="Arial"/>
              <a:sym typeface="Arial"/>
            </a:endParaRPr>
          </a:p>
          <a:p>
            <a:pPr marL="457200" lvl="0" indent="-381000" rtl="0">
              <a:spcBef>
                <a:spcPts val="0"/>
              </a:spcBef>
              <a:spcAft>
                <a:spcPts val="0"/>
              </a:spcAft>
              <a:buClr>
                <a:srgbClr val="252C33"/>
              </a:buClr>
              <a:buSzPts val="2400"/>
              <a:buFont typeface="Arial"/>
              <a:buAutoNum type="arabicPeriod"/>
            </a:pPr>
            <a:r>
              <a:rPr lang="en-US" sz="2000">
                <a:highlight>
                  <a:srgbClr val="FFFFFF"/>
                </a:highlight>
                <a:latin typeface="Arial"/>
                <a:ea typeface="Arial"/>
                <a:cs typeface="Arial"/>
                <a:sym typeface="Arial"/>
              </a:rPr>
              <a:t>Pop a node from stack to select the next node to visit and push all its adjacent nodes into a stack.</a:t>
            </a:r>
          </a:p>
          <a:p>
            <a:pPr marL="457200" lvl="0" indent="-381000" rtl="0">
              <a:spcBef>
                <a:spcPts val="0"/>
              </a:spcBef>
              <a:spcAft>
                <a:spcPts val="0"/>
              </a:spcAft>
              <a:buClr>
                <a:srgbClr val="252C33"/>
              </a:buClr>
              <a:buSzPts val="2400"/>
              <a:buFont typeface="Arial"/>
              <a:buAutoNum type="arabicPeriod"/>
            </a:pPr>
            <a:r>
              <a:rPr lang="en-US" sz="2000">
                <a:highlight>
                  <a:srgbClr val="FFFFFF"/>
                </a:highlight>
                <a:latin typeface="Arial"/>
                <a:ea typeface="Arial"/>
                <a:cs typeface="Arial"/>
                <a:sym typeface="Arial"/>
              </a:rPr>
              <a:t>Repeat this process until the stack is empty. However, ensure that the nodes that are visited are marked</a:t>
            </a:r>
            <a:endParaRPr lang="en-US" sz="2000">
              <a:latin typeface="Arial"/>
              <a:ea typeface="Arial"/>
              <a:cs typeface="Arial"/>
              <a:sym typeface="Arial"/>
            </a:endParaRPr>
          </a:p>
          <a:p>
            <a:pPr marL="177800" lvl="0" indent="0" rtl="0">
              <a:spcBef>
                <a:spcPts val="1100"/>
              </a:spcBef>
              <a:spcAft>
                <a:spcPts val="2100"/>
              </a:spcAft>
              <a:buClr>
                <a:schemeClr val="dk1"/>
              </a:buClr>
              <a:buSzPts val="2800"/>
              <a:buNone/>
            </a:pPr>
            <a:endParaRPr lang="en-US" sz="2000"/>
          </a:p>
        </p:txBody>
      </p:sp>
      <p:sp>
        <p:nvSpPr>
          <p:cNvPr id="80" name="Freeform: Shape 7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21"/>
          <p:cNvSpPr txBox="1">
            <a:spLocks noGrp="1"/>
          </p:cNvSpPr>
          <p:nvPr>
            <p:ph type="title"/>
          </p:nvPr>
        </p:nvSpPr>
        <p:spPr>
          <a:xfrm>
            <a:off x="956826" y="1112969"/>
            <a:ext cx="3937298" cy="416601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DFS (Depth First Search) PseudoCode</a:t>
            </a:r>
          </a:p>
        </p:txBody>
      </p:sp>
      <p:sp>
        <p:nvSpPr>
          <p:cNvPr id="80" name="Freeform: Shape 7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Google Shape;135;p21"/>
          <p:cNvSpPr txBox="1">
            <a:spLocks noGrp="1"/>
          </p:cNvSpPr>
          <p:nvPr>
            <p:ph idx="1"/>
          </p:nvPr>
        </p:nvSpPr>
        <p:spPr>
          <a:xfrm>
            <a:off x="6096000" y="820880"/>
            <a:ext cx="5257799" cy="4889350"/>
          </a:xfrm>
          <a:prstGeom prst="rect">
            <a:avLst/>
          </a:prstGeom>
        </p:spPr>
        <p:txBody>
          <a:bodyPr spcFirstLastPara="1" lIns="91425" tIns="45700" rIns="91425" bIns="45700" anchor="t" anchorCtr="0">
            <a:normAutofit/>
          </a:bodyPr>
          <a:lstStyle/>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DFS-iterative (G, s):                                   //Where G is graph and s is source vertex</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let S be stack</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S.push( s )            //Inserting s in stack </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mark s as visited.</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while ( S is not empty):</a:t>
            </a:r>
          </a:p>
          <a:p>
            <a:pPr marL="6350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v  =  S.top( )</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S.pop( )</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for all neighbours w of v in Graph G:</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if w is not visited :</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S.push( w )         </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mark w as visited</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DFS-recursive(G, s):</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mark s as visited</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for all neighbours w of s in Graph G:</a:t>
            </a:r>
          </a:p>
          <a:p>
            <a:pPr marL="177800" lvl="0" indent="0" rtl="0">
              <a:spcBef>
                <a:spcPts val="1000"/>
              </a:spcBef>
              <a:spcAft>
                <a:spcPts val="0"/>
              </a:spcAft>
              <a:buClr>
                <a:schemeClr val="dk1"/>
              </a:buClr>
              <a:buSzPts val="2800"/>
              <a:buNone/>
            </a:pPr>
            <a:r>
              <a:rPr lang="en-US" sz="1100">
                <a:highlight>
                  <a:srgbClr val="F8F8F8"/>
                </a:highlight>
                <a:latin typeface="Arial"/>
                <a:ea typeface="Arial"/>
                <a:cs typeface="Arial"/>
                <a:sym typeface="Arial"/>
              </a:rPr>
              <a:t>            if w is not visited:</a:t>
            </a:r>
          </a:p>
          <a:p>
            <a:pPr marL="101600" marR="101600" lvl="0" indent="0" rtl="0">
              <a:spcBef>
                <a:spcPts val="1000"/>
              </a:spcBef>
              <a:spcAft>
                <a:spcPts val="0"/>
              </a:spcAft>
              <a:buNone/>
            </a:pPr>
            <a:r>
              <a:rPr lang="en-US" sz="1100">
                <a:highlight>
                  <a:srgbClr val="F8F8F8"/>
                </a:highlight>
                <a:latin typeface="Arial"/>
                <a:ea typeface="Arial"/>
                <a:cs typeface="Arial"/>
                <a:sym typeface="Arial"/>
              </a:rPr>
              <a:t>                DFS-recursive(G, w)</a:t>
            </a:r>
          </a:p>
          <a:p>
            <a:pPr marL="177800" lvl="0" indent="0" rtl="0">
              <a:spcBef>
                <a:spcPts val="1000"/>
              </a:spcBef>
              <a:spcAft>
                <a:spcPts val="1000"/>
              </a:spcAft>
              <a:buClr>
                <a:schemeClr val="dk1"/>
              </a:buClr>
              <a:buSzPts val="2800"/>
              <a:buNone/>
            </a:pPr>
            <a:endParaRPr lang="en-US" sz="1100">
              <a:highlight>
                <a:srgbClr val="F8F8F8"/>
              </a:highlight>
              <a:latin typeface="Arial"/>
              <a:ea typeface="Arial"/>
              <a:cs typeface="Arial"/>
              <a:sym typeface="Arial"/>
            </a:endParaRPr>
          </a:p>
        </p:txBody>
      </p:sp>
      <p:sp>
        <p:nvSpPr>
          <p:cNvPr id="86" name="Freeform: Shape 8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22"/>
          <p:cNvSpPr txBox="1">
            <a:spLocks noGrp="1"/>
          </p:cNvSpPr>
          <p:nvPr>
            <p:ph type="title"/>
          </p:nvPr>
        </p:nvSpPr>
        <p:spPr>
          <a:xfrm>
            <a:off x="1389278" y="1233241"/>
            <a:ext cx="3240506" cy="406462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Minimum Spanning Tree</a:t>
            </a:r>
          </a:p>
        </p:txBody>
      </p:sp>
      <p:sp>
        <p:nvSpPr>
          <p:cNvPr id="86" name="Freeform: Shape 8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Google Shape;141;p22"/>
          <p:cNvSpPr txBox="1">
            <a:spLocks noGrp="1"/>
          </p:cNvSpPr>
          <p:nvPr>
            <p:ph idx="1"/>
          </p:nvPr>
        </p:nvSpPr>
        <p:spPr>
          <a:xfrm>
            <a:off x="6096000" y="820880"/>
            <a:ext cx="5257799" cy="4889350"/>
          </a:xfrm>
          <a:prstGeom prst="rect">
            <a:avLst/>
          </a:prstGeom>
        </p:spPr>
        <p:txBody>
          <a:bodyPr spcFirstLastPara="1" lIns="91425" tIns="45700" rIns="91425" bIns="45700" anchor="t" anchorCtr="0">
            <a:normAutofit/>
          </a:bodyPr>
          <a:lstStyle/>
          <a:p>
            <a:pPr marL="0" lvl="0" indent="0" rtl="0">
              <a:spcBef>
                <a:spcPts val="1100"/>
              </a:spcBef>
              <a:spcAft>
                <a:spcPts val="0"/>
              </a:spcAft>
              <a:buNone/>
            </a:pPr>
            <a:r>
              <a:rPr lang="en-US">
                <a:latin typeface="Arial"/>
                <a:ea typeface="Arial"/>
                <a:cs typeface="Arial"/>
                <a:sym typeface="Arial"/>
              </a:rPr>
              <a:t>The cost of the spanning tree is the sum of the weights of all the edges in the tree. There can be many spanning trees. Minimum spanning tree is the spanning tree where the cost is minimum among all the spanning trees. There also can be many minimum spanning trees.</a:t>
            </a:r>
          </a:p>
          <a:p>
            <a:pPr marL="0" lvl="0" indent="0" rtl="0">
              <a:spcBef>
                <a:spcPts val="1100"/>
              </a:spcBef>
              <a:spcAft>
                <a:spcPts val="2100"/>
              </a:spcAft>
              <a:buClr>
                <a:schemeClr val="dk1"/>
              </a:buClr>
              <a:buSzPts val="2800"/>
              <a:buNone/>
            </a:pPr>
            <a:endParaRPr lang="en-US">
              <a:latin typeface="Arial"/>
              <a:ea typeface="Arial"/>
              <a:cs typeface="Arial"/>
              <a:sym typeface="Arial"/>
            </a:endParaRPr>
          </a:p>
        </p:txBody>
      </p:sp>
      <p:sp>
        <p:nvSpPr>
          <p:cNvPr id="92" name="Freeform: Shape 9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1260</Words>
  <Application>Microsoft Office PowerPoint</Application>
  <PresentationFormat>Widescreen</PresentationFormat>
  <Paragraphs>97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Roboto</vt:lpstr>
      <vt:lpstr>Calibri Light</vt:lpstr>
      <vt:lpstr>Office Theme</vt:lpstr>
      <vt:lpstr>Graph</vt:lpstr>
      <vt:lpstr>What is a Graph?</vt:lpstr>
      <vt:lpstr>Contents</vt:lpstr>
      <vt:lpstr>Graph Traversal</vt:lpstr>
      <vt:lpstr>BFS (Breadth First Search)</vt:lpstr>
      <vt:lpstr>BFS (Breadth First Search) PseudoCode</vt:lpstr>
      <vt:lpstr>DFS (Depth First Search)</vt:lpstr>
      <vt:lpstr>DFS (Depth First Search) PseudoCode</vt:lpstr>
      <vt:lpstr>Minimum Spanning Tree</vt:lpstr>
      <vt:lpstr>Kruskal’s Algorithm</vt:lpstr>
      <vt:lpstr>Prim’s Algorithm</vt:lpstr>
      <vt:lpstr>Dijkstra's Algorithm </vt:lpstr>
      <vt:lpstr>Floyd–Warshall's Algorithm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Abhishek Kumar Suman</dc:creator>
  <cp:lastModifiedBy>Abhishek Kumar Suman</cp:lastModifiedBy>
  <cp:revision>2</cp:revision>
  <dcterms:created xsi:type="dcterms:W3CDTF">2020-04-28T09:31:10Z</dcterms:created>
  <dcterms:modified xsi:type="dcterms:W3CDTF">2020-04-28T09:33:29Z</dcterms:modified>
</cp:coreProperties>
</file>