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DB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90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2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34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3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3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8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7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2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8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2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516958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2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3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71162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30015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3" y="3022678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8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9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9" y="3022678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1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0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1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4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2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2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3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5" y="5398638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4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4" y="4394046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8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5" y="286990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36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5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5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6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3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3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4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169590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31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62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5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2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300156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4" y="3022680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0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0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0" y="3022680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2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1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6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4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4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5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6" y="5398640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5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5" y="4394048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80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6" y="286990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4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753238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7" y="2336882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7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7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5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7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4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5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6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169592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31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62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7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4711624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5300158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5" y="3022682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2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1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1" y="3022682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2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3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2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8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1" y="554343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6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6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7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7" y="5398642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5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5" y="753234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Spanning Tree Algorithm</a:t>
            </a:r>
            <a:endParaRPr lang="en-IN" dirty="0"/>
          </a:p>
        </p:txBody>
      </p:sp>
      <p:pic>
        <p:nvPicPr>
          <p:cNvPr id="4" name="Google Shape;208;p19" descr="National Institute of Technology Delhi | Ministry of HRD, Govt. of ...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875211" y="228601"/>
            <a:ext cx="12152812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9;p19"/>
          <p:cNvSpPr txBox="1"/>
          <p:nvPr/>
        </p:nvSpPr>
        <p:spPr>
          <a:xfrm>
            <a:off x="5512278" y="4473714"/>
            <a:ext cx="31745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Submitted to: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Chandresh Kumar Maurya</a:t>
            </a:r>
            <a:endParaRPr sz="20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904" y="4495800"/>
            <a:ext cx="1802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Submitted by:</a:t>
            </a:r>
          </a:p>
          <a:p>
            <a:r>
              <a:rPr lang="en-US" sz="2000" dirty="0" smtClean="0"/>
              <a:t>Amrit Raj</a:t>
            </a:r>
          </a:p>
          <a:p>
            <a:r>
              <a:rPr lang="en-US" sz="2000" dirty="0" smtClean="0"/>
              <a:t>181210008</a:t>
            </a:r>
          </a:p>
          <a:p>
            <a:r>
              <a:rPr lang="en-US" sz="2000" dirty="0" smtClean="0"/>
              <a:t>CSE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Year</a:t>
            </a:r>
            <a:endParaRPr lang="en-IN" sz="2000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524071"/>
            <a:ext cx="518160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lgerian" pitchFamily="82" charset="0"/>
              </a:rPr>
              <a:t>THANK YOU</a:t>
            </a:r>
            <a:endParaRPr lang="en-IN" sz="72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762000"/>
            <a:ext cx="5257800" cy="10156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END OF SLIDES</a:t>
            </a:r>
            <a:endParaRPr lang="en-IN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95600"/>
            <a:ext cx="7210396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Minimum Spanning Tree</a:t>
            </a:r>
          </a:p>
          <a:p>
            <a:endParaRPr lang="en-US" dirty="0" smtClean="0"/>
          </a:p>
          <a:p>
            <a:r>
              <a:rPr lang="en-US" dirty="0" smtClean="0"/>
              <a:t>Krushkal’s Algorithm</a:t>
            </a:r>
          </a:p>
          <a:p>
            <a:endParaRPr lang="en-US" dirty="0" smtClean="0"/>
          </a:p>
          <a:p>
            <a:r>
              <a:rPr lang="en-US" dirty="0" smtClean="0"/>
              <a:t>Prim’s Algorithm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404" y="2362200"/>
            <a:ext cx="7591396" cy="4191000"/>
          </a:xfrm>
        </p:spPr>
        <p:txBody>
          <a:bodyPr>
            <a:normAutofit lnSpcReduction="10000"/>
          </a:bodyPr>
          <a:lstStyle/>
          <a:p>
            <a:r>
              <a:rPr lang="en-US" sz="2100" dirty="0" smtClean="0"/>
              <a:t>What is minimum spanning tree? </a:t>
            </a:r>
          </a:p>
          <a:p>
            <a:pPr marL="669925" lvl="1" indent="-325438"/>
            <a:r>
              <a:rPr lang="en-US" sz="2100" dirty="0" smtClean="0"/>
              <a:t>A </a:t>
            </a:r>
            <a:r>
              <a:rPr lang="en-US" sz="2100" i="1" dirty="0" smtClean="0"/>
              <a:t>tree</a:t>
            </a:r>
            <a:r>
              <a:rPr lang="tr-TR" sz="2100" i="1" dirty="0" smtClean="0"/>
              <a:t> </a:t>
            </a:r>
            <a:r>
              <a:rPr lang="en-US" sz="2100" dirty="0" smtClean="0"/>
              <a:t>that covers (spans)  all the vertices of a connected graph</a:t>
            </a:r>
            <a:r>
              <a:rPr lang="tr-TR" sz="2100" dirty="0" smtClean="0"/>
              <a:t> which</a:t>
            </a:r>
            <a:r>
              <a:rPr lang="en-US" sz="2100" dirty="0" smtClean="0"/>
              <a:t> has the minimum total cost of edges in the tree. </a:t>
            </a:r>
          </a:p>
          <a:p>
            <a:pPr marL="344487" lvl="1" indent="0">
              <a:buNone/>
            </a:pPr>
            <a:endParaRPr lang="en-US" sz="2100" dirty="0" smtClean="0"/>
          </a:p>
          <a:p>
            <a:r>
              <a:rPr lang="en-US" sz="2100" dirty="0" smtClean="0"/>
              <a:t>An </a:t>
            </a:r>
            <a:r>
              <a:rPr lang="tr-TR" sz="2100" dirty="0" smtClean="0"/>
              <a:t>MST </a:t>
            </a:r>
            <a:r>
              <a:rPr lang="en-US" sz="2100" dirty="0" smtClean="0"/>
              <a:t>exists for a graph iff the graph is </a:t>
            </a:r>
            <a:r>
              <a:rPr lang="en-US" sz="2100" i="1" dirty="0" smtClean="0"/>
              <a:t>connected</a:t>
            </a:r>
            <a:r>
              <a:rPr lang="en-US" sz="2100" dirty="0" smtClean="0"/>
              <a:t>. </a:t>
            </a:r>
          </a:p>
          <a:p>
            <a:pPr>
              <a:buNone/>
            </a:pPr>
            <a:r>
              <a:rPr lang="en-US" sz="2100" dirty="0" smtClean="0"/>
              <a:t> </a:t>
            </a:r>
          </a:p>
          <a:p>
            <a:r>
              <a:rPr lang="en-US" sz="2100" dirty="0" smtClean="0"/>
              <a:t>The same problem makes sense for directed graphs </a:t>
            </a:r>
            <a:r>
              <a:rPr lang="tr-TR" sz="2100" dirty="0" smtClean="0"/>
              <a:t>too</a:t>
            </a:r>
            <a:r>
              <a:rPr lang="en-US" sz="2100" dirty="0" smtClean="0"/>
              <a:t>, </a:t>
            </a:r>
            <a:r>
              <a:rPr lang="tr-TR" sz="2100" dirty="0" smtClean="0"/>
              <a:t>but</a:t>
            </a:r>
            <a:r>
              <a:rPr lang="en-US" sz="2100" dirty="0" smtClean="0"/>
              <a:t> the solution is more difficult. </a:t>
            </a:r>
          </a:p>
          <a:p>
            <a:endParaRPr lang="en-US" sz="2100" dirty="0" smtClean="0"/>
          </a:p>
          <a:p>
            <a:r>
              <a:rPr lang="en-US" sz="2100" dirty="0" smtClean="0"/>
              <a:t>Our problem is finding a minimum spanning tree in directed and undirected graph.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133600"/>
            <a:ext cx="8100359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Properties:</a:t>
            </a:r>
          </a:p>
          <a:p>
            <a:r>
              <a:rPr lang="en-US" sz="2100" dirty="0" smtClean="0"/>
              <a:t>If the number of vertices of a connected undirected graph is |V|, then its minimum spanning tree will have</a:t>
            </a:r>
          </a:p>
          <a:p>
            <a:pPr lvl="1"/>
            <a:r>
              <a:rPr lang="en-US" sz="2100" dirty="0" smtClean="0"/>
              <a:t>|V| vertices</a:t>
            </a:r>
          </a:p>
          <a:p>
            <a:pPr lvl="1"/>
            <a:r>
              <a:rPr lang="en-US" sz="2100" dirty="0" smtClean="0"/>
              <a:t>|V| - 1 edges. </a:t>
            </a:r>
          </a:p>
          <a:p>
            <a:r>
              <a:rPr lang="en-US" sz="2100" dirty="0" smtClean="0"/>
              <a:t>A MST does not contain any cycle, since it is a tree. </a:t>
            </a:r>
          </a:p>
          <a:p>
            <a:r>
              <a:rPr lang="en-US" sz="2100" dirty="0" smtClean="0"/>
              <a:t>If we add an extra edge to a MST, then it will have a cycle.</a:t>
            </a:r>
          </a:p>
          <a:p>
            <a:endParaRPr lang="en-US" sz="2100" dirty="0" smtClean="0"/>
          </a:p>
          <a:p>
            <a:pPr>
              <a:buNone/>
            </a:pPr>
            <a:r>
              <a:rPr lang="en-US" dirty="0" smtClean="0"/>
              <a:t>Two main algorithms for computing MSTs</a:t>
            </a:r>
          </a:p>
          <a:p>
            <a:r>
              <a:rPr lang="en-US" sz="2100" dirty="0" smtClean="0"/>
              <a:t>Krushkal’s Algorithm</a:t>
            </a:r>
          </a:p>
          <a:p>
            <a:r>
              <a:rPr lang="en-US" sz="2100" dirty="0" smtClean="0"/>
              <a:t>Prim’s Algorithm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MST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2"/>
            <a:ext cx="7719359" cy="40639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Maintain a set of edges : A</a:t>
            </a:r>
          </a:p>
          <a:p>
            <a:r>
              <a:rPr lang="en-US" dirty="0" smtClean="0"/>
              <a:t>Loop invariant:  A is a subset of some MST</a:t>
            </a:r>
          </a:p>
          <a:p>
            <a:r>
              <a:rPr lang="en-US" dirty="0" smtClean="0"/>
              <a:t>Safe edge (u,v): A U {(u,v)} is also a subset of an MST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Generic-MST(G, w) </a:t>
            </a:r>
          </a:p>
          <a:p>
            <a:pPr>
              <a:buNone/>
            </a:pPr>
            <a:r>
              <a:rPr lang="en-US" dirty="0" smtClean="0"/>
              <a:t>		A = empty set</a:t>
            </a:r>
          </a:p>
          <a:p>
            <a:pPr>
              <a:buNone/>
            </a:pPr>
            <a:r>
              <a:rPr lang="en-US" dirty="0" smtClean="0"/>
              <a:t>		while A does not form a spanning tree do</a:t>
            </a:r>
          </a:p>
          <a:p>
            <a:pPr>
              <a:buNone/>
            </a:pPr>
            <a:r>
              <a:rPr lang="en-US" dirty="0" smtClean="0"/>
              <a:t>			find an edge (u,v) that is safe for A </a:t>
            </a:r>
          </a:p>
          <a:p>
            <a:pPr>
              <a:buNone/>
            </a:pPr>
            <a:r>
              <a:rPr lang="en-US" dirty="0" smtClean="0"/>
              <a:t>			A = A U {(u,v)}</a:t>
            </a:r>
          </a:p>
          <a:p>
            <a:pPr>
              <a:buNone/>
            </a:pPr>
            <a:r>
              <a:rPr lang="en-US" dirty="0" smtClean="0"/>
              <a:t>		return A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3400" y="4038600"/>
            <a:ext cx="70104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Krushkal’s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877684"/>
            <a:ext cx="8024159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Add edges to A in increasing order of weights.</a:t>
            </a:r>
          </a:p>
          <a:p>
            <a:pPr lvl="1"/>
            <a:r>
              <a:rPr lang="en-US" sz="2400" dirty="0" smtClean="0"/>
              <a:t>If the edge being considered introduces a cycle, skip it.</a:t>
            </a:r>
          </a:p>
          <a:p>
            <a:pPr lvl="1"/>
            <a:r>
              <a:rPr lang="en-US" sz="2400" dirty="0" smtClean="0"/>
              <a:t>Otherwise add to A.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Notice that the edges in A make a forest, and they keep getting merged together.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Krushkal’s Algorithm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1981200"/>
            <a:ext cx="4953000" cy="487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Kruskal(G=(V,E), w) {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	A = empty set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	for each (u in V) 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		CreateSet(u)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	Sort E in increasing order by weight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	for each ((u,v) from the sorted list E)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	{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		if (FindSet(u) != FindSet(v)) 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		{ 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			Add(u,v) to A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			Union(u,v)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		}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     	}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	return A</a:t>
            </a:r>
          </a:p>
          <a:p>
            <a:r>
              <a:rPr lang="en-US" sz="2000" dirty="0" smtClean="0">
                <a:solidFill>
                  <a:srgbClr val="090DB7"/>
                </a:solidFill>
                <a:latin typeface="Berlin Sans FB" pitchFamily="34" charset="0"/>
              </a:rPr>
              <a:t>} </a:t>
            </a:r>
          </a:p>
          <a:p>
            <a:pPr algn="ctr"/>
            <a:endParaRPr lang="en-IN" dirty="0">
              <a:latin typeface="Young forev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2743200"/>
            <a:ext cx="3581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Time Complexity</a:t>
            </a:r>
          </a:p>
          <a:p>
            <a:pPr>
              <a:spcBef>
                <a:spcPct val="50000"/>
              </a:spcBef>
            </a:pPr>
            <a:r>
              <a:rPr lang="el-GR" sz="2000" dirty="0" smtClean="0">
                <a:cs typeface="Arial" charset="0"/>
              </a:rPr>
              <a:t>Θ</a:t>
            </a:r>
            <a:r>
              <a:rPr lang="en-US" sz="2000" dirty="0" smtClean="0"/>
              <a:t>(E log E) for sorting the edges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O(V log V + E) for a sequence of E union find operations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Total : O(E log E) since (E &gt;= V-1)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801484"/>
            <a:ext cx="8100359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Edges in A always form a tree (partial MST)</a:t>
            </a:r>
          </a:p>
          <a:p>
            <a:r>
              <a:rPr lang="en-US" dirty="0" smtClean="0"/>
              <a:t>Start from a vertex r and grow until the tree spans all vertices</a:t>
            </a:r>
          </a:p>
          <a:p>
            <a:r>
              <a:rPr lang="en-US" dirty="0" smtClean="0"/>
              <a:t>Let S denote the set of vertices which are on this partial MST </a:t>
            </a:r>
          </a:p>
          <a:p>
            <a:pPr lvl="1"/>
            <a:r>
              <a:rPr lang="en-US" sz="2400" dirty="0" smtClean="0"/>
              <a:t>A is the set of edges connecting the vertices in S</a:t>
            </a:r>
          </a:p>
          <a:p>
            <a:r>
              <a:rPr lang="en-US" dirty="0" smtClean="0"/>
              <a:t>At each stage the light edge crossing (S, V-S) is added to A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1"/>
            <a:ext cx="853665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534400" y="1981200"/>
            <a:ext cx="609600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signment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Assignment</Template>
  <TotalTime>1375</TotalTime>
  <Words>390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Assignment</vt:lpstr>
      <vt:lpstr>1_Berlin</vt:lpstr>
      <vt:lpstr>2_Berlin</vt:lpstr>
      <vt:lpstr>3_Berlin</vt:lpstr>
      <vt:lpstr>Minimum Spanning Tree Algorithm</vt:lpstr>
      <vt:lpstr>Contents</vt:lpstr>
      <vt:lpstr>Minimum Spanning Tree</vt:lpstr>
      <vt:lpstr>Minimum Spanning Tree</vt:lpstr>
      <vt:lpstr>Generic MST Algorithms</vt:lpstr>
      <vt:lpstr>Krushkal’s Algorithm</vt:lpstr>
      <vt:lpstr>Krushkal’s Algorithm</vt:lpstr>
      <vt:lpstr>Prim’s Algorithm</vt:lpstr>
      <vt:lpstr>Prim’s Algorithm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 Algorithm</dc:title>
  <dc:creator>Amrit Raj</dc:creator>
  <cp:lastModifiedBy>Amrit Raj</cp:lastModifiedBy>
  <cp:revision>22</cp:revision>
  <dcterms:created xsi:type="dcterms:W3CDTF">2006-08-16T00:00:00Z</dcterms:created>
  <dcterms:modified xsi:type="dcterms:W3CDTF">2020-04-28T14:29:15Z</dcterms:modified>
</cp:coreProperties>
</file>