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2CEAC3-AB4C-472C-AF1E-9EAB3DC7FA9C}" type="datetimeFigureOut">
              <a:rPr lang="en-US" smtClean="0"/>
              <a:t>4/15/2020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09DD00B-9AF1-4A7A-98A6-2B651DA1E96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2CEAC3-AB4C-472C-AF1E-9EAB3DC7FA9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DD00B-9AF1-4A7A-98A6-2B651DA1E9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2CEAC3-AB4C-472C-AF1E-9EAB3DC7FA9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DD00B-9AF1-4A7A-98A6-2B651DA1E9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2CEAC3-AB4C-472C-AF1E-9EAB3DC7FA9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DD00B-9AF1-4A7A-98A6-2B651DA1E9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2CEAC3-AB4C-472C-AF1E-9EAB3DC7FA9C}"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9DD00B-9AF1-4A7A-98A6-2B651DA1E96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2CEAC3-AB4C-472C-AF1E-9EAB3DC7FA9C}"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DD00B-9AF1-4A7A-98A6-2B651DA1E96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2CEAC3-AB4C-472C-AF1E-9EAB3DC7FA9C}" type="datetimeFigureOut">
              <a:rPr lang="en-US" smtClean="0"/>
              <a:t>4/15/2020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9DD00B-9AF1-4A7A-98A6-2B651DA1E96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12CEAC3-AB4C-472C-AF1E-9EAB3DC7FA9C}" type="datetimeFigureOut">
              <a:rPr lang="en-US" smtClean="0"/>
              <a:t>4/15/2020</a:t>
            </a:fld>
            <a:endParaRPr lang="en-US"/>
          </a:p>
        </p:txBody>
      </p:sp>
      <p:sp>
        <p:nvSpPr>
          <p:cNvPr id="8" name="Slide Number Placeholder 7"/>
          <p:cNvSpPr>
            <a:spLocks noGrp="1"/>
          </p:cNvSpPr>
          <p:nvPr>
            <p:ph type="sldNum" sz="quarter" idx="11"/>
          </p:nvPr>
        </p:nvSpPr>
        <p:spPr/>
        <p:txBody>
          <a:bodyPr/>
          <a:lstStyle/>
          <a:p>
            <a:fld id="{009DD00B-9AF1-4A7A-98A6-2B651DA1E96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EAC3-AB4C-472C-AF1E-9EAB3DC7FA9C}" type="datetimeFigureOut">
              <a:rPr lang="en-US" smtClean="0"/>
              <a:t>4/15/2020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9DD00B-9AF1-4A7A-98A6-2B651DA1E9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2CEAC3-AB4C-472C-AF1E-9EAB3DC7FA9C}"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09DD00B-9AF1-4A7A-98A6-2B651DA1E96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12CEAC3-AB4C-472C-AF1E-9EAB3DC7FA9C}" type="datetimeFigureOut">
              <a:rPr lang="en-US" smtClean="0"/>
              <a:t>4/15/2020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9DD00B-9AF1-4A7A-98A6-2B651DA1E96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12CEAC3-AB4C-472C-AF1E-9EAB3DC7FA9C}" type="datetimeFigureOut">
              <a:rPr lang="en-US" smtClean="0"/>
              <a:t>4/15/2020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09DD00B-9AF1-4A7A-98A6-2B651DA1E96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Branch and bound</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descr="Screenshot (121).png"/>
          <p:cNvPicPr>
            <a:picLocks noGrp="1" noChangeAspect="1"/>
          </p:cNvPicPr>
          <p:nvPr>
            <p:ph idx="1"/>
          </p:nvPr>
        </p:nvPicPr>
        <p:blipFill>
          <a:blip r:embed="rId2" cstate="print"/>
          <a:srcRect l="3061" t="6990" r="51021" b="31302"/>
          <a:stretch>
            <a:fillRect/>
          </a:stretch>
        </p:blipFill>
        <p:spPr>
          <a:xfrm>
            <a:off x="728382" y="1828800"/>
            <a:ext cx="5748618" cy="43434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branch and bound algorithm?</a:t>
            </a:r>
            <a:endParaRPr lang="en-US" dirty="0"/>
          </a:p>
        </p:txBody>
      </p:sp>
      <p:sp>
        <p:nvSpPr>
          <p:cNvPr id="3" name="Content Placeholder 2"/>
          <p:cNvSpPr>
            <a:spLocks noGrp="1"/>
          </p:cNvSpPr>
          <p:nvPr>
            <p:ph idx="1"/>
          </p:nvPr>
        </p:nvSpPr>
        <p:spPr/>
        <p:txBody>
          <a:bodyPr>
            <a:normAutofit/>
          </a:bodyPr>
          <a:lstStyle/>
          <a:p>
            <a:r>
              <a:rPr lang="en-US" sz="1800" b="1" dirty="0" smtClean="0"/>
              <a:t>Branch and bound</a:t>
            </a:r>
            <a:r>
              <a:rPr lang="en-US" sz="1800" dirty="0" smtClean="0"/>
              <a:t> is an algorithm design paradigm which is generally used for solving combinatorial optimization problems. These problems are typically exponential in terms of time complexity and may require exploring all possible permutations in worst case. The Branch and Bound Algorithm technique solves these problems relatively </a:t>
            </a:r>
            <a:r>
              <a:rPr lang="en-US" sz="1800" dirty="0" smtClean="0"/>
              <a:t>quickly</a:t>
            </a:r>
          </a:p>
          <a:p>
            <a:endParaRPr lang="en-US" sz="1800" dirty="0" smtClean="0"/>
          </a:p>
          <a:p>
            <a:r>
              <a:rPr lang="en-US" sz="1800" i="1" dirty="0" smtClean="0"/>
              <a:t>Branch-and-bound</a:t>
            </a:r>
            <a:r>
              <a:rPr lang="en-US" sz="1800" dirty="0" smtClean="0"/>
              <a:t> is a general technique for improving the searching process by systematically enumerating all candidate solutions and disposing of obviously impossible solutions.</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r>
              <a:rPr lang="en-US" sz="2000" dirty="0" smtClean="0"/>
              <a:t>As it finds the minimum path instead of finding the minimum successor so there should not be any repetition</a:t>
            </a:r>
            <a:r>
              <a:rPr lang="en-US" sz="2000" dirty="0" smtClean="0"/>
              <a:t>.</a:t>
            </a:r>
          </a:p>
          <a:p>
            <a:endParaRPr lang="en-US" sz="2000" dirty="0" smtClean="0"/>
          </a:p>
          <a:p>
            <a:endParaRPr lang="en-US" sz="2000" dirty="0" smtClean="0"/>
          </a:p>
          <a:p>
            <a:r>
              <a:rPr lang="en-US" sz="2000" dirty="0" smtClean="0"/>
              <a:t> </a:t>
            </a:r>
            <a:r>
              <a:rPr lang="en-US" sz="2000" dirty="0" smtClean="0"/>
              <a:t>The </a:t>
            </a:r>
            <a:r>
              <a:rPr lang="en-US" sz="2000" dirty="0" smtClean="0"/>
              <a:t>time complexity is less compared to other algorithms</a:t>
            </a:r>
            <a:r>
              <a:rPr lang="en-US" sz="2000" dirty="0" smtClean="0"/>
              <a:t>.</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sz="2000" dirty="0" smtClean="0"/>
              <a:t>The load balancing aspects for Branch and Bound algorithm make it parallelization difficult.</a:t>
            </a:r>
          </a:p>
          <a:p>
            <a:pPr>
              <a:buNone/>
            </a:pPr>
            <a:r>
              <a:rPr lang="en-US" sz="2000" dirty="0" smtClean="0"/>
              <a:t> </a:t>
            </a:r>
          </a:p>
          <a:p>
            <a:r>
              <a:rPr lang="en-US" sz="2000" dirty="0" smtClean="0"/>
              <a:t>The Branch and Bound algorithm is limited to small size network. In the problem of large networks, where the solution search space grows exponentially with the scale of the network, the approach becomes relatively prohibitive.</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62500" lnSpcReduction="20000"/>
          </a:bodyPr>
          <a:lstStyle/>
          <a:p>
            <a:pPr>
              <a:buNone/>
            </a:pPr>
            <a:endParaRPr lang="en-US" dirty="0" smtClean="0"/>
          </a:p>
          <a:p>
            <a:r>
              <a:rPr lang="en-US" b="1" dirty="0" smtClean="0"/>
              <a:t>Step 1: </a:t>
            </a:r>
            <a:r>
              <a:rPr lang="en-US" dirty="0" smtClean="0"/>
              <a:t>PUSH the root node into the stack.</a:t>
            </a:r>
          </a:p>
          <a:p>
            <a:pPr>
              <a:buNone/>
            </a:pPr>
            <a:endParaRPr lang="en-US" dirty="0" smtClean="0"/>
          </a:p>
          <a:p>
            <a:r>
              <a:rPr lang="en-US" b="1" dirty="0" smtClean="0"/>
              <a:t>Step 2: </a:t>
            </a:r>
            <a:r>
              <a:rPr lang="en-US" dirty="0" smtClean="0"/>
              <a:t>If stack is empty, then stop and return failure.</a:t>
            </a:r>
          </a:p>
          <a:p>
            <a:pPr>
              <a:buNone/>
            </a:pPr>
            <a:r>
              <a:rPr lang="en-US" dirty="0" smtClean="0"/>
              <a:t> </a:t>
            </a:r>
          </a:p>
          <a:p>
            <a:r>
              <a:rPr lang="en-US" b="1" dirty="0" smtClean="0"/>
              <a:t>Step 3: </a:t>
            </a:r>
            <a:r>
              <a:rPr lang="en-US" dirty="0" smtClean="0"/>
              <a:t>If the top node of the stack is a goal node, then stop and return success</a:t>
            </a:r>
            <a:r>
              <a:rPr lang="en-US" dirty="0" smtClean="0"/>
              <a:t>.</a:t>
            </a:r>
          </a:p>
          <a:p>
            <a:pPr>
              <a:buNone/>
            </a:pPr>
            <a:r>
              <a:rPr lang="en-US" dirty="0" smtClean="0"/>
              <a:t> </a:t>
            </a:r>
          </a:p>
          <a:p>
            <a:r>
              <a:rPr lang="en-US" b="1" dirty="0" smtClean="0"/>
              <a:t>Step 4: </a:t>
            </a:r>
            <a:r>
              <a:rPr lang="en-US" dirty="0" smtClean="0"/>
              <a:t>Else POP the node from the stack. Process it and find all its successors. Find out the path</a:t>
            </a:r>
            <a:r>
              <a:rPr lang="en-US" b="1" dirty="0" smtClean="0"/>
              <a:t> </a:t>
            </a:r>
            <a:r>
              <a:rPr lang="en-US" dirty="0" smtClean="0"/>
              <a:t>containing all its successors as well as predecessors and then PUSH the successors which are belonging to the minimum or shortest path</a:t>
            </a:r>
            <a:r>
              <a:rPr lang="en-US" dirty="0" smtClean="0"/>
              <a:t>.</a:t>
            </a:r>
          </a:p>
          <a:p>
            <a:pPr>
              <a:buNone/>
            </a:pPr>
            <a:r>
              <a:rPr lang="en-US" dirty="0" smtClean="0"/>
              <a:t> </a:t>
            </a:r>
          </a:p>
          <a:p>
            <a:r>
              <a:rPr lang="en-US" b="1" dirty="0" smtClean="0"/>
              <a:t>Step 5: </a:t>
            </a:r>
            <a:r>
              <a:rPr lang="en-US" dirty="0" smtClean="0"/>
              <a:t>Go to step 5.</a:t>
            </a:r>
          </a:p>
          <a:p>
            <a:pPr>
              <a:buNone/>
            </a:pPr>
            <a:endParaRPr lang="en-US" dirty="0" smtClean="0"/>
          </a:p>
          <a:p>
            <a:r>
              <a:rPr lang="en-US" b="1" dirty="0" smtClean="0"/>
              <a:t>Step 6: </a:t>
            </a:r>
            <a:r>
              <a:rPr lang="en-US" dirty="0" smtClean="0"/>
              <a:t>Exit.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Knapsack problem using branch and bound algorithm</a:t>
            </a:r>
            <a:endParaRPr lang="en-US" dirty="0"/>
          </a:p>
        </p:txBody>
      </p:sp>
      <p:sp>
        <p:nvSpPr>
          <p:cNvPr id="3" name="Content Placeholder 2"/>
          <p:cNvSpPr>
            <a:spLocks noGrp="1"/>
          </p:cNvSpPr>
          <p:nvPr>
            <p:ph idx="1"/>
          </p:nvPr>
        </p:nvSpPr>
        <p:spPr/>
        <p:txBody>
          <a:bodyPr>
            <a:normAutofit/>
          </a:bodyPr>
          <a:lstStyle/>
          <a:p>
            <a:pPr>
              <a:buNone/>
            </a:pPr>
            <a:r>
              <a:rPr lang="en-US" sz="2000" dirty="0" smtClean="0"/>
              <a:t>     Given </a:t>
            </a:r>
            <a:r>
              <a:rPr lang="en-US" sz="2000" dirty="0" smtClean="0"/>
              <a:t>two integer arrays </a:t>
            </a:r>
            <a:r>
              <a:rPr lang="en-US" sz="2000" dirty="0" err="1" smtClean="0"/>
              <a:t>val</a:t>
            </a:r>
            <a:r>
              <a:rPr lang="en-US" sz="2000" dirty="0" smtClean="0"/>
              <a:t>[0..n-1] and wt[0..n-1] that represent values and weights associated with n items respectively</a:t>
            </a:r>
            <a:r>
              <a:rPr lang="en-US" sz="2000" dirty="0" smtClean="0"/>
              <a:t>.</a:t>
            </a:r>
          </a:p>
          <a:p>
            <a:pPr>
              <a:buNone/>
            </a:pPr>
            <a:endParaRPr lang="en-US" sz="2000" dirty="0" smtClean="0"/>
          </a:p>
          <a:p>
            <a:pPr>
              <a:buNone/>
            </a:pPr>
            <a:r>
              <a:rPr lang="en-US" sz="2000" dirty="0" smtClean="0"/>
              <a:t>      Find </a:t>
            </a:r>
            <a:r>
              <a:rPr lang="en-US" sz="2000" dirty="0" smtClean="0"/>
              <a:t>out the maximum value subset of </a:t>
            </a:r>
            <a:r>
              <a:rPr lang="en-US" sz="2000" dirty="0" err="1" smtClean="0"/>
              <a:t>val</a:t>
            </a:r>
            <a:r>
              <a:rPr lang="en-US" sz="2000" dirty="0" smtClean="0"/>
              <a:t>[] such that sum of </a:t>
            </a:r>
            <a:r>
              <a:rPr lang="en-US" sz="2000" dirty="0" smtClean="0"/>
              <a:t>the weights </a:t>
            </a:r>
            <a:r>
              <a:rPr lang="en-US" sz="2000" dirty="0" smtClean="0"/>
              <a:t>of this subset is smaller than or equal to Knapsack capacity W.</a:t>
            </a:r>
          </a:p>
          <a:p>
            <a:pPr>
              <a:buNone/>
            </a:pPr>
            <a:endParaRPr lang="en-US" sz="2000" dirty="0" smtClean="0"/>
          </a:p>
          <a:p>
            <a:pPr>
              <a:buNone/>
            </a:pPr>
            <a:r>
              <a:rPr lang="en-US" sz="2000" dirty="0" smtClean="0"/>
              <a:t>       You </a:t>
            </a:r>
            <a:r>
              <a:rPr lang="en-US" sz="2000" dirty="0" smtClean="0"/>
              <a:t>cannot break an item, either pick the complete item, or don’t pick it (0-1 property)</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descr="1.PNG"/>
          <p:cNvPicPr>
            <a:picLocks noGrp="1" noChangeAspect="1"/>
          </p:cNvPicPr>
          <p:nvPr>
            <p:ph idx="1"/>
          </p:nvPr>
        </p:nvPicPr>
        <p:blipFill>
          <a:blip r:embed="rId2" cstate="print"/>
          <a:stretch>
            <a:fillRect/>
          </a:stretch>
        </p:blipFill>
        <p:spPr>
          <a:xfrm>
            <a:off x="2438400" y="152400"/>
            <a:ext cx="3633194" cy="2737071"/>
          </a:xfrm>
        </p:spPr>
      </p:pic>
      <p:pic>
        <p:nvPicPr>
          <p:cNvPr id="5" name="Content Placeholder 3" descr="2.PNG"/>
          <p:cNvPicPr>
            <a:picLocks noChangeAspect="1"/>
          </p:cNvPicPr>
          <p:nvPr/>
        </p:nvPicPr>
        <p:blipFill>
          <a:blip r:embed="rId3" cstate="print"/>
          <a:stretch>
            <a:fillRect/>
          </a:stretch>
        </p:blipFill>
        <p:spPr>
          <a:xfrm>
            <a:off x="2438400" y="2895600"/>
            <a:ext cx="4143954" cy="377242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3.PNG"/>
          <p:cNvPicPr>
            <a:picLocks noGrp="1" noChangeAspect="1"/>
          </p:cNvPicPr>
          <p:nvPr>
            <p:ph idx="1"/>
          </p:nvPr>
        </p:nvPicPr>
        <p:blipFill>
          <a:blip r:embed="rId2" cstate="print"/>
          <a:stretch>
            <a:fillRect/>
          </a:stretch>
        </p:blipFill>
        <p:spPr>
          <a:xfrm>
            <a:off x="817636" y="381000"/>
            <a:ext cx="6274593" cy="6477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120).png"/>
          <p:cNvPicPr>
            <a:picLocks noGrp="1" noChangeAspect="1"/>
          </p:cNvPicPr>
          <p:nvPr>
            <p:ph idx="1"/>
          </p:nvPr>
        </p:nvPicPr>
        <p:blipFill>
          <a:blip r:embed="rId2" cstate="print"/>
          <a:srcRect l="2041" t="55993" r="55102" b="13153"/>
          <a:stretch>
            <a:fillRect/>
          </a:stretch>
        </p:blipFill>
        <p:spPr>
          <a:xfrm>
            <a:off x="609599" y="2362200"/>
            <a:ext cx="7530353" cy="3048000"/>
          </a:xfrm>
        </p:spPr>
      </p:pic>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28</TotalTime>
  <Words>142</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Branch and bound</vt:lpstr>
      <vt:lpstr>What is branch and bound algorithm?</vt:lpstr>
      <vt:lpstr>Advantages..</vt:lpstr>
      <vt:lpstr>Disadvantages..</vt:lpstr>
      <vt:lpstr>Algorithm..</vt:lpstr>
      <vt:lpstr>Knapsack problem using branch and bound algorithm</vt:lpstr>
      <vt:lpstr>Code--</vt:lpstr>
      <vt:lpstr>Slide 8</vt:lpstr>
      <vt:lpstr>Slide 9</vt:lpstr>
      <vt:lpstr>Output--</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 and bound</dc:title>
  <dc:creator>Corporate Edition</dc:creator>
  <cp:lastModifiedBy>Corporate Edition</cp:lastModifiedBy>
  <cp:revision>1</cp:revision>
  <dcterms:created xsi:type="dcterms:W3CDTF">2020-04-15T15:46:07Z</dcterms:created>
  <dcterms:modified xsi:type="dcterms:W3CDTF">2020-04-15T16:14:31Z</dcterms:modified>
</cp:coreProperties>
</file>