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36269D-A1C3-4FF0-AF90-A62D3005A53A}" type="datetimeFigureOut">
              <a:rPr lang="en-US" smtClean="0"/>
              <a:t>4/14/2020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841B452-540E-4D8B-858F-06776A03C21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36269D-A1C3-4FF0-AF90-A62D3005A53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36269D-A1C3-4FF0-AF90-A62D3005A53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36269D-A1C3-4FF0-AF90-A62D3005A53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36269D-A1C3-4FF0-AF90-A62D3005A53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1B452-540E-4D8B-858F-06776A03C21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36269D-A1C3-4FF0-AF90-A62D3005A53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36269D-A1C3-4FF0-AF90-A62D3005A53A}"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836269D-A1C3-4FF0-AF90-A62D3005A53A}" type="datetimeFigureOut">
              <a:rPr lang="en-US" smtClean="0"/>
              <a:t>4/14/2020</a:t>
            </a:fld>
            <a:endParaRPr lang="en-US"/>
          </a:p>
        </p:txBody>
      </p:sp>
      <p:sp>
        <p:nvSpPr>
          <p:cNvPr id="8" name="Slide Number Placeholder 7"/>
          <p:cNvSpPr>
            <a:spLocks noGrp="1"/>
          </p:cNvSpPr>
          <p:nvPr>
            <p:ph type="sldNum" sz="quarter" idx="11"/>
          </p:nvPr>
        </p:nvSpPr>
        <p:spPr/>
        <p:txBody>
          <a:bodyPr/>
          <a:lstStyle/>
          <a:p>
            <a:fld id="{E841B452-540E-4D8B-858F-06776A03C21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6269D-A1C3-4FF0-AF90-A62D3005A53A}"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36269D-A1C3-4FF0-AF90-A62D3005A53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841B452-540E-4D8B-858F-06776A03C2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836269D-A1C3-4FF0-AF90-A62D3005A53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1B452-540E-4D8B-858F-06776A03C2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836269D-A1C3-4FF0-AF90-A62D3005A53A}" type="datetimeFigureOut">
              <a:rPr lang="en-US" smtClean="0"/>
              <a:t>4/14/2020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841B452-540E-4D8B-858F-06776A03C21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Autofit/>
          </a:bodyPr>
          <a:lstStyle/>
          <a:p>
            <a:r>
              <a:rPr lang="en-US" sz="6000" dirty="0" smtClean="0"/>
              <a:t>DIVIDE AND CONQUER</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101).png"/>
          <p:cNvPicPr>
            <a:picLocks noGrp="1" noChangeAspect="1"/>
          </p:cNvPicPr>
          <p:nvPr>
            <p:ph idx="1"/>
          </p:nvPr>
        </p:nvPicPr>
        <p:blipFill>
          <a:blip r:embed="rId2" cstate="print"/>
          <a:srcRect l="11464" t="19652" r="49865" b="54748"/>
          <a:stretch>
            <a:fillRect/>
          </a:stretch>
        </p:blipFill>
        <p:spPr>
          <a:xfrm>
            <a:off x="271703" y="2286000"/>
            <a:ext cx="7780097" cy="2895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DIVIDE AND CONQUER ALGORITHM?</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sz="2000" dirty="0" smtClean="0"/>
              <a:t>In divide and conquer approach, the problem in hand, is divided into smaller sub-problems and then each problem is solved independently. When we keep on dividing the </a:t>
            </a:r>
            <a:r>
              <a:rPr lang="en-US" sz="2000" dirty="0" smtClean="0"/>
              <a:t>sub problems </a:t>
            </a:r>
            <a:r>
              <a:rPr lang="en-US" sz="2000" dirty="0" smtClean="0"/>
              <a:t>into even smaller sub-problems, we may eventually reach a stage where no more division is possible. Those "atomic" smallest possible sub-problem (fractions) are solved. The solution of all sub-problems is finally merged in order to obtain the solution of an original problem</a:t>
            </a:r>
            <a:r>
              <a:rPr lang="en-US" sz="2000" dirty="0" smtClean="0"/>
              <a:t>.</a:t>
            </a:r>
            <a:endParaRPr lang="en-US" sz="2000" dirty="0" smtClean="0"/>
          </a:p>
          <a:p>
            <a:pPr fontAlgn="base"/>
            <a:endParaRPr lang="en-US" sz="2000" dirty="0" smtClean="0"/>
          </a:p>
          <a:p>
            <a:pPr fontAlgn="base"/>
            <a:endParaRPr lang="en-US" sz="2000" dirty="0" smtClean="0"/>
          </a:p>
          <a:p>
            <a:pPr fontAlgn="base"/>
            <a:r>
              <a:rPr lang="en-US" sz="2000" dirty="0" smtClean="0"/>
              <a:t>This </a:t>
            </a:r>
            <a:r>
              <a:rPr lang="en-US" sz="2000" dirty="0" smtClean="0"/>
              <a:t>technique can be divided into the following three parts:</a:t>
            </a:r>
          </a:p>
          <a:p>
            <a:pPr fontAlgn="base">
              <a:buNone/>
            </a:pPr>
            <a:r>
              <a:rPr lang="en-US" sz="2000" b="1" dirty="0" smtClean="0"/>
              <a:t>     Divide</a:t>
            </a:r>
            <a:r>
              <a:rPr lang="en-US" sz="2000" b="1" dirty="0" smtClean="0"/>
              <a:t>: </a:t>
            </a:r>
            <a:r>
              <a:rPr lang="en-US" sz="2000" dirty="0" smtClean="0"/>
              <a:t>This involves dividing the problem into some sub problem.</a:t>
            </a:r>
          </a:p>
          <a:p>
            <a:pPr fontAlgn="base">
              <a:buNone/>
            </a:pPr>
            <a:r>
              <a:rPr lang="en-US" sz="2000" b="1" dirty="0" smtClean="0"/>
              <a:t>     Conquer</a:t>
            </a:r>
            <a:r>
              <a:rPr lang="en-US" sz="2000" b="1" dirty="0" smtClean="0"/>
              <a:t>: </a:t>
            </a:r>
            <a:r>
              <a:rPr lang="en-US" sz="2000" dirty="0" smtClean="0"/>
              <a:t>Sub problem by calling recursively until sub problem </a:t>
            </a:r>
            <a:r>
              <a:rPr lang="en-US" sz="2000" dirty="0" smtClean="0"/>
              <a:t>solved. </a:t>
            </a:r>
          </a:p>
          <a:p>
            <a:pPr fontAlgn="base">
              <a:buNone/>
            </a:pPr>
            <a:r>
              <a:rPr lang="en-US" sz="2000" b="1" dirty="0" smtClean="0"/>
              <a:t> </a:t>
            </a:r>
            <a:r>
              <a:rPr lang="en-US" sz="2000" b="1" dirty="0" smtClean="0"/>
              <a:t>    Combine</a:t>
            </a:r>
            <a:r>
              <a:rPr lang="en-US" sz="2000" b="1" dirty="0" smtClean="0"/>
              <a:t>: </a:t>
            </a:r>
            <a:r>
              <a:rPr lang="en-US" sz="2000" dirty="0" smtClean="0"/>
              <a:t>The Sub problem Solved so that we will get find problem solution.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mp;c.png"/>
          <p:cNvPicPr>
            <a:picLocks noGrp="1" noChangeAspect="1"/>
          </p:cNvPicPr>
          <p:nvPr>
            <p:ph idx="1"/>
          </p:nvPr>
        </p:nvPicPr>
        <p:blipFill>
          <a:blip r:embed="rId2" cstate="print"/>
          <a:stretch>
            <a:fillRect/>
          </a:stretch>
        </p:blipFill>
        <p:spPr>
          <a:xfrm>
            <a:off x="254074" y="381000"/>
            <a:ext cx="8585126" cy="62484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Divide and </a:t>
            </a:r>
            <a:r>
              <a:rPr lang="en-US" b="1" dirty="0" smtClean="0"/>
              <a:t>Conquer.</a:t>
            </a:r>
            <a:endParaRPr lang="en-US" dirty="0"/>
          </a:p>
        </p:txBody>
      </p:sp>
      <p:sp>
        <p:nvSpPr>
          <p:cNvPr id="3" name="Content Placeholder 2"/>
          <p:cNvSpPr>
            <a:spLocks noGrp="1"/>
          </p:cNvSpPr>
          <p:nvPr>
            <p:ph idx="1"/>
          </p:nvPr>
        </p:nvSpPr>
        <p:spPr/>
        <p:txBody>
          <a:bodyPr>
            <a:normAutofit fontScale="70000" lnSpcReduction="20000"/>
          </a:bodyPr>
          <a:lstStyle/>
          <a:p>
            <a:r>
              <a:rPr lang="en-US" sz="2900" dirty="0" smtClean="0"/>
              <a:t>The most </a:t>
            </a:r>
            <a:r>
              <a:rPr lang="en-US" sz="2900" dirty="0" smtClean="0"/>
              <a:t>recognizable </a:t>
            </a:r>
            <a:r>
              <a:rPr lang="en-US" sz="2900" dirty="0" smtClean="0"/>
              <a:t>benefit of </a:t>
            </a:r>
            <a:r>
              <a:rPr lang="en-US" sz="2900" dirty="0" smtClean="0"/>
              <a:t>the divide and conquer paradigm is that it allows us to solve difficult problem, such as the Tower of Hanoi, which is a mathematical game or puzzle. Being given a difficult problem can often be discouraging if there is no idea how to go about solving it. However, with the divide and conquer method, it reduces the degree of difficulty since it divides the problem into sub problems that are easily solvable, and usually runs faster than other algorithms would</a:t>
            </a:r>
            <a:r>
              <a:rPr lang="en-US" sz="2900" dirty="0" smtClean="0"/>
              <a:t>.</a:t>
            </a:r>
          </a:p>
          <a:p>
            <a:endParaRPr lang="en-US" sz="2900" dirty="0" smtClean="0"/>
          </a:p>
          <a:p>
            <a:endParaRPr lang="en-US" sz="2900" dirty="0" smtClean="0"/>
          </a:p>
          <a:p>
            <a:r>
              <a:rPr lang="en-US" sz="2900" dirty="0" smtClean="0"/>
              <a:t>It also uses memory caches effectively. When the sub problems become simple enough, they can be solved within a cache, without having to access the slower main </a:t>
            </a:r>
            <a:r>
              <a:rPr lang="en-US" dirty="0" smtClean="0"/>
              <a:t>memory.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Divide and Conquer</a:t>
            </a:r>
            <a:endParaRPr lang="en-US" dirty="0"/>
          </a:p>
        </p:txBody>
      </p:sp>
      <p:sp>
        <p:nvSpPr>
          <p:cNvPr id="3" name="Content Placeholder 2"/>
          <p:cNvSpPr>
            <a:spLocks noGrp="1"/>
          </p:cNvSpPr>
          <p:nvPr>
            <p:ph idx="1"/>
          </p:nvPr>
        </p:nvSpPr>
        <p:spPr/>
        <p:txBody>
          <a:bodyPr>
            <a:normAutofit fontScale="70000" lnSpcReduction="20000"/>
          </a:bodyPr>
          <a:lstStyle/>
          <a:p>
            <a:r>
              <a:rPr lang="en-US" sz="2900" dirty="0" smtClean="0"/>
              <a:t>One of the most common issues with this sort of algorithm is the fact that the recursion is slow, which in some cases outweighs any advantages of this divide and conquer process</a:t>
            </a:r>
            <a:r>
              <a:rPr lang="en-US" sz="2900" dirty="0" smtClean="0"/>
              <a:t>.</a:t>
            </a:r>
          </a:p>
          <a:p>
            <a:endParaRPr lang="en-US" sz="2900" dirty="0" smtClean="0"/>
          </a:p>
          <a:p>
            <a:endParaRPr lang="en-US" sz="2900" dirty="0" smtClean="0"/>
          </a:p>
          <a:p>
            <a:r>
              <a:rPr lang="en-US" sz="2900" dirty="0" smtClean="0"/>
              <a:t>Sometimes it can become more complicated than a basic iterative approach, especially in cases with a large n.</a:t>
            </a:r>
            <a:br>
              <a:rPr lang="en-US" sz="2900" dirty="0" smtClean="0"/>
            </a:br>
            <a:r>
              <a:rPr lang="en-US" sz="2900" dirty="0" smtClean="0"/>
              <a:t>In other words, if someone wanted to add a large amount of numbers together, if they just create a simple loop to add them together, it would turn out to be a much simpler approach than it would be to divide the numbers up into two groups, add these groups recursively, and then add the sums of the two groups together.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root of an equation using bisection method. </a:t>
            </a:r>
            <a:endParaRPr lang="en-US" dirty="0"/>
          </a:p>
        </p:txBody>
      </p:sp>
      <p:sp>
        <p:nvSpPr>
          <p:cNvPr id="3" name="Content Placeholder 2"/>
          <p:cNvSpPr>
            <a:spLocks noGrp="1"/>
          </p:cNvSpPr>
          <p:nvPr>
            <p:ph idx="1"/>
          </p:nvPr>
        </p:nvSpPr>
        <p:spPr>
          <a:xfrm>
            <a:off x="533400" y="1676400"/>
            <a:ext cx="7467600" cy="4525963"/>
          </a:xfrm>
        </p:spPr>
        <p:txBody>
          <a:bodyPr>
            <a:normAutofit/>
          </a:bodyPr>
          <a:lstStyle/>
          <a:p>
            <a:r>
              <a:rPr lang="en-US" sz="2000" dirty="0" smtClean="0"/>
              <a:t>The method is also called the interval halving method, the binary search method or the dichotomy method. This method is used to find root of an equation in a given interval that is value of ‘x’ for which f(x) = </a:t>
            </a:r>
            <a:r>
              <a:rPr lang="en-US" sz="2000" dirty="0" smtClean="0"/>
              <a:t>0.</a:t>
            </a:r>
          </a:p>
          <a:p>
            <a:pPr fontAlgn="base"/>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pPr fontAlgn="base"/>
            <a:endParaRPr lang="en-US" b="1" dirty="0" smtClean="0"/>
          </a:p>
          <a:p>
            <a:endParaRPr lang="en-US" sz="2000" dirty="0"/>
          </a:p>
        </p:txBody>
      </p:sp>
      <p:pic>
        <p:nvPicPr>
          <p:cNvPr id="5" name="Picture 4" descr="1200px-Bisection_method.svg.png"/>
          <p:cNvPicPr>
            <a:picLocks noChangeAspect="1"/>
          </p:cNvPicPr>
          <p:nvPr/>
        </p:nvPicPr>
        <p:blipFill>
          <a:blip r:embed="rId2" cstate="print"/>
          <a:stretch>
            <a:fillRect/>
          </a:stretch>
        </p:blipFill>
        <p:spPr>
          <a:xfrm>
            <a:off x="1905000" y="2971800"/>
            <a:ext cx="5608243" cy="37050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buNone/>
            </a:pPr>
            <a:r>
              <a:rPr lang="en-US" sz="2600" b="1" dirty="0" smtClean="0"/>
              <a:t>Assumptions</a:t>
            </a:r>
            <a:r>
              <a:rPr lang="en-US" sz="2600" b="1" dirty="0" smtClean="0"/>
              <a:t>:</a:t>
            </a:r>
            <a:endParaRPr lang="en-US" sz="2600" dirty="0" smtClean="0"/>
          </a:p>
          <a:p>
            <a:pPr fontAlgn="base"/>
            <a:r>
              <a:rPr lang="en-US" sz="2600" dirty="0" smtClean="0"/>
              <a:t>f(x) is a continuous function in interval [a, b]</a:t>
            </a:r>
          </a:p>
          <a:p>
            <a:pPr fontAlgn="base"/>
            <a:r>
              <a:rPr lang="en-US" sz="2600" dirty="0" smtClean="0"/>
              <a:t>f(a) * f(b) &lt; </a:t>
            </a:r>
            <a:r>
              <a:rPr lang="en-US" sz="2600" dirty="0" smtClean="0"/>
              <a:t>0</a:t>
            </a:r>
          </a:p>
          <a:p>
            <a:pPr fontAlgn="base"/>
            <a:endParaRPr lang="en-US" sz="2600" dirty="0" smtClean="0"/>
          </a:p>
          <a:p>
            <a:pPr fontAlgn="base">
              <a:buNone/>
            </a:pPr>
            <a:r>
              <a:rPr lang="en-US" sz="2600" b="1" dirty="0" smtClean="0"/>
              <a:t>Steps</a:t>
            </a:r>
            <a:r>
              <a:rPr lang="en-US" sz="2600" b="1" dirty="0" smtClean="0"/>
              <a:t>:</a:t>
            </a:r>
            <a:endParaRPr lang="en-US" sz="2600" dirty="0" smtClean="0"/>
          </a:p>
          <a:p>
            <a:pPr fontAlgn="base"/>
            <a:r>
              <a:rPr lang="en-US" sz="2600" dirty="0" smtClean="0"/>
              <a:t>Find middle point </a:t>
            </a:r>
            <a:r>
              <a:rPr lang="en-US" sz="2600" b="1" dirty="0" smtClean="0"/>
              <a:t>c</a:t>
            </a:r>
            <a:r>
              <a:rPr lang="en-US" sz="2600" dirty="0" smtClean="0"/>
              <a:t>= (a + b)/2 .</a:t>
            </a:r>
          </a:p>
          <a:p>
            <a:pPr fontAlgn="base"/>
            <a:r>
              <a:rPr lang="en-US" sz="2600" b="1" dirty="0" smtClean="0"/>
              <a:t>If</a:t>
            </a:r>
            <a:r>
              <a:rPr lang="en-US" sz="2600" dirty="0" smtClean="0"/>
              <a:t> f(c) == 0, then c is the root of the solution.</a:t>
            </a:r>
          </a:p>
          <a:p>
            <a:pPr fontAlgn="base"/>
            <a:r>
              <a:rPr lang="en-US" sz="2600" b="1" dirty="0" smtClean="0"/>
              <a:t>Else</a:t>
            </a:r>
            <a:r>
              <a:rPr lang="en-US" sz="2600" dirty="0" smtClean="0"/>
              <a:t> f(c) != 0</a:t>
            </a:r>
          </a:p>
          <a:p>
            <a:pPr lvl="1" fontAlgn="base"/>
            <a:r>
              <a:rPr lang="en-US" b="1" dirty="0" smtClean="0"/>
              <a:t>If</a:t>
            </a:r>
            <a:r>
              <a:rPr lang="en-US" dirty="0" smtClean="0"/>
              <a:t> value f(a)*f(c) &lt; 0 then root lies between a and c. So we recur for a and c</a:t>
            </a:r>
          </a:p>
          <a:p>
            <a:pPr lvl="1" fontAlgn="base"/>
            <a:r>
              <a:rPr lang="en-US" b="1" dirty="0" smtClean="0"/>
              <a:t>Else If</a:t>
            </a:r>
            <a:r>
              <a:rPr lang="en-US" dirty="0" smtClean="0"/>
              <a:t> f(b)*f(c) &lt; 0 then root lies between b and c. So we recur b and c.</a:t>
            </a:r>
          </a:p>
          <a:p>
            <a:pPr lvl="1" fontAlgn="base"/>
            <a:r>
              <a:rPr lang="en-US" b="1" dirty="0" smtClean="0"/>
              <a:t>Else</a:t>
            </a:r>
            <a:r>
              <a:rPr lang="en-US" dirty="0" smtClean="0"/>
              <a:t> given function doesn’t follow one of assumptions.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descr="Screenshot (99).png"/>
          <p:cNvPicPr>
            <a:picLocks noGrp="1" noChangeAspect="1"/>
          </p:cNvPicPr>
          <p:nvPr>
            <p:ph idx="1"/>
          </p:nvPr>
        </p:nvPicPr>
        <p:blipFill>
          <a:blip r:embed="rId2" cstate="print"/>
          <a:srcRect t="45103" r="63265" b="24043"/>
          <a:stretch>
            <a:fillRect/>
          </a:stretch>
        </p:blipFill>
        <p:spPr>
          <a:xfrm>
            <a:off x="1371600" y="1752600"/>
            <a:ext cx="6324600" cy="2971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100).png"/>
          <p:cNvPicPr>
            <a:picLocks noGrp="1" noChangeAspect="1"/>
          </p:cNvPicPr>
          <p:nvPr>
            <p:ph idx="1"/>
          </p:nvPr>
        </p:nvPicPr>
        <p:blipFill>
          <a:blip r:embed="rId2" cstate="print"/>
          <a:srcRect l="3351" t="18734" r="65650" b="24043"/>
          <a:stretch>
            <a:fillRect/>
          </a:stretch>
        </p:blipFill>
        <p:spPr>
          <a:xfrm>
            <a:off x="244918" y="234460"/>
            <a:ext cx="7756082" cy="662354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TotalTime>
  <Words>384</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Slide 1</vt:lpstr>
      <vt:lpstr>WHAT IS DIVIDE AND CONQUER ALGORITHM?</vt:lpstr>
      <vt:lpstr>Slide 3</vt:lpstr>
      <vt:lpstr>Advantages of Divide and Conquer.</vt:lpstr>
      <vt:lpstr>Disadvantages of Divide and Conquer</vt:lpstr>
      <vt:lpstr>Finding  the root of an equation using bisection method. </vt:lpstr>
      <vt:lpstr>Slide 7</vt:lpstr>
      <vt:lpstr>Code--</vt:lpstr>
      <vt:lpstr>Slide 9</vt:lpstr>
      <vt:lpstr>Output;</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Corporate Edition</cp:lastModifiedBy>
  <cp:revision>1</cp:revision>
  <dcterms:created xsi:type="dcterms:W3CDTF">2020-04-14T09:33:36Z</dcterms:created>
  <dcterms:modified xsi:type="dcterms:W3CDTF">2020-04-14T10:02:02Z</dcterms:modified>
</cp:coreProperties>
</file>