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75C53A0-1B3F-40D2-BC3C-CB15B770B589}" type="datetimeFigureOut">
              <a:rPr lang="en-US" smtClean="0"/>
              <a:t>4/26/2020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68D04A8-19B6-4615-9DAD-F9F7EEFC17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53A0-1B3F-40D2-BC3C-CB15B770B589}" type="datetimeFigureOut">
              <a:rPr lang="en-US" smtClean="0"/>
              <a:t>4/26/2020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04A8-19B6-4615-9DAD-F9F7EEFC17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53A0-1B3F-40D2-BC3C-CB15B770B589}" type="datetimeFigureOut">
              <a:rPr lang="en-US" smtClean="0"/>
              <a:t>4/26/2020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04A8-19B6-4615-9DAD-F9F7EEFC17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75C53A0-1B3F-40D2-BC3C-CB15B770B589}" type="datetimeFigureOut">
              <a:rPr lang="en-US" smtClean="0"/>
              <a:t>4/26/2020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04A8-19B6-4615-9DAD-F9F7EEFC17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75C53A0-1B3F-40D2-BC3C-CB15B770B589}" type="datetimeFigureOut">
              <a:rPr lang="en-US" smtClean="0"/>
              <a:t>4/26/2020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68D04A8-19B6-4615-9DAD-F9F7EEFC176B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75C53A0-1B3F-40D2-BC3C-CB15B770B589}" type="datetimeFigureOut">
              <a:rPr lang="en-US" smtClean="0"/>
              <a:t>4/26/2020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68D04A8-19B6-4615-9DAD-F9F7EEFC17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75C53A0-1B3F-40D2-BC3C-CB15B770B589}" type="datetimeFigureOut">
              <a:rPr lang="en-US" smtClean="0"/>
              <a:t>4/26/2020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68D04A8-19B6-4615-9DAD-F9F7EEFC176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53A0-1B3F-40D2-BC3C-CB15B770B589}" type="datetimeFigureOut">
              <a:rPr lang="en-US" smtClean="0"/>
              <a:t>4/26/2020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04A8-19B6-4615-9DAD-F9F7EEFC17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75C53A0-1B3F-40D2-BC3C-CB15B770B589}" type="datetimeFigureOut">
              <a:rPr lang="en-US" smtClean="0"/>
              <a:t>4/26/2020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68D04A8-19B6-4615-9DAD-F9F7EEFC17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75C53A0-1B3F-40D2-BC3C-CB15B770B589}" type="datetimeFigureOut">
              <a:rPr lang="en-US" smtClean="0"/>
              <a:t>4/26/2020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68D04A8-19B6-4615-9DAD-F9F7EEFC176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75C53A0-1B3F-40D2-BC3C-CB15B770B589}" type="datetimeFigureOut">
              <a:rPr lang="en-US" smtClean="0"/>
              <a:t>4/26/2020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68D04A8-19B6-4615-9DAD-F9F7EEFC176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75C53A0-1B3F-40D2-BC3C-CB15B770B589}" type="datetimeFigureOut">
              <a:rPr lang="en-US" smtClean="0"/>
              <a:t>4/26/2020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68D04A8-19B6-4615-9DAD-F9F7EEFC176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MINIMUM SPANNING TREE</a:t>
            </a:r>
          </a:p>
          <a:p>
            <a:r>
              <a:rPr lang="en-IN" dirty="0" smtClean="0"/>
              <a:t>ASHISH AGGARWAL </a:t>
            </a:r>
          </a:p>
          <a:p>
            <a:r>
              <a:rPr lang="en-IN" dirty="0" smtClean="0"/>
              <a:t>181210012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KRUSKAL’S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 smtClean="0"/>
              <a:t>Kruskal’s</a:t>
            </a:r>
            <a:r>
              <a:rPr lang="en-IN" dirty="0" smtClean="0"/>
              <a:t> Algorithm builds the spanning tree by adding edges one by one into a growing spanning tree. </a:t>
            </a:r>
            <a:r>
              <a:rPr lang="en-IN" dirty="0" err="1" smtClean="0"/>
              <a:t>Kruskal's</a:t>
            </a:r>
            <a:r>
              <a:rPr lang="en-IN" dirty="0" smtClean="0"/>
              <a:t> algorithm follows </a:t>
            </a:r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greedy approach</a:t>
            </a:r>
            <a:r>
              <a:rPr lang="en-IN" dirty="0" smtClean="0"/>
              <a:t> as in each iteration it finds an edge which has least weight and add it to the growing spanning tree. </a:t>
            </a:r>
          </a:p>
          <a:p>
            <a:endParaRPr lang="en-IN" dirty="0" smtClean="0"/>
          </a:p>
          <a:p>
            <a:r>
              <a:rPr lang="en-IN" b="1" dirty="0" smtClean="0"/>
              <a:t>Algorithm Steps: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(1) Sort the graph edges with respect to their weights</a:t>
            </a:r>
          </a:p>
          <a:p>
            <a:pPr marL="0" indent="0">
              <a:buNone/>
            </a:pPr>
            <a:r>
              <a:rPr lang="en-IN" dirty="0" smtClean="0"/>
              <a:t> (2) Start adding edges to the MST from the edge with the smallest weight until the edge of the largest weight. </a:t>
            </a:r>
          </a:p>
          <a:p>
            <a:pPr marL="0" indent="0">
              <a:buNone/>
            </a:pPr>
            <a:r>
              <a:rPr lang="en-IN" dirty="0" smtClean="0"/>
              <a:t> (3) Only add edges which doesn't form a cycle , edges which connect only disconnected components.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KRUSKAL’S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In </a:t>
            </a:r>
            <a:r>
              <a:rPr lang="en-IN" dirty="0" err="1" smtClean="0"/>
              <a:t>Kruskal’s</a:t>
            </a:r>
            <a:r>
              <a:rPr lang="en-IN" dirty="0" smtClean="0"/>
              <a:t> algorithm, at each iteration we will select the edge with the lowest weight. So, we will start with the lowest weighted edge first i.e., the edges with weight 1.</a:t>
            </a:r>
          </a:p>
          <a:p>
            <a:r>
              <a:rPr lang="en-IN" dirty="0" smtClean="0"/>
              <a:t> After that we will select the second lowest weighted edge i.e., edge with weight 2. Notice these two edges are totally disjoint.</a:t>
            </a:r>
          </a:p>
          <a:p>
            <a:r>
              <a:rPr lang="en-IN" dirty="0" smtClean="0"/>
              <a:t> Now, the next edge will be the third lowest weighted edge i.e., edge with weight 3, which connects the two disjoint pieces of the graph.</a:t>
            </a:r>
          </a:p>
          <a:p>
            <a:r>
              <a:rPr lang="en-IN" dirty="0" smtClean="0"/>
              <a:t> Now, we are not allowed to pick the edge with weight 4, that will create a cycle and we can’t have any cycles.</a:t>
            </a:r>
          </a:p>
          <a:p>
            <a:r>
              <a:rPr lang="en-IN" dirty="0" smtClean="0"/>
              <a:t> So we will select the fifth lowest weighted edge i.e., edge with weight 5. Now the other two edges will create cycles so we will ignore them.</a:t>
            </a:r>
          </a:p>
          <a:p>
            <a:r>
              <a:rPr lang="en-IN" dirty="0" smtClean="0"/>
              <a:t> In the end, we end up with a minimum spanning tree with total cost 11 ( = 1 + 2 + 3 + 5).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PSEUDO-CODE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 err="1" smtClean="0"/>
              <a:t>Kruskal</a:t>
            </a:r>
            <a:r>
              <a:rPr lang="en-IN" sz="3200" dirty="0" smtClean="0"/>
              <a:t>(G)</a:t>
            </a:r>
            <a:r>
              <a:rPr lang="en-IN" dirty="0" smtClean="0"/>
              <a:t> :</a:t>
            </a:r>
          </a:p>
          <a:p>
            <a:pPr marL="0" indent="0">
              <a:buNone/>
            </a:pPr>
            <a:r>
              <a:rPr lang="en-IN" sz="3200" dirty="0" smtClean="0"/>
              <a:t>    A := ∅</a:t>
            </a:r>
          </a:p>
          <a:p>
            <a:pPr marL="0" indent="0">
              <a:buNone/>
            </a:pPr>
            <a:r>
              <a:rPr lang="en-IN" sz="3200" dirty="0" smtClean="0"/>
              <a:t>    for each v ∈ G.V do</a:t>
            </a:r>
          </a:p>
          <a:p>
            <a:pPr marL="0" indent="0">
              <a:buNone/>
            </a:pPr>
            <a:r>
              <a:rPr lang="en-IN" sz="3200" dirty="0" smtClean="0"/>
              <a:t>        MAKE-SET(v)</a:t>
            </a:r>
          </a:p>
          <a:p>
            <a:pPr marL="0" indent="0">
              <a:buNone/>
            </a:pPr>
            <a:r>
              <a:rPr lang="en-IN" sz="3200" dirty="0" smtClean="0"/>
              <a:t>    for each (u, v) in G.E ordered by weight(u, v), increasing do</a:t>
            </a:r>
          </a:p>
          <a:p>
            <a:pPr marL="0" indent="0">
              <a:buNone/>
            </a:pPr>
            <a:r>
              <a:rPr lang="en-IN" sz="3200" dirty="0" smtClean="0"/>
              <a:t>        if FIND-SET(u) ≠ FIND-SET(v) then</a:t>
            </a:r>
          </a:p>
          <a:p>
            <a:pPr marL="0" indent="0">
              <a:buNone/>
            </a:pPr>
            <a:r>
              <a:rPr lang="en-IN" sz="3200" dirty="0" smtClean="0"/>
              <a:t>           A := A ∪ {(u, v)}</a:t>
            </a:r>
          </a:p>
          <a:p>
            <a:pPr marL="0" indent="0">
              <a:buNone/>
            </a:pPr>
            <a:r>
              <a:rPr lang="en-IN" sz="3200" dirty="0" smtClean="0"/>
              <a:t>           UNION(FIND-SET(u), FIND-SET(v))</a:t>
            </a:r>
          </a:p>
          <a:p>
            <a:pPr marL="0" indent="0">
              <a:buNone/>
            </a:pPr>
            <a:r>
              <a:rPr lang="en-IN" sz="3200" dirty="0" smtClean="0"/>
              <a:t>    return A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ILLUSTRATION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357422" y="1643050"/>
            <a:ext cx="4010025" cy="51054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MINIMUM SPANNING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 smtClean="0"/>
              <a:t>Given an undirected and connected graph G=(V,E), a spanning tree of the graph G is a tree that spans G (that is, it includes every vertex of G) and is a </a:t>
            </a:r>
            <a:r>
              <a:rPr lang="en-IN" sz="3200" dirty="0" err="1" smtClean="0"/>
              <a:t>subgraph</a:t>
            </a:r>
            <a:r>
              <a:rPr lang="en-IN" sz="3200" dirty="0" smtClean="0"/>
              <a:t> of G (every edge in the tree belongs to G)</a:t>
            </a:r>
          </a:p>
          <a:p>
            <a:r>
              <a:rPr lang="en-IN" sz="3200" dirty="0" smtClean="0"/>
              <a:t>The cost of a spanning tree is the sum of weights given to each edge of the spanning tree.</a:t>
            </a:r>
          </a:p>
          <a:p>
            <a:endParaRPr lang="en-IN" sz="32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MINIMUM SPANNING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700" dirty="0" smtClean="0"/>
              <a:t>A </a:t>
            </a:r>
            <a:r>
              <a:rPr lang="en-IN" sz="1700" i="1" dirty="0" smtClean="0"/>
              <a:t>minimum spanning tree (MST)</a:t>
            </a:r>
            <a:r>
              <a:rPr lang="en-IN" sz="1700" dirty="0" smtClean="0"/>
              <a:t> or minimum weight spanning tree for a weighted, connected and undirected graph is a spanning tree with weight less than or equal to the weight of every other spanning tree. </a:t>
            </a:r>
          </a:p>
          <a:p>
            <a:r>
              <a:rPr lang="en-IN" sz="1700" dirty="0" smtClean="0"/>
              <a:t>A minimum spanning tree has (V – 1) edges where V is the number of vertices in the given graph.</a:t>
            </a:r>
          </a:p>
          <a:p>
            <a:r>
              <a:rPr lang="en-IN" sz="1700" dirty="0" smtClean="0"/>
              <a:t>There can be many spanning trees, as well as many minimum spanning trees</a:t>
            </a:r>
            <a:r>
              <a:rPr lang="en-IN" sz="1700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" name="Picture 8" descr="enter image description he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 t="5808" r="945"/>
          <a:stretch>
            <a:fillRect/>
          </a:stretch>
        </p:blipFill>
        <p:spPr bwMode="auto">
          <a:xfrm>
            <a:off x="1714480" y="3786190"/>
            <a:ext cx="6234701" cy="26526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22;p60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500042"/>
            <a:ext cx="7643866" cy="6148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2428892"/>
          </a:xfrm>
        </p:spPr>
        <p:txBody>
          <a:bodyPr>
            <a:normAutofit fontScale="90000"/>
          </a:bodyPr>
          <a:lstStyle/>
          <a:p>
            <a:r>
              <a:rPr lang="en-GB" sz="44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There </a:t>
            </a:r>
            <a:r>
              <a:rPr lang="en-GB" sz="44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are mainly two methods used to find minimum spanning out of a connected weighted graph 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1942"/>
            <a:ext cx="8229600" cy="2382866"/>
          </a:xfrm>
        </p:spPr>
        <p:txBody>
          <a:bodyPr/>
          <a:lstStyle/>
          <a:p>
            <a:r>
              <a:rPr lang="en-IN" dirty="0" smtClean="0"/>
              <a:t>Prim’s algorithm</a:t>
            </a:r>
          </a:p>
          <a:p>
            <a:r>
              <a:rPr lang="en-IN" dirty="0" err="1" smtClean="0"/>
              <a:t>Kruskal’s</a:t>
            </a:r>
            <a:r>
              <a:rPr lang="en-IN" dirty="0" smtClean="0"/>
              <a:t> algorithm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Prim’s algorithm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3200" dirty="0" smtClean="0"/>
              <a:t>Prim’s Algorithm also use Greedy approach to find the minimum spanning tree. </a:t>
            </a:r>
          </a:p>
          <a:p>
            <a:pPr algn="just"/>
            <a:r>
              <a:rPr lang="en-IN" sz="3200" dirty="0" smtClean="0"/>
              <a:t>We grow the spanning tree from a starting position. </a:t>
            </a:r>
          </a:p>
          <a:p>
            <a:pPr algn="just"/>
            <a:r>
              <a:rPr lang="en-IN" sz="3200" dirty="0" smtClean="0"/>
              <a:t>Unlike an </a:t>
            </a:r>
            <a:r>
              <a:rPr lang="en-IN" sz="3200" b="1" dirty="0" smtClean="0"/>
              <a:t>edge</a:t>
            </a:r>
            <a:r>
              <a:rPr lang="en-IN" sz="3200" dirty="0" smtClean="0"/>
              <a:t> in </a:t>
            </a:r>
            <a:r>
              <a:rPr lang="en-IN" sz="3200" dirty="0" err="1" smtClean="0"/>
              <a:t>Kruskal's</a:t>
            </a:r>
            <a:r>
              <a:rPr lang="en-IN" sz="3200" dirty="0" smtClean="0"/>
              <a:t>, we add </a:t>
            </a:r>
            <a:r>
              <a:rPr lang="en-IN" sz="3200" b="1" dirty="0" smtClean="0"/>
              <a:t>vertex</a:t>
            </a:r>
            <a:r>
              <a:rPr lang="en-IN" sz="3200" dirty="0" smtClean="0"/>
              <a:t> to the growing spanning tree in Prim's.</a:t>
            </a:r>
          </a:p>
          <a:p>
            <a:pPr algn="just"/>
            <a:r>
              <a:rPr lang="en-IN" sz="3200" dirty="0" smtClean="0"/>
              <a:t>We start from one vertex and keep adding edges with the lowest weight until we reach our goal.</a:t>
            </a:r>
            <a:endParaRPr lang="en-IN" sz="4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smtClean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Prim’s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IN" dirty="0" smtClean="0"/>
              <a:t>The steps for implementing Prim's algorithm are as follows:</a:t>
            </a:r>
          </a:p>
          <a:p>
            <a:r>
              <a:rPr lang="en-IN" dirty="0" smtClean="0"/>
              <a:t>Maintain two disjoint sets of vertices. One containing vertices that are in the growing spanning tree and other that are not in the growing spanning tree.</a:t>
            </a:r>
          </a:p>
          <a:p>
            <a:r>
              <a:rPr lang="en-IN" dirty="0" smtClean="0"/>
              <a:t>Select the cheapest vertex that is connected to the growing spanning tree and is not in the growing spanning tree and add it into the growing spanning tree. </a:t>
            </a:r>
          </a:p>
          <a:p>
            <a:r>
              <a:rPr lang="en-IN" dirty="0" smtClean="0"/>
              <a:t>This can be done using Priority Queues. Insert the vertices, that are connected to growing spanning tree, into the Priority Queue.</a:t>
            </a:r>
          </a:p>
          <a:p>
            <a:r>
              <a:rPr lang="en-IN" dirty="0" smtClean="0"/>
              <a:t>Check for cycles, mark the nodes which have been already selected and insert only those nodes in the Priority Queue that are not marked.</a:t>
            </a:r>
          </a:p>
          <a:p>
            <a:pPr marL="0" indent="0" algn="just">
              <a:buNone/>
            </a:pPr>
            <a:r>
              <a:rPr lang="en-IN" b="1" dirty="0" smtClean="0"/>
              <a:t>Time Complexity:</a:t>
            </a:r>
          </a:p>
          <a:p>
            <a:pPr algn="just"/>
            <a:r>
              <a:rPr lang="en-IN" dirty="0" smtClean="0"/>
              <a:t>It is O((V+E) </a:t>
            </a:r>
            <a:r>
              <a:rPr lang="en-IN" dirty="0" err="1" smtClean="0"/>
              <a:t>logV</a:t>
            </a:r>
            <a:r>
              <a:rPr lang="en-IN" dirty="0" smtClean="0"/>
              <a:t>) because each vertex is inserted in the priority queue only once and insertion in priority queue take logarithmic time.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PSEUDO-CODE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sz="3200" dirty="0" smtClean="0"/>
              <a:t>Prim’s (G) :</a:t>
            </a:r>
          </a:p>
          <a:p>
            <a:pPr marL="0" indent="0" algn="just">
              <a:buNone/>
            </a:pPr>
            <a:r>
              <a:rPr lang="en-IN" sz="3200" dirty="0" smtClean="0"/>
              <a:t>T = ∅;</a:t>
            </a:r>
          </a:p>
          <a:p>
            <a:pPr marL="0" indent="0" algn="just">
              <a:buNone/>
            </a:pPr>
            <a:r>
              <a:rPr lang="en-IN" sz="3200" dirty="0" smtClean="0"/>
              <a:t>U = { 1 };</a:t>
            </a:r>
          </a:p>
          <a:p>
            <a:pPr marL="0" indent="0" algn="just">
              <a:buNone/>
            </a:pPr>
            <a:r>
              <a:rPr lang="en-IN" sz="3200" dirty="0" smtClean="0"/>
              <a:t>while (U ≠ V)</a:t>
            </a:r>
          </a:p>
          <a:p>
            <a:pPr marL="0" indent="0" algn="just">
              <a:buNone/>
            </a:pPr>
            <a:r>
              <a:rPr lang="en-IN" sz="3200" dirty="0" smtClean="0"/>
              <a:t>    let (u, v) be the lowest cost edge such that u ∈ U and v ∈ V - U;</a:t>
            </a:r>
          </a:p>
          <a:p>
            <a:pPr marL="0" indent="0" algn="just">
              <a:buNone/>
            </a:pPr>
            <a:r>
              <a:rPr lang="en-IN" sz="3200" dirty="0" smtClean="0"/>
              <a:t>    T = T ∪ {(u, v)}</a:t>
            </a:r>
          </a:p>
          <a:p>
            <a:pPr marL="0" indent="0" algn="just">
              <a:buNone/>
            </a:pPr>
            <a:r>
              <a:rPr lang="en-IN" sz="3200" dirty="0" smtClean="0"/>
              <a:t>    U = U ∪ {v}</a:t>
            </a:r>
          </a:p>
          <a:p>
            <a:pPr marL="0" indent="0" algn="just">
              <a:buNone/>
            </a:pPr>
            <a:endParaRPr lang="en-IN" sz="3200" dirty="0" smtClean="0"/>
          </a:p>
          <a:p>
            <a:pPr algn="just"/>
            <a:r>
              <a:rPr lang="en-IN" sz="3200" dirty="0" smtClean="0"/>
              <a:t>We create two sets of vertices U and V-U. U contains the list of vertices that have been visited and V-U the list of vertices that haven't. One by one, we move vertices from set V-U to set U by connecting the least weight edge</a:t>
            </a:r>
          </a:p>
          <a:p>
            <a:pPr marL="0" indent="0">
              <a:buNone/>
            </a:pPr>
            <a:endParaRPr lang="en-IN" sz="32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ILLUSTRATION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273666" y="62858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pic>
        <p:nvPicPr>
          <p:cNvPr id="5" name="Picture 4" descr="prim's algorith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 r="-367" b="70565"/>
          <a:stretch>
            <a:fillRect/>
          </a:stretch>
        </p:blipFill>
        <p:spPr bwMode="auto">
          <a:xfrm>
            <a:off x="571472" y="1928802"/>
            <a:ext cx="5418666" cy="23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rim's algorith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 l="1" t="30291" r="52734" b="36828"/>
          <a:stretch>
            <a:fillRect/>
          </a:stretch>
        </p:blipFill>
        <p:spPr bwMode="auto">
          <a:xfrm>
            <a:off x="6000760" y="1928802"/>
            <a:ext cx="2236756" cy="225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rim's algorith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 t="64329" r="601"/>
          <a:stretch>
            <a:fillRect/>
          </a:stretch>
        </p:blipFill>
        <p:spPr bwMode="auto">
          <a:xfrm>
            <a:off x="3500430" y="4214818"/>
            <a:ext cx="4703897" cy="244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prim's algorith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 l="50493" t="30119" r="-1" b="37001"/>
          <a:stretch>
            <a:fillRect/>
          </a:stretch>
        </p:blipFill>
        <p:spPr bwMode="auto">
          <a:xfrm>
            <a:off x="1142976" y="4214818"/>
            <a:ext cx="2342863" cy="225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647</TotalTime>
  <Words>594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 </vt:lpstr>
      <vt:lpstr>WHAT IS MINIMUM SPANNING TREE</vt:lpstr>
      <vt:lpstr>MINIMUM SPANNING TREE</vt:lpstr>
      <vt:lpstr>Slide 4</vt:lpstr>
      <vt:lpstr>There are mainly two methods used to find minimum spanning out of a connected weighted graph </vt:lpstr>
      <vt:lpstr>Prim’s algorithm</vt:lpstr>
      <vt:lpstr>Prim’s algorithm</vt:lpstr>
      <vt:lpstr>PSEUDO-CODE</vt:lpstr>
      <vt:lpstr>ILLUSTRATION</vt:lpstr>
      <vt:lpstr>KRUSKAL’S ALGORITHM</vt:lpstr>
      <vt:lpstr>KRUSKAL’S ALGORITHM</vt:lpstr>
      <vt:lpstr>PSEUDO-CODE</vt:lpstr>
      <vt:lpstr>ILLUSTRATION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chitarlekha40@gmail.com</dc:creator>
  <cp:lastModifiedBy>chitarlekha40@gmail.com</cp:lastModifiedBy>
  <cp:revision>38</cp:revision>
  <dcterms:created xsi:type="dcterms:W3CDTF">2020-04-26T08:30:14Z</dcterms:created>
  <dcterms:modified xsi:type="dcterms:W3CDTF">2020-04-26T19:18:11Z</dcterms:modified>
</cp:coreProperties>
</file>