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7C83D41-AF58-4BE8-BB0C-0FBB3E4254A8}" type="datetimeFigureOut">
              <a:rPr lang="en-US" smtClean="0"/>
              <a:t>4/27/2020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6ECE57-A38D-4642-A83F-33B3F13823D7}"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C83D41-AF58-4BE8-BB0C-0FBB3E4254A8}" type="datetimeFigureOut">
              <a:rPr lang="en-US" smtClean="0"/>
              <a:t>4/27/2020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ECE57-A38D-4642-A83F-33B3F13823D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86ECE57-A38D-4642-A83F-33B3F13823D7}"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C83D41-AF58-4BE8-BB0C-0FBB3E4254A8}" type="datetimeFigureOut">
              <a:rPr lang="en-US" smtClean="0"/>
              <a:t>4/27/2020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7C83D41-AF58-4BE8-BB0C-0FBB3E4254A8}" type="datetimeFigureOut">
              <a:rPr lang="en-US" smtClean="0"/>
              <a:t>4/27/2020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B86ECE57-A38D-4642-A83F-33B3F13823D7}"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7C83D41-AF58-4BE8-BB0C-0FBB3E4254A8}" type="datetimeFigureOut">
              <a:rPr lang="en-US" smtClean="0"/>
              <a:t>4/27/2020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86ECE57-A38D-4642-A83F-33B3F13823D7}"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7C83D41-AF58-4BE8-BB0C-0FBB3E4254A8}" type="datetimeFigureOut">
              <a:rPr lang="en-US" smtClean="0"/>
              <a:t>4/27/2020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ECE57-A38D-4642-A83F-33B3F13823D7}"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7C83D41-AF58-4BE8-BB0C-0FBB3E4254A8}" type="datetimeFigureOut">
              <a:rPr lang="en-US" smtClean="0"/>
              <a:t>4/27/2020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86ECE57-A38D-4642-A83F-33B3F13823D7}"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7C83D41-AF58-4BE8-BB0C-0FBB3E4254A8}" type="datetimeFigureOut">
              <a:rPr lang="en-US" smtClean="0"/>
              <a:t>4/27/2020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B86ECE57-A38D-4642-A83F-33B3F13823D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7C83D41-AF58-4BE8-BB0C-0FBB3E4254A8}" type="datetimeFigureOut">
              <a:rPr lang="en-US" smtClean="0"/>
              <a:t>4/27/2020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86ECE57-A38D-4642-A83F-33B3F13823D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86ECE57-A38D-4642-A83F-33B3F13823D7}"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7C83D41-AF58-4BE8-BB0C-0FBB3E4254A8}" type="datetimeFigureOut">
              <a:rPr lang="en-US" smtClean="0"/>
              <a:t>4/27/2020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86ECE57-A38D-4642-A83F-33B3F13823D7}"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7C83D41-AF58-4BE8-BB0C-0FBB3E4254A8}" type="datetimeFigureOut">
              <a:rPr lang="en-US" smtClean="0"/>
              <a:t>4/27/2020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7C83D41-AF58-4BE8-BB0C-0FBB3E4254A8}" type="datetimeFigureOut">
              <a:rPr lang="en-US" smtClean="0"/>
              <a:t>4/27/2020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86ECE57-A38D-4642-A83F-33B3F13823D7}"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3643314"/>
            <a:ext cx="6400800" cy="1571628"/>
          </a:xfrm>
        </p:spPr>
        <p:txBody>
          <a:bodyPr/>
          <a:lstStyle/>
          <a:p>
            <a:r>
              <a:rPr lang="en-IN" dirty="0" err="1" smtClean="0"/>
              <a:t>Ashish</a:t>
            </a:r>
            <a:r>
              <a:rPr lang="en-IN" dirty="0" smtClean="0"/>
              <a:t> </a:t>
            </a:r>
            <a:r>
              <a:rPr lang="en-IN" dirty="0" err="1" smtClean="0"/>
              <a:t>aggarwal</a:t>
            </a:r>
            <a:endParaRPr lang="en-IN" dirty="0" smtClean="0"/>
          </a:p>
          <a:p>
            <a:r>
              <a:rPr lang="en-IN" dirty="0" smtClean="0"/>
              <a:t>181210012</a:t>
            </a:r>
          </a:p>
          <a:p>
            <a:r>
              <a:rPr lang="en-IN" dirty="0" smtClean="0"/>
              <a:t>B.TECH CSE 2</a:t>
            </a:r>
            <a:r>
              <a:rPr lang="en-IN" baseline="30000" dirty="0" smtClean="0"/>
              <a:t>ND</a:t>
            </a:r>
            <a:r>
              <a:rPr lang="en-IN" dirty="0" smtClean="0"/>
              <a:t> YEAR</a:t>
            </a:r>
            <a:endParaRPr lang="en-IN" dirty="0" smtClean="0"/>
          </a:p>
        </p:txBody>
      </p:sp>
      <p:sp>
        <p:nvSpPr>
          <p:cNvPr id="2" name="Title 1"/>
          <p:cNvSpPr>
            <a:spLocks noGrp="1"/>
          </p:cNvSpPr>
          <p:nvPr>
            <p:ph type="ctrTitle"/>
          </p:nvPr>
        </p:nvSpPr>
        <p:spPr/>
        <p:txBody>
          <a:bodyPr/>
          <a:lstStyle/>
          <a:p>
            <a:r>
              <a:rPr lang="en-IN" dirty="0" smtClean="0"/>
              <a:t>SHORTEST PATH ALGORITHM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smtClean="0"/>
              <a:t>Floyd </a:t>
            </a:r>
            <a:r>
              <a:rPr lang="en-GB" dirty="0" err="1" smtClean="0"/>
              <a:t>Warshall</a:t>
            </a:r>
            <a:r>
              <a:rPr lang="en-GB" dirty="0" smtClean="0"/>
              <a:t> </a:t>
            </a:r>
            <a:r>
              <a:rPr lang="en-GB" dirty="0" smtClean="0"/>
              <a:t>Algorithm</a:t>
            </a:r>
            <a:endParaRPr lang="en-IN" dirty="0"/>
          </a:p>
        </p:txBody>
      </p:sp>
      <p:sp>
        <p:nvSpPr>
          <p:cNvPr id="3" name="Content Placeholder 2"/>
          <p:cNvSpPr>
            <a:spLocks noGrp="1"/>
          </p:cNvSpPr>
          <p:nvPr>
            <p:ph sz="quarter" idx="1"/>
          </p:nvPr>
        </p:nvSpPr>
        <p:spPr/>
        <p:txBody>
          <a:bodyPr>
            <a:normAutofit fontScale="62500" lnSpcReduction="20000"/>
          </a:bodyPr>
          <a:lstStyle/>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We can solve an all-pairs shortest-paths problem by running a single-source shortest-paths algorithm |V| times, once for each vertex as the source.</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Unlike the single-source algorithms, which assume an adjacency-list representation of the graph, Floyd – </a:t>
            </a:r>
            <a:r>
              <a:rPr lang="en-IN" sz="2800" dirty="0" err="1" smtClean="0">
                <a:latin typeface="Arial" panose="020B0604020202020204"/>
                <a:ea typeface="Arial" panose="020B0604020202020204"/>
                <a:cs typeface="Arial" panose="020B0604020202020204"/>
                <a:sym typeface="Arial" panose="020B0604020202020204"/>
              </a:rPr>
              <a:t>Warshall</a:t>
            </a:r>
            <a:r>
              <a:rPr lang="en-IN" sz="2800" dirty="0" smtClean="0">
                <a:latin typeface="Arial" panose="020B0604020202020204"/>
                <a:ea typeface="Arial" panose="020B0604020202020204"/>
                <a:cs typeface="Arial" panose="020B0604020202020204"/>
                <a:sym typeface="Arial" panose="020B0604020202020204"/>
              </a:rPr>
              <a:t> algorithm uses an adjacency matrix representation.</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We assume that the vertices are numbered 1, 2, 3, …, |V| so that the input is an n × n matrix W representing the edge weights of an n-vertex directed graph G(V, E).</a:t>
            </a: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The tabular output of the all-pairs shortest-paths algorithms is an n × n matrix D = (</a:t>
            </a:r>
            <a:r>
              <a:rPr lang="en-IN" sz="2800" dirty="0" err="1" smtClean="0">
                <a:latin typeface="Arial" panose="020B0604020202020204"/>
                <a:ea typeface="Arial" panose="020B0604020202020204"/>
                <a:cs typeface="Arial" panose="020B0604020202020204"/>
                <a:sym typeface="Arial" panose="020B0604020202020204"/>
              </a:rPr>
              <a:t>d</a:t>
            </a:r>
            <a:r>
              <a:rPr lang="en-IN" sz="2800" baseline="-25000" dirty="0" err="1" smtClean="0">
                <a:latin typeface="Arial" panose="020B0604020202020204"/>
                <a:ea typeface="Arial" panose="020B0604020202020204"/>
                <a:cs typeface="Arial" panose="020B0604020202020204"/>
                <a:sym typeface="Arial" panose="020B0604020202020204"/>
              </a:rPr>
              <a:t>ij</a:t>
            </a:r>
            <a:r>
              <a:rPr lang="en-IN" sz="2800" dirty="0" smtClean="0">
                <a:latin typeface="Arial" panose="020B0604020202020204"/>
                <a:ea typeface="Arial" panose="020B0604020202020204"/>
                <a:cs typeface="Arial" panose="020B0604020202020204"/>
                <a:sym typeface="Arial" panose="020B0604020202020204"/>
              </a:rPr>
              <a:t>) where entry </a:t>
            </a:r>
            <a:r>
              <a:rPr lang="en-IN" sz="2800" dirty="0" err="1" smtClean="0">
                <a:latin typeface="Arial" panose="020B0604020202020204"/>
                <a:ea typeface="Arial" panose="020B0604020202020204"/>
                <a:cs typeface="Arial" panose="020B0604020202020204"/>
                <a:sym typeface="Arial" panose="020B0604020202020204"/>
              </a:rPr>
              <a:t>d</a:t>
            </a:r>
            <a:r>
              <a:rPr lang="en-IN" sz="2800" baseline="-25000" dirty="0" err="1" smtClean="0">
                <a:latin typeface="Arial" panose="020B0604020202020204"/>
                <a:ea typeface="Arial" panose="020B0604020202020204"/>
                <a:cs typeface="Arial" panose="020B0604020202020204"/>
                <a:sym typeface="Arial" panose="020B0604020202020204"/>
              </a:rPr>
              <a:t>ij</a:t>
            </a:r>
            <a:r>
              <a:rPr lang="en-IN" sz="2800" dirty="0" smtClean="0">
                <a:latin typeface="Arial" panose="020B0604020202020204"/>
                <a:ea typeface="Arial" panose="020B0604020202020204"/>
                <a:cs typeface="Arial" panose="020B0604020202020204"/>
                <a:sym typeface="Arial" panose="020B0604020202020204"/>
              </a:rPr>
              <a:t> contains the weight of a shortest path from vertex </a:t>
            </a:r>
            <a:r>
              <a:rPr lang="en-IN" sz="2800" dirty="0" err="1" smtClean="0">
                <a:latin typeface="Arial" panose="020B0604020202020204"/>
                <a:ea typeface="Arial" panose="020B0604020202020204"/>
                <a:cs typeface="Arial" panose="020B0604020202020204"/>
                <a:sym typeface="Arial" panose="020B0604020202020204"/>
              </a:rPr>
              <a:t>i</a:t>
            </a:r>
            <a:r>
              <a:rPr lang="en-IN" sz="2800" dirty="0" smtClean="0">
                <a:latin typeface="Arial" panose="020B0604020202020204"/>
                <a:ea typeface="Arial" panose="020B0604020202020204"/>
                <a:cs typeface="Arial" panose="020B0604020202020204"/>
                <a:sym typeface="Arial" panose="020B0604020202020204"/>
              </a:rPr>
              <a:t> to vertex j .</a:t>
            </a:r>
          </a:p>
          <a:p>
            <a:pPr marL="0" lvl="0" indent="0">
              <a:spcBef>
                <a:spcPts val="700"/>
              </a:spcBef>
              <a:buNone/>
            </a:pPr>
            <a:r>
              <a:rPr lang="en-IN" sz="2800" dirty="0" smtClean="0">
                <a:solidFill>
                  <a:srgbClr val="000000"/>
                </a:solidFill>
                <a:latin typeface="Arial" panose="020B0604020202020204"/>
                <a:ea typeface="Arial" panose="020B0604020202020204"/>
                <a:cs typeface="Arial" panose="020B0604020202020204"/>
                <a:sym typeface="Arial" panose="020B0604020202020204"/>
              </a:rPr>
              <a:t>Time  Complexity  for  this  algorithm </a:t>
            </a:r>
          </a:p>
          <a:p>
            <a:pPr marL="0" lvl="0" indent="0" algn="ctr">
              <a:spcBef>
                <a:spcPts val="900"/>
              </a:spcBef>
              <a:buNone/>
            </a:pPr>
            <a:r>
              <a:rPr lang="en-IN" sz="2800" b="1" dirty="0" smtClean="0">
                <a:solidFill>
                  <a:srgbClr val="000000"/>
                </a:solidFill>
                <a:latin typeface="Arial" panose="020B0604020202020204"/>
                <a:ea typeface="Arial" panose="020B0604020202020204"/>
                <a:cs typeface="Arial" panose="020B0604020202020204"/>
                <a:sym typeface="Arial" panose="020B0604020202020204"/>
              </a:rPr>
              <a:t>O(</a:t>
            </a:r>
            <a:r>
              <a:rPr lang="en-IN" sz="2800" dirty="0" smtClean="0">
                <a:solidFill>
                  <a:srgbClr val="000000"/>
                </a:solidFill>
                <a:latin typeface="Arial" panose="020B0604020202020204"/>
                <a:ea typeface="Arial" panose="020B0604020202020204"/>
                <a:cs typeface="Arial" panose="020B0604020202020204"/>
                <a:sym typeface="Arial" panose="020B0604020202020204"/>
              </a:rPr>
              <a:t>|</a:t>
            </a:r>
            <a:r>
              <a:rPr lang="en-IN" sz="2800" b="1" dirty="0" smtClean="0">
                <a:solidFill>
                  <a:srgbClr val="000000"/>
                </a:solidFill>
                <a:latin typeface="Arial" panose="020B0604020202020204"/>
                <a:ea typeface="Arial" panose="020B0604020202020204"/>
                <a:cs typeface="Arial" panose="020B0604020202020204"/>
                <a:sym typeface="Arial" panose="020B0604020202020204"/>
              </a:rPr>
              <a:t>n</a:t>
            </a:r>
            <a:r>
              <a:rPr lang="en-IN" sz="2800" dirty="0" smtClean="0">
                <a:solidFill>
                  <a:srgbClr val="000000"/>
                </a:solidFill>
                <a:latin typeface="Arial" panose="020B0604020202020204"/>
                <a:ea typeface="Arial" panose="020B0604020202020204"/>
                <a:cs typeface="Arial" panose="020B0604020202020204"/>
                <a:sym typeface="Arial" panose="020B0604020202020204"/>
              </a:rPr>
              <a:t>|</a:t>
            </a:r>
            <a:r>
              <a:rPr lang="en-IN" sz="2800" b="1" baseline="30000" dirty="0" smtClean="0">
                <a:solidFill>
                  <a:srgbClr val="000000"/>
                </a:solidFill>
                <a:latin typeface="Arial" panose="020B0604020202020204"/>
                <a:ea typeface="Arial" panose="020B0604020202020204"/>
                <a:cs typeface="Arial" panose="020B0604020202020204"/>
                <a:sym typeface="Arial" panose="020B0604020202020204"/>
              </a:rPr>
              <a:t>3</a:t>
            </a:r>
            <a:r>
              <a:rPr lang="en-IN" sz="2800" b="1" dirty="0" smtClean="0">
                <a:solidFill>
                  <a:srgbClr val="000000"/>
                </a:solidFill>
                <a:latin typeface="Arial" panose="020B0604020202020204"/>
                <a:ea typeface="Arial" panose="020B0604020202020204"/>
                <a:cs typeface="Arial" panose="020B0604020202020204"/>
                <a:sym typeface="Arial" panose="020B0604020202020204"/>
              </a:rPr>
              <a:t>)</a:t>
            </a:r>
          </a:p>
          <a:p>
            <a:pPr marL="0" lvl="0" indent="0" algn="just">
              <a:lnSpc>
                <a:spcPct val="110000"/>
              </a:lnSpc>
              <a:spcBef>
                <a:spcPts val="700"/>
              </a:spcBef>
              <a:buNone/>
            </a:pPr>
            <a:r>
              <a:rPr lang="en-IN" sz="2800" dirty="0" smtClean="0">
                <a:solidFill>
                  <a:srgbClr val="000000"/>
                </a:solidFill>
                <a:latin typeface="Arial" panose="020B0604020202020204"/>
                <a:ea typeface="Arial" panose="020B0604020202020204"/>
                <a:cs typeface="Arial" panose="020B0604020202020204"/>
                <a:sym typeface="Arial" panose="020B0604020202020204"/>
              </a:rPr>
              <a:t>   where  n  is the number of vertices in </a:t>
            </a:r>
            <a:r>
              <a:rPr lang="en-IN" sz="2800" dirty="0" smtClean="0">
                <a:solidFill>
                  <a:srgbClr val="000000"/>
                </a:solidFill>
                <a:latin typeface="Arial" panose="020B0604020202020204"/>
                <a:ea typeface="Arial" panose="020B0604020202020204"/>
                <a:cs typeface="Arial" panose="020B0604020202020204"/>
                <a:sym typeface="Arial" panose="020B0604020202020204"/>
              </a:rPr>
              <a:t>graph</a:t>
            </a:r>
            <a:endParaRPr lang="en-IN" sz="2800" dirty="0" smtClean="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sz="quarter" idx="1"/>
          </p:nvPr>
        </p:nvSpPr>
        <p:spPr/>
        <p:txBody>
          <a:bodyPr>
            <a:normAutofit fontScale="85000" lnSpcReduction="20000"/>
          </a:bodyPr>
          <a:lstStyle/>
          <a:p>
            <a:pPr marL="0" lvl="0" indent="0" algn="just">
              <a:lnSpc>
                <a:spcPct val="110000"/>
              </a:lnSpc>
              <a:spcBef>
                <a:spcPts val="700"/>
              </a:spcBef>
              <a:buNone/>
            </a:pPr>
            <a:r>
              <a:rPr lang="en-GB" sz="2800" dirty="0" smtClean="0">
                <a:solidFill>
                  <a:srgbClr val="2A1A00"/>
                </a:solidFill>
                <a:latin typeface="Arial" panose="020B0604020202020204"/>
                <a:ea typeface="Arial" panose="020B0604020202020204"/>
                <a:cs typeface="Arial" panose="020B0604020202020204"/>
                <a:sym typeface="Arial" panose="020B0604020202020204"/>
              </a:rPr>
              <a:t>•</a:t>
            </a:r>
            <a:r>
              <a:rPr lang="en-GB" sz="2800" dirty="0" smtClean="0">
                <a:latin typeface="Arial" panose="020B0604020202020204"/>
                <a:ea typeface="Arial" panose="020B0604020202020204"/>
                <a:cs typeface="Arial" panose="020B0604020202020204"/>
                <a:sym typeface="Arial" panose="020B0604020202020204"/>
              </a:rPr>
              <a:t>To solve the all-pairs shortest-paths problem on an input adjacency matrix, we need to compute not only the shortest-path weights but also a </a:t>
            </a:r>
            <a:r>
              <a:rPr lang="en-GB" sz="2800" b="1" i="1" dirty="0" smtClean="0">
                <a:latin typeface="Arial" panose="020B0604020202020204"/>
                <a:ea typeface="Arial" panose="020B0604020202020204"/>
                <a:cs typeface="Arial" panose="020B0604020202020204"/>
                <a:sym typeface="Arial" panose="020B0604020202020204"/>
              </a:rPr>
              <a:t>predecessor matrix </a:t>
            </a:r>
            <a:r>
              <a:rPr lang="az-Cyrl-AZ" sz="2800" dirty="0" smtClean="0">
                <a:latin typeface="Arial" panose="020B0604020202020204"/>
                <a:ea typeface="Arial" panose="020B0604020202020204"/>
                <a:cs typeface="Arial" panose="020B0604020202020204"/>
                <a:sym typeface="Arial" panose="020B0604020202020204"/>
              </a:rPr>
              <a:t>П = (</a:t>
            </a:r>
            <a:r>
              <a:rPr lang="el-GR" sz="2800" dirty="0" smtClean="0">
                <a:latin typeface="Arial" panose="020B0604020202020204"/>
                <a:ea typeface="Arial" panose="020B0604020202020204"/>
                <a:cs typeface="Arial" panose="020B0604020202020204"/>
                <a:sym typeface="Arial" panose="020B0604020202020204"/>
              </a:rPr>
              <a:t>π</a:t>
            </a:r>
            <a:r>
              <a:rPr lang="en-GB" sz="2800" baseline="-25000" dirty="0" err="1" smtClean="0">
                <a:latin typeface="Arial" panose="020B0604020202020204"/>
                <a:ea typeface="Arial" panose="020B0604020202020204"/>
                <a:cs typeface="Arial" panose="020B0604020202020204"/>
                <a:sym typeface="Arial" panose="020B0604020202020204"/>
              </a:rPr>
              <a:t>ij</a:t>
            </a:r>
            <a:r>
              <a:rPr lang="en-GB" sz="2800" dirty="0" smtClean="0">
                <a:latin typeface="Arial" panose="020B0604020202020204"/>
                <a:ea typeface="Arial" panose="020B0604020202020204"/>
                <a:cs typeface="Arial" panose="020B0604020202020204"/>
                <a:sym typeface="Arial" panose="020B0604020202020204"/>
              </a:rPr>
              <a:t>) where </a:t>
            </a:r>
            <a:r>
              <a:rPr lang="el-GR" sz="2800" dirty="0" smtClean="0">
                <a:latin typeface="Arial" panose="020B0604020202020204"/>
                <a:ea typeface="Arial" panose="020B0604020202020204"/>
                <a:cs typeface="Arial" panose="020B0604020202020204"/>
                <a:sym typeface="Arial" panose="020B0604020202020204"/>
              </a:rPr>
              <a:t>π</a:t>
            </a:r>
            <a:r>
              <a:rPr lang="en-GB" sz="2800" baseline="-25000" dirty="0" err="1" smtClean="0">
                <a:latin typeface="Arial" panose="020B0604020202020204"/>
                <a:ea typeface="Arial" panose="020B0604020202020204"/>
                <a:cs typeface="Arial" panose="020B0604020202020204"/>
                <a:sym typeface="Arial" panose="020B0604020202020204"/>
              </a:rPr>
              <a:t>ij</a:t>
            </a:r>
            <a:r>
              <a:rPr lang="en-GB" sz="2800" baseline="-25000" dirty="0" smtClean="0">
                <a:latin typeface="Arial" panose="020B0604020202020204"/>
                <a:ea typeface="Arial" panose="020B0604020202020204"/>
                <a:cs typeface="Arial" panose="020B0604020202020204"/>
                <a:sym typeface="Arial" panose="020B0604020202020204"/>
              </a:rPr>
              <a:t> </a:t>
            </a:r>
            <a:r>
              <a:rPr lang="en-GB" sz="2800" dirty="0" smtClean="0">
                <a:latin typeface="Arial" panose="020B0604020202020204"/>
                <a:ea typeface="Arial" panose="020B0604020202020204"/>
                <a:cs typeface="Arial" panose="020B0604020202020204"/>
                <a:sym typeface="Arial" panose="020B0604020202020204"/>
              </a:rPr>
              <a:t>= NIL, if </a:t>
            </a:r>
            <a:r>
              <a:rPr lang="en-GB" sz="28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 = j or there’s no path from </a:t>
            </a:r>
            <a:r>
              <a:rPr lang="en-GB" sz="28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 to j, otherwise </a:t>
            </a:r>
            <a:r>
              <a:rPr lang="el-GR" sz="2800" dirty="0" smtClean="0">
                <a:latin typeface="Arial" panose="020B0604020202020204"/>
                <a:ea typeface="Arial" panose="020B0604020202020204"/>
                <a:cs typeface="Arial" panose="020B0604020202020204"/>
                <a:sym typeface="Arial" panose="020B0604020202020204"/>
              </a:rPr>
              <a:t>π</a:t>
            </a:r>
            <a:r>
              <a:rPr lang="en-GB" sz="2800" baseline="-25000" dirty="0" err="1" smtClean="0">
                <a:latin typeface="Arial" panose="020B0604020202020204"/>
                <a:ea typeface="Arial" panose="020B0604020202020204"/>
                <a:cs typeface="Arial" panose="020B0604020202020204"/>
                <a:sym typeface="Arial" panose="020B0604020202020204"/>
              </a:rPr>
              <a:t>ij</a:t>
            </a:r>
            <a:r>
              <a:rPr lang="en-GB" sz="2800" baseline="-25000" dirty="0" smtClean="0">
                <a:latin typeface="Arial" panose="020B0604020202020204"/>
                <a:ea typeface="Arial" panose="020B0604020202020204"/>
                <a:cs typeface="Arial" panose="020B0604020202020204"/>
                <a:sym typeface="Arial" panose="020B0604020202020204"/>
              </a:rPr>
              <a:t> </a:t>
            </a:r>
            <a:r>
              <a:rPr lang="en-GB" sz="2800" dirty="0" smtClean="0">
                <a:latin typeface="Arial" panose="020B0604020202020204"/>
                <a:ea typeface="Arial" panose="020B0604020202020204"/>
                <a:cs typeface="Arial" panose="020B0604020202020204"/>
                <a:sym typeface="Arial" panose="020B0604020202020204"/>
              </a:rPr>
              <a:t>is the predecessor of j on some shortest path from </a:t>
            </a:r>
            <a:r>
              <a:rPr lang="en-GB" sz="28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a:t>
            </a:r>
          </a:p>
          <a:p>
            <a:pPr marL="0" lvl="0" indent="0" algn="just">
              <a:lnSpc>
                <a:spcPct val="110000"/>
              </a:lnSpc>
              <a:spcBef>
                <a:spcPts val="700"/>
              </a:spcBef>
              <a:buNone/>
            </a:pPr>
            <a:r>
              <a:rPr lang="en-GB" sz="2800" dirty="0" smtClean="0">
                <a:solidFill>
                  <a:srgbClr val="2A1A00"/>
                </a:solidFill>
                <a:latin typeface="Arial" panose="020B0604020202020204"/>
                <a:ea typeface="Arial" panose="020B0604020202020204"/>
                <a:cs typeface="Arial" panose="020B0604020202020204"/>
                <a:sym typeface="Arial" panose="020B0604020202020204"/>
              </a:rPr>
              <a:t>•</a:t>
            </a:r>
            <a:r>
              <a:rPr lang="en-GB" sz="2800" dirty="0" smtClean="0">
                <a:latin typeface="Arial" panose="020B0604020202020204"/>
                <a:ea typeface="Arial" panose="020B0604020202020204"/>
                <a:cs typeface="Arial" panose="020B0604020202020204"/>
                <a:sym typeface="Arial" panose="020B0604020202020204"/>
              </a:rPr>
              <a:t>For each vertex, </a:t>
            </a:r>
            <a:r>
              <a:rPr lang="en-GB" sz="28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 </a:t>
            </a:r>
            <a:r>
              <a:rPr lang="el-GR" sz="2800" dirty="0" smtClean="0">
                <a:latin typeface="Arial" panose="020B0604020202020204"/>
                <a:ea typeface="Arial" panose="020B0604020202020204"/>
                <a:cs typeface="Arial" panose="020B0604020202020204"/>
                <a:sym typeface="Arial" panose="020B0604020202020204"/>
              </a:rPr>
              <a:t>ϵ </a:t>
            </a:r>
            <a:r>
              <a:rPr lang="en-GB" sz="2800" dirty="0" smtClean="0">
                <a:latin typeface="Arial" panose="020B0604020202020204"/>
                <a:ea typeface="Arial" panose="020B0604020202020204"/>
                <a:cs typeface="Arial" panose="020B0604020202020204"/>
                <a:sym typeface="Arial" panose="020B0604020202020204"/>
              </a:rPr>
              <a:t>V, we define the predecessor </a:t>
            </a:r>
            <a:r>
              <a:rPr lang="en-GB" sz="2800" dirty="0" err="1" smtClean="0">
                <a:latin typeface="Arial" panose="020B0604020202020204"/>
                <a:ea typeface="Arial" panose="020B0604020202020204"/>
                <a:cs typeface="Arial" panose="020B0604020202020204"/>
                <a:sym typeface="Arial" panose="020B0604020202020204"/>
              </a:rPr>
              <a:t>subgraph</a:t>
            </a:r>
            <a:r>
              <a:rPr lang="en-GB" sz="2800" dirty="0" smtClean="0">
                <a:latin typeface="Arial" panose="020B0604020202020204"/>
                <a:ea typeface="Arial" panose="020B0604020202020204"/>
                <a:cs typeface="Arial" panose="020B0604020202020204"/>
                <a:sym typeface="Arial" panose="020B0604020202020204"/>
              </a:rPr>
              <a:t> of G for </a:t>
            </a:r>
            <a:r>
              <a:rPr lang="en-GB" sz="28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 as G</a:t>
            </a:r>
            <a:r>
              <a:rPr lang="el-GR" sz="2800" baseline="-25000" dirty="0" smtClean="0">
                <a:latin typeface="Arial" panose="020B0604020202020204"/>
                <a:ea typeface="Arial" panose="020B0604020202020204"/>
                <a:cs typeface="Arial" panose="020B0604020202020204"/>
                <a:sym typeface="Arial" panose="020B0604020202020204"/>
              </a:rPr>
              <a:t>π, </a:t>
            </a:r>
            <a:r>
              <a:rPr lang="en-GB" sz="2800" baseline="-25000" dirty="0" err="1" smtClean="0">
                <a:latin typeface="Arial" panose="020B0604020202020204"/>
                <a:ea typeface="Arial" panose="020B0604020202020204"/>
                <a:cs typeface="Arial" panose="020B0604020202020204"/>
                <a:sym typeface="Arial" panose="020B0604020202020204"/>
              </a:rPr>
              <a:t>i</a:t>
            </a:r>
            <a:r>
              <a:rPr lang="en-GB" sz="2800" baseline="-25000" dirty="0" smtClean="0">
                <a:latin typeface="Arial" panose="020B0604020202020204"/>
                <a:ea typeface="Arial" panose="020B0604020202020204"/>
                <a:cs typeface="Arial" panose="020B0604020202020204"/>
                <a:sym typeface="Arial" panose="020B0604020202020204"/>
              </a:rPr>
              <a:t> </a:t>
            </a:r>
            <a:r>
              <a:rPr lang="en-GB" sz="2800" dirty="0" smtClean="0">
                <a:latin typeface="Arial" panose="020B0604020202020204"/>
                <a:ea typeface="Arial" panose="020B0604020202020204"/>
                <a:cs typeface="Arial" panose="020B0604020202020204"/>
                <a:sym typeface="Arial" panose="020B0604020202020204"/>
              </a:rPr>
              <a:t>= (V</a:t>
            </a:r>
            <a:r>
              <a:rPr lang="el-GR" sz="2800" baseline="-25000" dirty="0" smtClean="0">
                <a:latin typeface="Arial" panose="020B0604020202020204"/>
                <a:ea typeface="Arial" panose="020B0604020202020204"/>
                <a:cs typeface="Arial" panose="020B0604020202020204"/>
                <a:sym typeface="Arial" panose="020B0604020202020204"/>
              </a:rPr>
              <a:t>π, </a:t>
            </a:r>
            <a:r>
              <a:rPr lang="en-GB" sz="2800" baseline="-25000" dirty="0" err="1" smtClean="0">
                <a:latin typeface="Arial" panose="020B0604020202020204"/>
                <a:ea typeface="Arial" panose="020B0604020202020204"/>
                <a:cs typeface="Arial" panose="020B0604020202020204"/>
                <a:sym typeface="Arial" panose="020B0604020202020204"/>
              </a:rPr>
              <a:t>i</a:t>
            </a:r>
            <a:r>
              <a:rPr lang="en-GB" sz="2800" baseline="-25000" dirty="0" smtClean="0">
                <a:latin typeface="Arial" panose="020B0604020202020204"/>
                <a:ea typeface="Arial" panose="020B0604020202020204"/>
                <a:cs typeface="Arial" panose="020B0604020202020204"/>
                <a:sym typeface="Arial" panose="020B0604020202020204"/>
              </a:rPr>
              <a:t>  </a:t>
            </a:r>
            <a:r>
              <a:rPr lang="en-GB" sz="2800" dirty="0" smtClean="0">
                <a:latin typeface="Arial" panose="020B0604020202020204"/>
                <a:ea typeface="Arial" panose="020B0604020202020204"/>
                <a:cs typeface="Arial" panose="020B0604020202020204"/>
                <a:sym typeface="Arial" panose="020B0604020202020204"/>
              </a:rPr>
              <a:t>, E</a:t>
            </a:r>
            <a:r>
              <a:rPr lang="el-GR" sz="2800" baseline="-25000" dirty="0" smtClean="0">
                <a:latin typeface="Arial" panose="020B0604020202020204"/>
                <a:ea typeface="Arial" panose="020B0604020202020204"/>
                <a:cs typeface="Arial" panose="020B0604020202020204"/>
                <a:sym typeface="Arial" panose="020B0604020202020204"/>
              </a:rPr>
              <a:t>π, </a:t>
            </a:r>
            <a:r>
              <a:rPr lang="en-GB" sz="2800" baseline="-25000" dirty="0" err="1" smtClean="0">
                <a:latin typeface="Arial" panose="020B0604020202020204"/>
                <a:ea typeface="Arial" panose="020B0604020202020204"/>
                <a:cs typeface="Arial" panose="020B0604020202020204"/>
                <a:sym typeface="Arial" panose="020B0604020202020204"/>
              </a:rPr>
              <a:t>i</a:t>
            </a:r>
            <a:r>
              <a:rPr lang="en-GB" sz="2800" dirty="0" smtClean="0">
                <a:latin typeface="Arial" panose="020B0604020202020204"/>
                <a:ea typeface="Arial" panose="020B0604020202020204"/>
                <a:cs typeface="Arial" panose="020B0604020202020204"/>
                <a:sym typeface="Arial" panose="020B0604020202020204"/>
              </a:rPr>
              <a:t>), where</a:t>
            </a:r>
          </a:p>
          <a:p>
            <a:pPr marL="0" lvl="0" indent="0" algn="ctr">
              <a:lnSpc>
                <a:spcPct val="110000"/>
              </a:lnSpc>
              <a:spcBef>
                <a:spcPts val="700"/>
              </a:spcBef>
              <a:buNone/>
            </a:pPr>
            <a:r>
              <a:rPr lang="en-GB" sz="2800" dirty="0" smtClean="0">
                <a:latin typeface="Arial" panose="020B0604020202020204"/>
                <a:ea typeface="Arial" panose="020B0604020202020204"/>
                <a:cs typeface="Arial" panose="020B0604020202020204"/>
                <a:sym typeface="Arial" panose="020B0604020202020204"/>
              </a:rPr>
              <a:t> 	</a:t>
            </a:r>
          </a:p>
          <a:p>
            <a:pPr marL="0" lvl="0" indent="0" algn="ctr">
              <a:lnSpc>
                <a:spcPct val="110000"/>
              </a:lnSpc>
              <a:spcBef>
                <a:spcPts val="700"/>
              </a:spcBef>
              <a:buNone/>
            </a:pPr>
            <a:r>
              <a:rPr lang="en-GB" sz="2800" b="1" dirty="0" smtClean="0">
                <a:latin typeface="Arial" panose="020B0604020202020204"/>
                <a:ea typeface="Arial" panose="020B0604020202020204"/>
                <a:cs typeface="Arial" panose="020B0604020202020204"/>
                <a:sym typeface="Arial" panose="020B0604020202020204"/>
              </a:rPr>
              <a:t>V</a:t>
            </a:r>
            <a:r>
              <a:rPr lang="el-GR" sz="2800" b="1" baseline="-25000" dirty="0" smtClean="0">
                <a:latin typeface="Arial" panose="020B0604020202020204"/>
                <a:ea typeface="Arial" panose="020B0604020202020204"/>
                <a:cs typeface="Arial" panose="020B0604020202020204"/>
                <a:sym typeface="Arial" panose="020B0604020202020204"/>
              </a:rPr>
              <a:t>π, </a:t>
            </a:r>
            <a:r>
              <a:rPr lang="en-GB" sz="2800" b="1" baseline="-25000" dirty="0" err="1" smtClean="0">
                <a:latin typeface="Arial" panose="020B0604020202020204"/>
                <a:ea typeface="Arial" panose="020B0604020202020204"/>
                <a:cs typeface="Arial" panose="020B0604020202020204"/>
                <a:sym typeface="Arial" panose="020B0604020202020204"/>
              </a:rPr>
              <a:t>i</a:t>
            </a:r>
            <a:r>
              <a:rPr lang="en-GB" sz="2800" b="1" baseline="-25000" dirty="0" smtClean="0">
                <a:latin typeface="Arial" panose="020B0604020202020204"/>
                <a:ea typeface="Arial" panose="020B0604020202020204"/>
                <a:cs typeface="Arial" panose="020B0604020202020204"/>
                <a:sym typeface="Arial" panose="020B0604020202020204"/>
              </a:rPr>
              <a:t>  </a:t>
            </a:r>
            <a:r>
              <a:rPr lang="en-GB" sz="2800" b="1" dirty="0" smtClean="0">
                <a:latin typeface="Arial" panose="020B0604020202020204"/>
                <a:ea typeface="Arial" panose="020B0604020202020204"/>
                <a:cs typeface="Arial" panose="020B0604020202020204"/>
                <a:sym typeface="Arial" panose="020B0604020202020204"/>
              </a:rPr>
              <a:t>= {j </a:t>
            </a:r>
            <a:r>
              <a:rPr lang="el-GR" sz="2800" b="1" dirty="0" smtClean="0">
                <a:latin typeface="Arial" panose="020B0604020202020204"/>
                <a:ea typeface="Arial" panose="020B0604020202020204"/>
                <a:cs typeface="Arial" panose="020B0604020202020204"/>
                <a:sym typeface="Arial" panose="020B0604020202020204"/>
              </a:rPr>
              <a:t>ϵ </a:t>
            </a:r>
            <a:r>
              <a:rPr lang="en-GB" sz="2800" b="1" dirty="0" smtClean="0">
                <a:latin typeface="Arial" panose="020B0604020202020204"/>
                <a:ea typeface="Arial" panose="020B0604020202020204"/>
                <a:cs typeface="Arial" panose="020B0604020202020204"/>
                <a:sym typeface="Arial" panose="020B0604020202020204"/>
              </a:rPr>
              <a:t>V : </a:t>
            </a:r>
            <a:r>
              <a:rPr lang="el-GR" sz="2800" b="1" dirty="0" smtClean="0">
                <a:latin typeface="Arial" panose="020B0604020202020204"/>
                <a:ea typeface="Arial" panose="020B0604020202020204"/>
                <a:cs typeface="Arial" panose="020B0604020202020204"/>
                <a:sym typeface="Arial" panose="020B0604020202020204"/>
              </a:rPr>
              <a:t>π</a:t>
            </a:r>
            <a:r>
              <a:rPr lang="en-GB" sz="2800" b="1" baseline="-25000" dirty="0" err="1" smtClean="0">
                <a:latin typeface="Arial" panose="020B0604020202020204"/>
                <a:ea typeface="Arial" panose="020B0604020202020204"/>
                <a:cs typeface="Arial" panose="020B0604020202020204"/>
                <a:sym typeface="Arial" panose="020B0604020202020204"/>
              </a:rPr>
              <a:t>ij</a:t>
            </a:r>
            <a:r>
              <a:rPr lang="en-GB" sz="2800" b="1" baseline="-25000" dirty="0" smtClean="0">
                <a:latin typeface="Arial" panose="020B0604020202020204"/>
                <a:ea typeface="Arial" panose="020B0604020202020204"/>
                <a:cs typeface="Arial" panose="020B0604020202020204"/>
                <a:sym typeface="Arial" panose="020B0604020202020204"/>
              </a:rPr>
              <a:t>  </a:t>
            </a:r>
            <a:r>
              <a:rPr lang="en-GB" sz="2800" b="1" dirty="0" smtClean="0">
                <a:latin typeface="Arial" panose="020B0604020202020204"/>
                <a:ea typeface="Arial" panose="020B0604020202020204"/>
                <a:cs typeface="Arial" panose="020B0604020202020204"/>
                <a:sym typeface="Arial" panose="020B0604020202020204"/>
              </a:rPr>
              <a:t>≠ NIL} U {</a:t>
            </a:r>
            <a:r>
              <a:rPr lang="en-GB" sz="2800" b="1" dirty="0" err="1" smtClean="0">
                <a:latin typeface="Arial" panose="020B0604020202020204"/>
                <a:ea typeface="Arial" panose="020B0604020202020204"/>
                <a:cs typeface="Arial" panose="020B0604020202020204"/>
                <a:sym typeface="Arial" panose="020B0604020202020204"/>
              </a:rPr>
              <a:t>i</a:t>
            </a:r>
            <a:r>
              <a:rPr lang="en-GB" sz="2800" b="1" dirty="0" smtClean="0">
                <a:latin typeface="Arial" panose="020B0604020202020204"/>
                <a:ea typeface="Arial" panose="020B0604020202020204"/>
                <a:cs typeface="Arial" panose="020B0604020202020204"/>
                <a:sym typeface="Arial" panose="020B0604020202020204"/>
              </a:rPr>
              <a:t>}</a:t>
            </a:r>
          </a:p>
          <a:p>
            <a:pPr marL="0" lvl="0" indent="0" algn="ctr">
              <a:lnSpc>
                <a:spcPct val="110000"/>
              </a:lnSpc>
              <a:spcBef>
                <a:spcPts val="700"/>
              </a:spcBef>
              <a:buNone/>
            </a:pPr>
            <a:r>
              <a:rPr lang="en-GB" sz="2800" b="1" dirty="0" smtClean="0">
                <a:latin typeface="Arial" panose="020B0604020202020204"/>
                <a:ea typeface="Arial" panose="020B0604020202020204"/>
                <a:cs typeface="Arial" panose="020B0604020202020204"/>
                <a:sym typeface="Arial" panose="020B0604020202020204"/>
              </a:rPr>
              <a:t>And,</a:t>
            </a:r>
          </a:p>
          <a:p>
            <a:pPr marL="2286000" lvl="0" indent="457200">
              <a:spcBef>
                <a:spcPts val="0"/>
              </a:spcBef>
              <a:spcAft>
                <a:spcPts val="1600"/>
              </a:spcAft>
              <a:buNone/>
            </a:pPr>
            <a:r>
              <a:rPr lang="en-GB" sz="2800" b="1" dirty="0" smtClean="0">
                <a:latin typeface="Arial" panose="020B0604020202020204"/>
                <a:ea typeface="Arial" panose="020B0604020202020204"/>
                <a:cs typeface="Arial" panose="020B0604020202020204"/>
                <a:sym typeface="Arial" panose="020B0604020202020204"/>
              </a:rPr>
              <a:t> E</a:t>
            </a:r>
            <a:r>
              <a:rPr lang="el-GR" sz="2800" b="1" baseline="-25000" dirty="0" smtClean="0">
                <a:latin typeface="Arial" panose="020B0604020202020204"/>
                <a:ea typeface="Arial" panose="020B0604020202020204"/>
                <a:cs typeface="Arial" panose="020B0604020202020204"/>
                <a:sym typeface="Arial" panose="020B0604020202020204"/>
              </a:rPr>
              <a:t>π, </a:t>
            </a:r>
            <a:r>
              <a:rPr lang="en-GB" sz="2800" b="1" baseline="-25000" dirty="0" smtClean="0">
                <a:latin typeface="Arial" panose="020B0604020202020204"/>
                <a:ea typeface="Arial" panose="020B0604020202020204"/>
                <a:cs typeface="Arial" panose="020B0604020202020204"/>
                <a:sym typeface="Arial" panose="020B0604020202020204"/>
              </a:rPr>
              <a:t>I </a:t>
            </a:r>
            <a:r>
              <a:rPr lang="en-GB" sz="2800" b="1" dirty="0" smtClean="0">
                <a:latin typeface="Arial" panose="020B0604020202020204"/>
                <a:ea typeface="Arial" panose="020B0604020202020204"/>
                <a:cs typeface="Arial" panose="020B0604020202020204"/>
                <a:sym typeface="Arial" panose="020B0604020202020204"/>
              </a:rPr>
              <a:t> = {(</a:t>
            </a:r>
            <a:r>
              <a:rPr lang="el-GR" sz="2800" b="1" dirty="0" smtClean="0">
                <a:latin typeface="Arial" panose="020B0604020202020204"/>
                <a:ea typeface="Arial" panose="020B0604020202020204"/>
                <a:cs typeface="Arial" panose="020B0604020202020204"/>
                <a:sym typeface="Arial" panose="020B0604020202020204"/>
              </a:rPr>
              <a:t>π</a:t>
            </a:r>
            <a:r>
              <a:rPr lang="en-GB" sz="2800" b="1" baseline="-25000" dirty="0" err="1" smtClean="0">
                <a:latin typeface="Arial" panose="020B0604020202020204"/>
                <a:ea typeface="Arial" panose="020B0604020202020204"/>
                <a:cs typeface="Arial" panose="020B0604020202020204"/>
                <a:sym typeface="Arial" panose="020B0604020202020204"/>
              </a:rPr>
              <a:t>ij</a:t>
            </a:r>
            <a:r>
              <a:rPr lang="en-GB" sz="2800" b="1" baseline="-25000" dirty="0" smtClean="0">
                <a:latin typeface="Arial" panose="020B0604020202020204"/>
                <a:ea typeface="Arial" panose="020B0604020202020204"/>
                <a:cs typeface="Arial" panose="020B0604020202020204"/>
                <a:sym typeface="Arial" panose="020B0604020202020204"/>
              </a:rPr>
              <a:t> </a:t>
            </a:r>
            <a:r>
              <a:rPr lang="en-GB" sz="2800" b="1" dirty="0" smtClean="0">
                <a:latin typeface="Arial" panose="020B0604020202020204"/>
                <a:ea typeface="Arial" panose="020B0604020202020204"/>
                <a:cs typeface="Arial" panose="020B0604020202020204"/>
                <a:sym typeface="Arial" panose="020B0604020202020204"/>
              </a:rPr>
              <a:t>, j) : j </a:t>
            </a:r>
            <a:r>
              <a:rPr lang="el-GR" sz="2800" b="1" dirty="0" smtClean="0">
                <a:latin typeface="Arial" panose="020B0604020202020204"/>
                <a:ea typeface="Arial" panose="020B0604020202020204"/>
                <a:cs typeface="Arial" panose="020B0604020202020204"/>
                <a:sym typeface="Arial" panose="020B0604020202020204"/>
              </a:rPr>
              <a:t>ϵ </a:t>
            </a:r>
            <a:r>
              <a:rPr lang="en-GB" sz="2800" b="1" dirty="0" smtClean="0">
                <a:latin typeface="Arial" panose="020B0604020202020204"/>
                <a:ea typeface="Arial" panose="020B0604020202020204"/>
                <a:cs typeface="Arial" panose="020B0604020202020204"/>
                <a:sym typeface="Arial" panose="020B0604020202020204"/>
              </a:rPr>
              <a:t>V</a:t>
            </a:r>
            <a:r>
              <a:rPr lang="el-GR" sz="2800" b="1" baseline="-25000" dirty="0" smtClean="0">
                <a:latin typeface="Arial" panose="020B0604020202020204"/>
                <a:ea typeface="Arial" panose="020B0604020202020204"/>
                <a:cs typeface="Arial" panose="020B0604020202020204"/>
                <a:sym typeface="Arial" panose="020B0604020202020204"/>
              </a:rPr>
              <a:t>π, </a:t>
            </a:r>
            <a:r>
              <a:rPr lang="en-GB" sz="2800" b="1" baseline="-25000" dirty="0" err="1" smtClean="0">
                <a:latin typeface="Arial" panose="020B0604020202020204"/>
                <a:ea typeface="Arial" panose="020B0604020202020204"/>
                <a:cs typeface="Arial" panose="020B0604020202020204"/>
                <a:sym typeface="Arial" panose="020B0604020202020204"/>
              </a:rPr>
              <a:t>i</a:t>
            </a:r>
            <a:r>
              <a:rPr lang="en-GB" sz="2800" b="1" baseline="-25000" dirty="0" smtClean="0">
                <a:latin typeface="Arial" panose="020B0604020202020204"/>
                <a:ea typeface="Arial" panose="020B0604020202020204"/>
                <a:cs typeface="Arial" panose="020B0604020202020204"/>
                <a:sym typeface="Arial" panose="020B0604020202020204"/>
              </a:rPr>
              <a:t>  </a:t>
            </a:r>
            <a:r>
              <a:rPr lang="en-GB" sz="2800" b="1" dirty="0" smtClean="0">
                <a:latin typeface="Arial" panose="020B0604020202020204"/>
                <a:ea typeface="Arial" panose="020B0604020202020204"/>
                <a:cs typeface="Arial" panose="020B0604020202020204"/>
                <a:sym typeface="Arial" panose="020B0604020202020204"/>
              </a:rPr>
              <a:t>- {</a:t>
            </a:r>
            <a:r>
              <a:rPr lang="en-GB" sz="2800" b="1" dirty="0" err="1" smtClean="0">
                <a:latin typeface="Arial" panose="020B0604020202020204"/>
                <a:ea typeface="Arial" panose="020B0604020202020204"/>
                <a:cs typeface="Arial" panose="020B0604020202020204"/>
                <a:sym typeface="Arial" panose="020B0604020202020204"/>
              </a:rPr>
              <a:t>i</a:t>
            </a:r>
            <a:r>
              <a:rPr lang="en-GB" sz="2800" b="1" dirty="0" smtClean="0">
                <a:latin typeface="Arial" panose="020B0604020202020204"/>
                <a:ea typeface="Arial" panose="020B0604020202020204"/>
                <a:cs typeface="Arial" panose="020B0604020202020204"/>
                <a:sym typeface="Arial" panose="020B0604020202020204"/>
              </a:rPr>
              <a:t>}} </a:t>
            </a:r>
            <a:endParaRPr lang="en-GB" sz="2800"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 CODE</a:t>
            </a:r>
            <a:endParaRPr lang="en-IN" dirty="0"/>
          </a:p>
        </p:txBody>
      </p:sp>
      <p:sp>
        <p:nvSpPr>
          <p:cNvPr id="7" name="Content Placeholder 6"/>
          <p:cNvSpPr>
            <a:spLocks noGrp="1"/>
          </p:cNvSpPr>
          <p:nvPr>
            <p:ph sz="quarter" idx="1"/>
          </p:nvPr>
        </p:nvSpPr>
        <p:spPr/>
        <p:txBody>
          <a:bodyPr/>
          <a:lstStyle/>
          <a:p>
            <a:pPr>
              <a:buNone/>
            </a:pPr>
            <a:r>
              <a:rPr lang="en-IN" dirty="0" smtClean="0"/>
              <a:t> </a:t>
            </a:r>
            <a:endParaRPr lang="en-IN" dirty="0"/>
          </a:p>
        </p:txBody>
      </p:sp>
      <p:pic>
        <p:nvPicPr>
          <p:cNvPr id="1026" name="Picture 2"/>
          <p:cNvPicPr>
            <a:picLocks noChangeAspect="1" noChangeArrowheads="1"/>
          </p:cNvPicPr>
          <p:nvPr/>
        </p:nvPicPr>
        <p:blipFill>
          <a:blip r:embed="rId2"/>
          <a:srcRect/>
          <a:stretch>
            <a:fillRect/>
          </a:stretch>
        </p:blipFill>
        <p:spPr bwMode="auto">
          <a:xfrm>
            <a:off x="2071670" y="2285992"/>
            <a:ext cx="5214960" cy="312897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SHORTEST PATH PROBLEMS</a:t>
            </a:r>
            <a:endParaRPr lang="en-IN" dirty="0"/>
          </a:p>
        </p:txBody>
      </p:sp>
      <p:sp>
        <p:nvSpPr>
          <p:cNvPr id="3" name="Content Placeholder 2"/>
          <p:cNvSpPr>
            <a:spLocks noGrp="1"/>
          </p:cNvSpPr>
          <p:nvPr>
            <p:ph sz="quarter" idx="1"/>
          </p:nvPr>
        </p:nvSpPr>
        <p:spPr/>
        <p:txBody>
          <a:bodyPr>
            <a:normAutofit fontScale="92500" lnSpcReduction="20000"/>
          </a:bodyPr>
          <a:lstStyle/>
          <a:p>
            <a:pPr fontAlgn="base"/>
            <a:r>
              <a:rPr lang="en-IN" dirty="0" smtClean="0"/>
              <a:t>Shortest path algorithms are a family of algorithms designed to solve the shortest path problem. The shortest path problem is something most people have some intuitive familiarity with: given two points, A and B, what is the shortest path between them?</a:t>
            </a:r>
          </a:p>
          <a:p>
            <a:pPr fontAlgn="base"/>
            <a:r>
              <a:rPr lang="en-IN" dirty="0" smtClean="0"/>
              <a:t> In computer science, however, the shortest path problem can take different forms and so different algorithms are needed to be able to solve them all.</a:t>
            </a:r>
          </a:p>
          <a:p>
            <a:pPr fontAlgn="base"/>
            <a:r>
              <a:rPr lang="en-IN" dirty="0" smtClean="0"/>
              <a:t>Shortest path algorithms have many applications. Mapping software like Google or Apple maps makes use of shortest path algorithms. They are also important for road network, operations, and logistics research. Shortest path algorithms are also very important for computer networks, like the Internet.</a:t>
            </a:r>
            <a:endParaRPr lang="en-US"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71480"/>
            <a:ext cx="8534400" cy="758952"/>
          </a:xfrm>
        </p:spPr>
        <p:txBody>
          <a:bodyPr>
            <a:normAutofit fontScale="90000"/>
          </a:bodyPr>
          <a:lstStyle/>
          <a:p>
            <a:r>
              <a:rPr lang="en-IN" dirty="0" smtClean="0"/>
              <a:t>SINGLE-SOURCE SHORTEST PATH </a:t>
            </a:r>
            <a:br>
              <a:rPr lang="en-IN" dirty="0" smtClean="0"/>
            </a:br>
            <a:endParaRPr lang="en-IN" dirty="0"/>
          </a:p>
        </p:txBody>
      </p:sp>
      <p:sp>
        <p:nvSpPr>
          <p:cNvPr id="3" name="Content Placeholder 2"/>
          <p:cNvSpPr>
            <a:spLocks noGrp="1"/>
          </p:cNvSpPr>
          <p:nvPr>
            <p:ph sz="quarter" idx="1"/>
          </p:nvPr>
        </p:nvSpPr>
        <p:spPr/>
        <p:txBody>
          <a:bodyPr/>
          <a:lstStyle/>
          <a:p>
            <a:r>
              <a:rPr lang="en-US" dirty="0" smtClean="0"/>
              <a:t>The </a:t>
            </a:r>
            <a:r>
              <a:rPr lang="en-US" b="1" dirty="0" smtClean="0"/>
              <a:t>single</a:t>
            </a:r>
            <a:r>
              <a:rPr lang="en-US" dirty="0" smtClean="0"/>
              <a:t>-</a:t>
            </a:r>
            <a:r>
              <a:rPr lang="en-US" b="1" dirty="0" smtClean="0"/>
              <a:t>source shortest path</a:t>
            </a:r>
            <a:r>
              <a:rPr lang="en-US" dirty="0" smtClean="0"/>
              <a:t> problem, in which we have to find </a:t>
            </a:r>
            <a:r>
              <a:rPr lang="en-US" b="1" dirty="0" smtClean="0"/>
              <a:t>shortest paths</a:t>
            </a:r>
            <a:r>
              <a:rPr lang="en-US" dirty="0" smtClean="0"/>
              <a:t> from a </a:t>
            </a:r>
            <a:r>
              <a:rPr lang="en-US" b="1" dirty="0" smtClean="0"/>
              <a:t>source</a:t>
            </a:r>
            <a:r>
              <a:rPr lang="en-US" dirty="0" smtClean="0"/>
              <a:t> vertex v to all other vertices in the graph. </a:t>
            </a:r>
          </a:p>
          <a:p>
            <a:r>
              <a:rPr lang="en-US" dirty="0" smtClean="0"/>
              <a:t>The </a:t>
            </a:r>
            <a:r>
              <a:rPr lang="en-US" b="1" dirty="0" smtClean="0"/>
              <a:t>single</a:t>
            </a:r>
            <a:r>
              <a:rPr lang="en-US" dirty="0" smtClean="0"/>
              <a:t>-destination </a:t>
            </a:r>
            <a:r>
              <a:rPr lang="en-US" b="1" dirty="0" smtClean="0"/>
              <a:t>shortest path</a:t>
            </a:r>
            <a:r>
              <a:rPr lang="en-US" dirty="0" smtClean="0"/>
              <a:t> problem, in which we have to find </a:t>
            </a:r>
            <a:r>
              <a:rPr lang="en-US" b="1" dirty="0" smtClean="0"/>
              <a:t>shortest paths</a:t>
            </a:r>
            <a:r>
              <a:rPr lang="en-US" dirty="0" smtClean="0"/>
              <a:t> from all vertices in the directed graph to a </a:t>
            </a:r>
            <a:r>
              <a:rPr lang="en-US" b="1" dirty="0" smtClean="0"/>
              <a:t>single</a:t>
            </a:r>
            <a:r>
              <a:rPr lang="en-US" dirty="0" smtClean="0"/>
              <a:t> destination vertex v.</a:t>
            </a:r>
          </a:p>
          <a:p>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err="1" smtClean="0"/>
              <a:t>Dijkstra’s</a:t>
            </a:r>
            <a:r>
              <a:rPr lang="en-GB" dirty="0" smtClean="0"/>
              <a:t> Algorithm</a:t>
            </a:r>
            <a:endParaRPr lang="en-IN" dirty="0"/>
          </a:p>
        </p:txBody>
      </p:sp>
      <p:sp>
        <p:nvSpPr>
          <p:cNvPr id="3" name="Content Placeholder 2"/>
          <p:cNvSpPr>
            <a:spLocks noGrp="1"/>
          </p:cNvSpPr>
          <p:nvPr>
            <p:ph sz="quarter" idx="1"/>
          </p:nvPr>
        </p:nvSpPr>
        <p:spPr/>
        <p:txBody>
          <a:bodyPr>
            <a:normAutofit fontScale="70000" lnSpcReduction="20000"/>
          </a:bodyPr>
          <a:lstStyle/>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b="1" dirty="0" err="1" smtClean="0">
                <a:latin typeface="Arial" panose="020B0604020202020204"/>
                <a:ea typeface="Arial" panose="020B0604020202020204"/>
                <a:cs typeface="Arial" panose="020B0604020202020204"/>
                <a:sym typeface="Arial" panose="020B0604020202020204"/>
              </a:rPr>
              <a:t>Dijkstra's</a:t>
            </a:r>
            <a:r>
              <a:rPr lang="en-IN" sz="2800" b="1" dirty="0" smtClean="0">
                <a:latin typeface="Arial" panose="020B0604020202020204"/>
                <a:ea typeface="Arial" panose="020B0604020202020204"/>
                <a:cs typeface="Arial" panose="020B0604020202020204"/>
                <a:sym typeface="Arial" panose="020B0604020202020204"/>
              </a:rPr>
              <a:t> algorithm</a:t>
            </a:r>
            <a:r>
              <a:rPr lang="en-IN" sz="2800" dirty="0" smtClean="0">
                <a:latin typeface="Arial" panose="020B0604020202020204"/>
                <a:ea typeface="Arial" panose="020B0604020202020204"/>
                <a:cs typeface="Arial" panose="020B0604020202020204"/>
                <a:sym typeface="Arial" panose="020B0604020202020204"/>
              </a:rPr>
              <a:t> (or </a:t>
            </a:r>
            <a:r>
              <a:rPr lang="en-IN" sz="2800" b="1" dirty="0" err="1" smtClean="0">
                <a:latin typeface="Arial" panose="020B0604020202020204"/>
                <a:ea typeface="Arial" panose="020B0604020202020204"/>
                <a:cs typeface="Arial" panose="020B0604020202020204"/>
                <a:sym typeface="Arial" panose="020B0604020202020204"/>
              </a:rPr>
              <a:t>Dijkstra's</a:t>
            </a:r>
            <a:r>
              <a:rPr lang="en-IN" sz="2800" dirty="0" smtClean="0">
                <a:latin typeface="Arial" panose="020B0604020202020204"/>
                <a:ea typeface="Arial" panose="020B0604020202020204"/>
                <a:cs typeface="Arial" panose="020B0604020202020204"/>
                <a:sym typeface="Arial" panose="020B0604020202020204"/>
              </a:rPr>
              <a:t> Shortest Path First </a:t>
            </a:r>
            <a:r>
              <a:rPr lang="en-IN" sz="2800" b="1" dirty="0" smtClean="0">
                <a:latin typeface="Arial" panose="020B0604020202020204"/>
                <a:ea typeface="Arial" panose="020B0604020202020204"/>
                <a:cs typeface="Arial" panose="020B0604020202020204"/>
                <a:sym typeface="Arial" panose="020B0604020202020204"/>
              </a:rPr>
              <a:t>algorithm</a:t>
            </a:r>
            <a:r>
              <a:rPr lang="en-IN" sz="2800" dirty="0" smtClean="0">
                <a:latin typeface="Arial" panose="020B0604020202020204"/>
                <a:ea typeface="Arial" panose="020B0604020202020204"/>
                <a:cs typeface="Arial" panose="020B0604020202020204"/>
                <a:sym typeface="Arial" panose="020B0604020202020204"/>
              </a:rPr>
              <a:t>, SPF </a:t>
            </a:r>
            <a:r>
              <a:rPr lang="en-IN" sz="2800" b="1" dirty="0" smtClean="0">
                <a:latin typeface="Arial" panose="020B0604020202020204"/>
                <a:ea typeface="Arial" panose="020B0604020202020204"/>
                <a:cs typeface="Arial" panose="020B0604020202020204"/>
                <a:sym typeface="Arial" panose="020B0604020202020204"/>
              </a:rPr>
              <a:t>algorithm</a:t>
            </a:r>
            <a:r>
              <a:rPr lang="en-IN" sz="2800" dirty="0" smtClean="0">
                <a:latin typeface="Arial" panose="020B0604020202020204"/>
                <a:ea typeface="Arial" panose="020B0604020202020204"/>
                <a:cs typeface="Arial" panose="020B0604020202020204"/>
                <a:sym typeface="Arial" panose="020B0604020202020204"/>
              </a:rPr>
              <a:t>) is an </a:t>
            </a:r>
            <a:r>
              <a:rPr lang="en-IN" sz="2800" b="1" dirty="0" smtClean="0">
                <a:latin typeface="Arial" panose="020B0604020202020204"/>
                <a:ea typeface="Arial" panose="020B0604020202020204"/>
                <a:cs typeface="Arial" panose="020B0604020202020204"/>
                <a:sym typeface="Arial" panose="020B0604020202020204"/>
              </a:rPr>
              <a:t>algorithm</a:t>
            </a:r>
            <a:r>
              <a:rPr lang="en-IN" sz="2800" dirty="0" smtClean="0">
                <a:latin typeface="Arial" panose="020B0604020202020204"/>
                <a:ea typeface="Arial" panose="020B0604020202020204"/>
                <a:cs typeface="Arial" panose="020B0604020202020204"/>
                <a:sym typeface="Arial" panose="020B0604020202020204"/>
              </a:rPr>
              <a:t> for finding the shortest paths between nodes in a graph, which may represent, for example, road networks.</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We generate a</a:t>
            </a:r>
            <a:r>
              <a:rPr lang="en-IN" sz="2800" i="1" dirty="0" smtClean="0">
                <a:latin typeface="Arial" panose="020B0604020202020204"/>
                <a:ea typeface="Arial" panose="020B0604020202020204"/>
                <a:cs typeface="Arial" panose="020B0604020202020204"/>
                <a:sym typeface="Arial" panose="020B0604020202020204"/>
              </a:rPr>
              <a:t> SPT (shortest path tree)</a:t>
            </a:r>
            <a:r>
              <a:rPr lang="en-IN" sz="2800" dirty="0" smtClean="0">
                <a:latin typeface="Arial" panose="020B0604020202020204"/>
                <a:ea typeface="Arial" panose="020B0604020202020204"/>
                <a:cs typeface="Arial" panose="020B0604020202020204"/>
                <a:sym typeface="Arial" panose="020B0604020202020204"/>
              </a:rPr>
              <a:t> with given source as root.  We maintain two sets, one set contains vertices included in shortest path tree, other set includes vertices not yet included in shortest path tree. </a:t>
            </a: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At every step of the algorithm, we find a vertex which is in the other set (set of not yet included) and has a minimum distance from the source.</a:t>
            </a:r>
          </a:p>
          <a:p>
            <a:pPr marL="0" lvl="0" indent="0">
              <a:spcBef>
                <a:spcPts val="600"/>
              </a:spcBef>
              <a:buNone/>
            </a:pPr>
            <a:r>
              <a:rPr lang="en-IN" sz="2800" dirty="0" smtClean="0">
                <a:solidFill>
                  <a:srgbClr val="000000"/>
                </a:solidFill>
                <a:latin typeface="Arial" panose="020B0604020202020204"/>
                <a:ea typeface="Arial" panose="020B0604020202020204"/>
                <a:cs typeface="Arial" panose="020B0604020202020204"/>
                <a:sym typeface="Arial" panose="020B0604020202020204"/>
              </a:rPr>
              <a:t>Time  Complexity  for  </a:t>
            </a:r>
            <a:r>
              <a:rPr lang="en-IN" sz="2800" dirty="0" err="1" smtClean="0">
                <a:solidFill>
                  <a:srgbClr val="000000"/>
                </a:solidFill>
                <a:latin typeface="Arial" panose="020B0604020202020204"/>
                <a:ea typeface="Arial" panose="020B0604020202020204"/>
                <a:cs typeface="Arial" panose="020B0604020202020204"/>
                <a:sym typeface="Arial" panose="020B0604020202020204"/>
              </a:rPr>
              <a:t>Dijkstra’s</a:t>
            </a:r>
            <a:r>
              <a:rPr lang="en-IN" sz="2800" dirty="0" smtClean="0">
                <a:solidFill>
                  <a:srgbClr val="000000"/>
                </a:solidFill>
                <a:latin typeface="Arial" panose="020B0604020202020204"/>
                <a:ea typeface="Arial" panose="020B0604020202020204"/>
                <a:cs typeface="Arial" panose="020B0604020202020204"/>
                <a:sym typeface="Arial" panose="020B0604020202020204"/>
              </a:rPr>
              <a:t>  Algorithm is given by</a:t>
            </a:r>
          </a:p>
          <a:p>
            <a:pPr marL="0" lvl="0" indent="0">
              <a:spcBef>
                <a:spcPts val="600"/>
              </a:spcBef>
              <a:buNone/>
            </a:pPr>
            <a:r>
              <a:rPr lang="en-IN" sz="2800" dirty="0" smtClean="0">
                <a:solidFill>
                  <a:srgbClr val="000000"/>
                </a:solidFill>
                <a:latin typeface="Arial" panose="020B0604020202020204"/>
                <a:ea typeface="Arial" panose="020B0604020202020204"/>
                <a:cs typeface="Arial" panose="020B0604020202020204"/>
                <a:sym typeface="Arial" panose="020B0604020202020204"/>
              </a:rPr>
              <a:t> 					 </a:t>
            </a:r>
            <a:r>
              <a:rPr lang="en-IN" sz="2800" b="1" dirty="0" smtClean="0">
                <a:solidFill>
                  <a:srgbClr val="0070C0"/>
                </a:solidFill>
                <a:latin typeface="Arial" panose="020B0604020202020204"/>
                <a:ea typeface="Arial" panose="020B0604020202020204"/>
                <a:cs typeface="Arial" panose="020B0604020202020204"/>
                <a:sym typeface="Arial" panose="020B0604020202020204"/>
              </a:rPr>
              <a:t>O( |V|</a:t>
            </a:r>
            <a:r>
              <a:rPr lang="en-IN" sz="2800" b="1" baseline="30000" dirty="0" smtClean="0">
                <a:solidFill>
                  <a:srgbClr val="0070C0"/>
                </a:solidFill>
                <a:latin typeface="Arial" panose="020B0604020202020204"/>
                <a:ea typeface="Arial" panose="020B0604020202020204"/>
                <a:cs typeface="Arial" panose="020B0604020202020204"/>
                <a:sym typeface="Arial" panose="020B0604020202020204"/>
              </a:rPr>
              <a:t>2 </a:t>
            </a:r>
            <a:r>
              <a:rPr lang="en-IN" sz="2800" b="1" dirty="0" smtClean="0">
                <a:solidFill>
                  <a:srgbClr val="0070C0"/>
                </a:solidFill>
                <a:latin typeface="Arial" panose="020B0604020202020204"/>
                <a:ea typeface="Arial" panose="020B0604020202020204"/>
                <a:cs typeface="Arial" panose="020B0604020202020204"/>
                <a:sym typeface="Arial" panose="020B0604020202020204"/>
              </a:rPr>
              <a:t>)</a:t>
            </a:r>
          </a:p>
          <a:p>
            <a:pPr marL="0" lvl="0" indent="0">
              <a:spcBef>
                <a:spcPts val="800"/>
              </a:spcBef>
              <a:buNone/>
            </a:pPr>
            <a:r>
              <a:rPr lang="en-IN" sz="2800" dirty="0" smtClean="0">
                <a:solidFill>
                  <a:srgbClr val="002060"/>
                </a:solidFill>
                <a:latin typeface="Arial" panose="020B0604020202020204"/>
                <a:ea typeface="Arial" panose="020B0604020202020204"/>
                <a:cs typeface="Arial" panose="020B0604020202020204"/>
                <a:sym typeface="Arial" panose="020B0604020202020204"/>
              </a:rPr>
              <a:t>Using min heap time complexity can be reduced to  </a:t>
            </a:r>
            <a:r>
              <a:rPr lang="en-IN" sz="2800" dirty="0" smtClean="0">
                <a:solidFill>
                  <a:srgbClr val="0070C0"/>
                </a:solidFill>
                <a:latin typeface="Arial" panose="020B0604020202020204"/>
                <a:ea typeface="Arial" panose="020B0604020202020204"/>
                <a:cs typeface="Arial" panose="020B0604020202020204"/>
                <a:sym typeface="Arial" panose="020B0604020202020204"/>
              </a:rPr>
              <a:t>  </a:t>
            </a:r>
          </a:p>
          <a:p>
            <a:pPr marL="1828800" lvl="0" indent="457200">
              <a:spcBef>
                <a:spcPts val="800"/>
              </a:spcBef>
              <a:buNone/>
            </a:pPr>
            <a:r>
              <a:rPr lang="en-IN" sz="2800" b="1" dirty="0" smtClean="0">
                <a:solidFill>
                  <a:srgbClr val="0070C0"/>
                </a:solidFill>
                <a:latin typeface="Arial" panose="020B0604020202020204"/>
                <a:ea typeface="Arial" panose="020B0604020202020204"/>
                <a:cs typeface="Arial" panose="020B0604020202020204"/>
                <a:sym typeface="Arial" panose="020B0604020202020204"/>
              </a:rPr>
              <a:t> O( |V|</a:t>
            </a:r>
            <a:r>
              <a:rPr lang="en-IN" sz="2800" b="1" baseline="30000" dirty="0" smtClean="0">
                <a:solidFill>
                  <a:srgbClr val="0070C0"/>
                </a:solidFill>
                <a:latin typeface="Arial" panose="020B0604020202020204"/>
                <a:ea typeface="Arial" panose="020B0604020202020204"/>
                <a:cs typeface="Arial" panose="020B0604020202020204"/>
                <a:sym typeface="Arial" panose="020B0604020202020204"/>
              </a:rPr>
              <a:t>*</a:t>
            </a:r>
            <a:r>
              <a:rPr lang="en-IN" sz="2800" b="1" dirty="0" smtClean="0">
                <a:solidFill>
                  <a:srgbClr val="0070C0"/>
                </a:solidFill>
                <a:latin typeface="Arial" panose="020B0604020202020204"/>
                <a:ea typeface="Arial" panose="020B0604020202020204"/>
                <a:cs typeface="Arial" panose="020B0604020202020204"/>
                <a:sym typeface="Arial" panose="020B0604020202020204"/>
              </a:rPr>
              <a:t> log(|V|</a:t>
            </a:r>
            <a:r>
              <a:rPr lang="en-IN" sz="2800" b="1" baseline="30000" dirty="0" smtClean="0">
                <a:solidFill>
                  <a:srgbClr val="0070C0"/>
                </a:solidFill>
                <a:latin typeface="Arial" panose="020B0604020202020204"/>
                <a:ea typeface="Arial" panose="020B0604020202020204"/>
                <a:cs typeface="Arial" panose="020B0604020202020204"/>
                <a:sym typeface="Arial" panose="020B0604020202020204"/>
              </a:rPr>
              <a:t> </a:t>
            </a:r>
            <a:r>
              <a:rPr lang="en-IN" sz="2800" b="1" dirty="0" smtClean="0">
                <a:solidFill>
                  <a:srgbClr val="0070C0"/>
                </a:solidFill>
                <a:latin typeface="Arial" panose="020B0604020202020204"/>
                <a:ea typeface="Arial" panose="020B0604020202020204"/>
                <a:cs typeface="Arial" panose="020B0604020202020204"/>
                <a:sym typeface="Arial" panose="020B0604020202020204"/>
              </a:rPr>
              <a:t>)</a:t>
            </a:r>
          </a:p>
          <a:p>
            <a:pPr marL="0" lvl="0" indent="0">
              <a:spcBef>
                <a:spcPts val="0"/>
              </a:spcBef>
              <a:spcAft>
                <a:spcPts val="1600"/>
              </a:spcAft>
              <a:buNone/>
            </a:pPr>
            <a:endParaRPr lang="en-IN" sz="28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Dijkstra’s</a:t>
            </a:r>
            <a:r>
              <a:rPr lang="en-GB" dirty="0" smtClean="0"/>
              <a:t> Algorithm</a:t>
            </a:r>
            <a:endParaRPr lang="en-IN" dirty="0"/>
          </a:p>
        </p:txBody>
      </p:sp>
      <p:sp>
        <p:nvSpPr>
          <p:cNvPr id="3" name="Content Placeholder 2"/>
          <p:cNvSpPr>
            <a:spLocks noGrp="1"/>
          </p:cNvSpPr>
          <p:nvPr>
            <p:ph sz="quarter" idx="1"/>
          </p:nvPr>
        </p:nvSpPr>
        <p:spPr/>
        <p:txBody>
          <a:bodyPr>
            <a:normAutofit fontScale="70000" lnSpcReduction="20000"/>
          </a:bodyPr>
          <a:lstStyle/>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err="1" smtClean="0">
                <a:latin typeface="Arial" panose="020B0604020202020204"/>
                <a:ea typeface="Arial" panose="020B0604020202020204"/>
                <a:cs typeface="Arial" panose="020B0604020202020204"/>
                <a:sym typeface="Arial" panose="020B0604020202020204"/>
              </a:rPr>
              <a:t>Dijkstra’s</a:t>
            </a:r>
            <a:r>
              <a:rPr lang="en-IN" sz="2800" dirty="0" smtClean="0">
                <a:latin typeface="Arial" panose="020B0604020202020204"/>
                <a:ea typeface="Arial" panose="020B0604020202020204"/>
                <a:cs typeface="Arial" panose="020B0604020202020204"/>
                <a:sym typeface="Arial" panose="020B0604020202020204"/>
              </a:rPr>
              <a:t> algorithm solves the single-source shortest-paths problem on a weighted, directed graph G(V, E) for the case in which all edge weights are nonnegative.</a:t>
            </a: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Below are the detailed steps used in </a:t>
            </a:r>
            <a:r>
              <a:rPr lang="en-IN" sz="2800" dirty="0" err="1" smtClean="0">
                <a:latin typeface="Arial" panose="020B0604020202020204"/>
                <a:ea typeface="Arial" panose="020B0604020202020204"/>
                <a:cs typeface="Arial" panose="020B0604020202020204"/>
                <a:sym typeface="Arial" panose="020B0604020202020204"/>
              </a:rPr>
              <a:t>Dijkstra’s</a:t>
            </a:r>
            <a:r>
              <a:rPr lang="en-IN" sz="2800" dirty="0" smtClean="0">
                <a:latin typeface="Arial" panose="020B0604020202020204"/>
                <a:ea typeface="Arial" panose="020B0604020202020204"/>
                <a:cs typeface="Arial" panose="020B0604020202020204"/>
                <a:sym typeface="Arial" panose="020B0604020202020204"/>
              </a:rPr>
              <a:t> algorithm to find the shortest path from a single source vertex to all other vertices in the given graph.</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Ø</a:t>
            </a:r>
            <a:r>
              <a:rPr lang="en-IN" sz="2800" dirty="0" smtClean="0">
                <a:latin typeface="Arial" panose="020B0604020202020204"/>
                <a:ea typeface="Arial" panose="020B0604020202020204"/>
                <a:cs typeface="Arial" panose="020B0604020202020204"/>
                <a:sym typeface="Arial" panose="020B0604020202020204"/>
              </a:rPr>
              <a:t>  </a:t>
            </a:r>
            <a:r>
              <a:rPr lang="en-IN" sz="2800" dirty="0" err="1" smtClean="0">
                <a:latin typeface="Arial" panose="020B0604020202020204"/>
                <a:ea typeface="Arial" panose="020B0604020202020204"/>
                <a:cs typeface="Arial" panose="020B0604020202020204"/>
                <a:sym typeface="Arial" panose="020B0604020202020204"/>
              </a:rPr>
              <a:t>Dijkstra’s</a:t>
            </a:r>
            <a:r>
              <a:rPr lang="en-IN" sz="2800" dirty="0" smtClean="0">
                <a:latin typeface="Arial" panose="020B0604020202020204"/>
                <a:ea typeface="Arial" panose="020B0604020202020204"/>
                <a:cs typeface="Arial" panose="020B0604020202020204"/>
                <a:sym typeface="Arial" panose="020B0604020202020204"/>
              </a:rPr>
              <a:t> Algorithm maintains a set S of vertices whose final shortest path weights from the source s has already been determined.</a:t>
            </a: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Ø</a:t>
            </a:r>
            <a:r>
              <a:rPr lang="en-IN" sz="2800" dirty="0" smtClean="0">
                <a:latin typeface="Arial" panose="020B0604020202020204"/>
                <a:ea typeface="Arial" panose="020B0604020202020204"/>
                <a:cs typeface="Arial" panose="020B0604020202020204"/>
                <a:sym typeface="Arial" panose="020B0604020202020204"/>
              </a:rPr>
              <a:t>  The algorithm repeatedly selects the vertex u ϵ V-S with minimum shortest path estimate, adds u to S, and relaxes all edges leaving u.</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err="1" smtClean="0">
                <a:solidFill>
                  <a:srgbClr val="2A1A00"/>
                </a:solidFill>
                <a:latin typeface="Arial" panose="020B0604020202020204"/>
                <a:ea typeface="Arial" panose="020B0604020202020204"/>
                <a:cs typeface="Arial" panose="020B0604020202020204"/>
                <a:sym typeface="Arial" panose="020B0604020202020204"/>
              </a:rPr>
              <a:t>Ø</a:t>
            </a:r>
            <a:r>
              <a:rPr lang="en-IN" sz="2800" dirty="0" err="1" smtClean="0">
                <a:latin typeface="Arial" panose="020B0604020202020204"/>
                <a:ea typeface="Arial" panose="020B0604020202020204"/>
                <a:cs typeface="Arial" panose="020B0604020202020204"/>
                <a:sym typeface="Arial" panose="020B0604020202020204"/>
              </a:rPr>
              <a:t>In</a:t>
            </a:r>
            <a:r>
              <a:rPr lang="en-IN" sz="2800" dirty="0" smtClean="0">
                <a:latin typeface="Arial" panose="020B0604020202020204"/>
                <a:ea typeface="Arial" panose="020B0604020202020204"/>
                <a:cs typeface="Arial" panose="020B0604020202020204"/>
                <a:sym typeface="Arial" panose="020B0604020202020204"/>
              </a:rPr>
              <a:t> the following implementation, we use a min-priority queue Q of vertices, keyed by their d value.     </a:t>
            </a:r>
          </a:p>
          <a:p>
            <a:pPr marL="0" lvl="0" indent="0">
              <a:spcBef>
                <a:spcPts val="0"/>
              </a:spcBef>
              <a:spcAft>
                <a:spcPts val="1600"/>
              </a:spcAft>
              <a:buNone/>
            </a:pPr>
            <a:endParaRPr lang="en-IN" sz="2800"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	code</a:t>
            </a:r>
            <a:endParaRPr lang="en-IN" dirty="0"/>
          </a:p>
        </p:txBody>
      </p:sp>
      <p:pic>
        <p:nvPicPr>
          <p:cNvPr id="4" name="Google Shape;575;p82"/>
          <p:cNvPicPr preferRelativeResize="0">
            <a:picLocks noGrp="1"/>
          </p:cNvPicPr>
          <p:nvPr>
            <p:ph sz="quarter" idx="1"/>
          </p:nvPr>
        </p:nvPicPr>
        <p:blipFill>
          <a:blip r:embed="rId2"/>
          <a:stretch>
            <a:fillRect/>
          </a:stretch>
        </p:blipFill>
        <p:spPr>
          <a:xfrm>
            <a:off x="2637314" y="2487295"/>
            <a:ext cx="3832860" cy="26517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DIAGRAMATIC EXPLANATION</a:t>
            </a:r>
            <a:endParaRPr lang="en-IN" dirty="0"/>
          </a:p>
        </p:txBody>
      </p:sp>
      <p:pic>
        <p:nvPicPr>
          <p:cNvPr id="4" name="Google Shape;583;p83"/>
          <p:cNvPicPr preferRelativeResize="0">
            <a:picLocks noGrp="1"/>
          </p:cNvPicPr>
          <p:nvPr>
            <p:ph sz="quarter" idx="1"/>
          </p:nvPr>
        </p:nvPicPr>
        <p:blipFill>
          <a:blip r:embed="rId2"/>
          <a:stretch>
            <a:fillRect/>
          </a:stretch>
        </p:blipFill>
        <p:spPr>
          <a:xfrm>
            <a:off x="1124744" y="1527175"/>
            <a:ext cx="68580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smtClean="0"/>
              <a:t>All Pair Shortest Path Algorithm</a:t>
            </a:r>
            <a:r>
              <a:rPr lang="en-GB" dirty="0" smtClean="0"/>
              <a:t>:</a:t>
            </a:r>
            <a:endParaRPr lang="en-IN" dirty="0"/>
          </a:p>
        </p:txBody>
      </p:sp>
      <p:sp>
        <p:nvSpPr>
          <p:cNvPr id="3" name="Content Placeholder 2"/>
          <p:cNvSpPr>
            <a:spLocks noGrp="1"/>
          </p:cNvSpPr>
          <p:nvPr>
            <p:ph sz="quarter" idx="1"/>
          </p:nvPr>
        </p:nvSpPr>
        <p:spPr/>
        <p:txBody>
          <a:bodyPr/>
          <a:lstStyle/>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The all pair shortest path algorithm is also known as Floyd - </a:t>
            </a:r>
            <a:r>
              <a:rPr lang="en-IN" sz="2800" dirty="0" err="1" smtClean="0">
                <a:latin typeface="Arial" panose="020B0604020202020204"/>
                <a:ea typeface="Arial" panose="020B0604020202020204"/>
                <a:cs typeface="Arial" panose="020B0604020202020204"/>
                <a:sym typeface="Arial" panose="020B0604020202020204"/>
              </a:rPr>
              <a:t>Warshall</a:t>
            </a:r>
            <a:r>
              <a:rPr lang="en-IN" sz="2800" dirty="0" smtClean="0">
                <a:latin typeface="Arial" panose="020B0604020202020204"/>
                <a:ea typeface="Arial" panose="020B0604020202020204"/>
                <a:cs typeface="Arial" panose="020B0604020202020204"/>
                <a:sym typeface="Arial" panose="020B0604020202020204"/>
              </a:rPr>
              <a:t> algorithm is used to find all pair shortest path problem from a given weighted graph.</a:t>
            </a:r>
            <a:endParaRPr lang="en-IN" sz="2800" dirty="0" smtClean="0">
              <a:solidFill>
                <a:srgbClr val="2A1A00"/>
              </a:solidFill>
              <a:latin typeface="Arial" panose="020B0604020202020204"/>
              <a:ea typeface="Arial" panose="020B0604020202020204"/>
              <a:cs typeface="Arial" panose="020B0604020202020204"/>
              <a:sym typeface="Arial" panose="020B0604020202020204"/>
            </a:endParaRPr>
          </a:p>
          <a:p>
            <a:pPr marL="0" lvl="0" indent="0" algn="just">
              <a:lnSpc>
                <a:spcPct val="110000"/>
              </a:lnSpc>
              <a:spcBef>
                <a:spcPts val="700"/>
              </a:spcBef>
              <a:buNone/>
            </a:pPr>
            <a:r>
              <a:rPr lang="en-IN" sz="2800" dirty="0" smtClean="0">
                <a:solidFill>
                  <a:srgbClr val="2A1A00"/>
                </a:solidFill>
                <a:latin typeface="Arial" panose="020B0604020202020204"/>
                <a:ea typeface="Arial" panose="020B0604020202020204"/>
                <a:cs typeface="Arial" panose="020B0604020202020204"/>
                <a:sym typeface="Arial" panose="020B0604020202020204"/>
              </a:rPr>
              <a:t>•</a:t>
            </a:r>
            <a:r>
              <a:rPr lang="en-IN" sz="2800" dirty="0" smtClean="0">
                <a:latin typeface="Arial" panose="020B0604020202020204"/>
                <a:ea typeface="Arial" panose="020B0604020202020204"/>
                <a:cs typeface="Arial" panose="020B0604020202020204"/>
                <a:sym typeface="Arial" panose="020B0604020202020204"/>
              </a:rPr>
              <a:t>As a result of this algorithm, it will generate a matrix, which will represent the minimum distance from any node to all other nodes in the graph.</a:t>
            </a:r>
          </a:p>
          <a:p>
            <a:pPr marL="0" lvl="0" indent="0">
              <a:spcBef>
                <a:spcPts val="0"/>
              </a:spcBef>
              <a:spcAft>
                <a:spcPts val="1600"/>
              </a:spcAft>
              <a:buNone/>
            </a:pPr>
            <a:endParaRPr lang="en-IN" sz="28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a:t>
            </a:r>
            <a:endParaRPr lang="en-IN" dirty="0"/>
          </a:p>
        </p:txBody>
      </p:sp>
      <p:sp>
        <p:nvSpPr>
          <p:cNvPr id="3" name="Content Placeholder 2"/>
          <p:cNvSpPr>
            <a:spLocks noGrp="1"/>
          </p:cNvSpPr>
          <p:nvPr>
            <p:ph sz="quarter" idx="1"/>
          </p:nvPr>
        </p:nvSpPr>
        <p:spPr/>
        <p:txBody>
          <a:bodyPr>
            <a:normAutofit fontScale="92500" lnSpcReduction="10000"/>
          </a:bodyPr>
          <a:lstStyle/>
          <a:p>
            <a:r>
              <a:rPr lang="en-US" sz="2800" dirty="0" smtClean="0"/>
              <a:t>In all pair shortest path, when a weighted graph is represented by its weight matrix W then objective is to find the distance between every pair of nodes.</a:t>
            </a:r>
          </a:p>
          <a:p>
            <a:r>
              <a:rPr lang="en-US" sz="2800" dirty="0" smtClean="0"/>
              <a:t>We will apply dynamic programming to solve the all pairs shortest path.</a:t>
            </a:r>
          </a:p>
          <a:p>
            <a:r>
              <a:rPr lang="en-US" sz="2800" dirty="0" smtClean="0"/>
              <a:t>In all pair shortest path algorithm, we first decomposed the given problem into sub problems.</a:t>
            </a:r>
          </a:p>
          <a:p>
            <a:r>
              <a:rPr lang="en-US" sz="2800" dirty="0" smtClean="0"/>
              <a:t>In this principle of optimally is used for solving the problem.</a:t>
            </a:r>
          </a:p>
          <a:p>
            <a:r>
              <a:rPr lang="en-US" sz="2800" dirty="0" smtClean="0"/>
              <a:t>It means any sub path of shortest path is a shortest path between the end nodes</a:t>
            </a:r>
            <a:r>
              <a:rPr lang="en-US" sz="2800" dirty="0" smtClean="0"/>
              <a:t>.</a:t>
            </a:r>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820</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SHORTEST PATH ALGORITHM</vt:lpstr>
      <vt:lpstr>SHORTEST PATH PROBLEMS</vt:lpstr>
      <vt:lpstr>SINGLE-SOURCE SHORTEST PATH  </vt:lpstr>
      <vt:lpstr>Dijkstra’s Algorithm</vt:lpstr>
      <vt:lpstr>Dijkstra’s Algorithm</vt:lpstr>
      <vt:lpstr>PSEUDO code</vt:lpstr>
      <vt:lpstr>DIAGRAMATIC EXPLANATION</vt:lpstr>
      <vt:lpstr>All Pair Shortest Path Algorithm:</vt:lpstr>
      <vt:lpstr>WORKING</vt:lpstr>
      <vt:lpstr>Floyd Warshall Algorithm</vt:lpstr>
      <vt:lpstr>ALGORITHM</vt:lpstr>
      <vt:lpstr>PSEUDO CODE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ALGORITHM</dc:title>
  <dc:creator>chitarlekha40@gmail.com</dc:creator>
  <cp:lastModifiedBy>chitarlekha40@gmail.com</cp:lastModifiedBy>
  <cp:revision>10</cp:revision>
  <dcterms:created xsi:type="dcterms:W3CDTF">2020-04-27T08:53:01Z</dcterms:created>
  <dcterms:modified xsi:type="dcterms:W3CDTF">2020-04-27T10:24:27Z</dcterms:modified>
</cp:coreProperties>
</file>