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403" r:id="rId3"/>
    <p:sldId id="256" r:id="rId4"/>
    <p:sldId id="294" r:id="rId5"/>
    <p:sldId id="296" r:id="rId6"/>
    <p:sldId id="297" r:id="rId7"/>
    <p:sldId id="352" r:id="rId8"/>
    <p:sldId id="353" r:id="rId9"/>
    <p:sldId id="354" r:id="rId10"/>
    <p:sldId id="355" r:id="rId11"/>
    <p:sldId id="356" r:id="rId12"/>
    <p:sldId id="357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</p:sldIdLst>
  <p:sldSz cx="9144000" cy="6858000" type="screen4x3"/>
  <p:notesSz cx="6946900" cy="92329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/>
    <p:restoredTop sz="86436"/>
  </p:normalViewPr>
  <p:slideViewPr>
    <p:cSldViewPr showGuides="1">
      <p:cViewPr varScale="1">
        <p:scale>
          <a:sx n="60" d="100"/>
          <a:sy n="60" d="100"/>
        </p:scale>
        <p:origin x="-1668" y="-84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p>
            <a:pPr lvl="0" algn="r" defTabSz="923925">
              <a:buNone/>
            </a:pPr>
            <a:fld id="{9A0DB2DC-4C9A-4742-B13C-FB6460FD3503}" type="slidenum">
              <a:rPr lang="en-US" sz="1200" i="0" dirty="0">
                <a:latin typeface="Times New Roman" panose="02020603050405020304" pitchFamily="18" charset="0"/>
              </a:rPr>
            </a:fld>
            <a:endParaRPr lang="en-US" sz="1200" i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36266-4578-45A2-8E01-E4EBF4A33272}" type="datetimeFigureOut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>
              <a:buNone/>
            </a:pPr>
            <a:r>
              <a:rPr dirty="0">
                <a:latin typeface="Arial" panose="020B0604020202020204" pitchFamily="34" charset="0"/>
              </a:rPr>
              <a:t>David Luebke				         </a:t>
            </a:r>
            <a:fld id="{9A0DB2DC-4C9A-4742-B13C-FB6460FD3503}" type="slidenum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r>
              <a:rPr sz="1200" dirty="0">
                <a:solidFill>
                  <a:srgbClr val="898989"/>
                </a:solidFill>
                <a:latin typeface="Arial" panose="020B0604020202020204" pitchFamily="34" charset="0"/>
              </a:rPr>
              <a:t> 				            </a:t>
            </a:r>
            <a:fld id="{BB962C8B-B14F-4D97-AF65-F5344CB8AC3E}" type="datetime1">
              <a:rPr lang="en-US" sz="1200" dirty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760"/>
            <a:ext cx="8229600" cy="860425"/>
          </a:xfrm>
        </p:spPr>
        <p:txBody>
          <a:bodyPr/>
          <a:p>
            <a:r>
              <a:rPr lang="en-IN" altLang="en-US"/>
              <a:t>CSB 252 </a:t>
            </a:r>
            <a:br>
              <a:rPr lang="en-IN" altLang="en-US"/>
            </a:br>
            <a:r>
              <a:rPr lang="en-IN" altLang="en-US"/>
              <a:t>DAA ASSIGNMENT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				    ASHISH AGGARWAL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						    181210012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				   CSE 2ND YEAR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Adjacency Matrix</a:t>
            </a:r>
            <a:endParaRPr dirty="0"/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|</a:t>
            </a:r>
            <a:r>
              <a:rPr sz="2800" i="1" dirty="0"/>
              <a:t>V</a:t>
            </a:r>
            <a:r>
              <a:rPr sz="2800" dirty="0"/>
              <a:t>| </a:t>
            </a:r>
            <a:r>
              <a:rPr sz="2800" dirty="0">
                <a:sym typeface="Symbol" panose="05050102010706020507" pitchFamily="18" charset="2"/>
              </a:rPr>
              <a:t> |</a:t>
            </a:r>
            <a:r>
              <a:rPr sz="2800" i="1" dirty="0">
                <a:sym typeface="Symbol" panose="05050102010706020507" pitchFamily="18" charset="2"/>
              </a:rPr>
              <a:t>V</a:t>
            </a:r>
            <a:r>
              <a:rPr sz="2800" dirty="0">
                <a:sym typeface="Symbol" panose="05050102010706020507" pitchFamily="18" charset="2"/>
              </a:rPr>
              <a:t>| matrix </a:t>
            </a:r>
            <a:r>
              <a:rPr sz="2800" i="1" dirty="0">
                <a:sym typeface="Symbol" panose="05050102010706020507" pitchFamily="18" charset="2"/>
              </a:rPr>
              <a:t>A</a:t>
            </a:r>
            <a:r>
              <a:rPr sz="2800" dirty="0">
                <a:sym typeface="Symbol" panose="05050102010706020507" pitchFamily="18" charset="2"/>
              </a:rPr>
              <a:t>.</a:t>
            </a:r>
            <a:endParaRPr sz="2800" dirty="0">
              <a:sym typeface="Symbol" panose="05050102010706020507" pitchFamily="18" charset="2"/>
            </a:endParaRPr>
          </a:p>
          <a:p>
            <a:pPr eaLnBrk="1" hangingPunct="1"/>
            <a:r>
              <a:rPr sz="2800" dirty="0">
                <a:sym typeface="Symbol" panose="05050102010706020507" pitchFamily="18" charset="2"/>
              </a:rPr>
              <a:t>Number vertices from 1 to |</a:t>
            </a:r>
            <a:r>
              <a:rPr sz="2800" i="1" dirty="0">
                <a:sym typeface="Symbol" panose="05050102010706020507" pitchFamily="18" charset="2"/>
              </a:rPr>
              <a:t>V</a:t>
            </a:r>
            <a:r>
              <a:rPr sz="2800" dirty="0">
                <a:sym typeface="Symbol" panose="05050102010706020507" pitchFamily="18" charset="2"/>
              </a:rPr>
              <a:t>| in some arbitrary manner.</a:t>
            </a:r>
            <a:endParaRPr sz="2800" dirty="0">
              <a:sym typeface="Symbol" panose="05050102010706020507" pitchFamily="18" charset="2"/>
            </a:endParaRPr>
          </a:p>
          <a:p>
            <a:pPr eaLnBrk="1" hangingPunct="1"/>
            <a:r>
              <a:rPr sz="2800" i="1" dirty="0">
                <a:sym typeface="Symbol" panose="05050102010706020507" pitchFamily="18" charset="2"/>
              </a:rPr>
              <a:t>A</a:t>
            </a:r>
            <a:r>
              <a:rPr sz="2800" dirty="0">
                <a:sym typeface="Symbol" panose="05050102010706020507" pitchFamily="18" charset="2"/>
              </a:rPr>
              <a:t> is then given by:</a:t>
            </a:r>
            <a:endParaRPr sz="2800" i="1" dirty="0">
              <a:sym typeface="Symbol" panose="05050102010706020507" pitchFamily="18" charset="2"/>
            </a:endParaRPr>
          </a:p>
        </p:txBody>
      </p:sp>
      <p:sp>
        <p:nvSpPr>
          <p:cNvPr id="39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/>
          <p:nvPr/>
        </p:nvGraphicFramePr>
        <p:xfrm>
          <a:off x="3733800" y="2133600"/>
          <a:ext cx="360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06800" imgH="838200" progId="Equation.3">
                  <p:embed/>
                </p:oleObj>
              </mc:Choice>
              <mc:Fallback>
                <p:oleObj name="" r:id="rId1" imgW="3606800" imgH="838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2133600"/>
                        <a:ext cx="360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Oval 5"/>
          <p:cNvSpPr/>
          <p:nvPr/>
        </p:nvSpPr>
        <p:spPr>
          <a:xfrm>
            <a:off x="473075" y="30337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a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1031" name="Oval 6"/>
          <p:cNvSpPr/>
          <p:nvPr/>
        </p:nvSpPr>
        <p:spPr>
          <a:xfrm>
            <a:off x="1235075" y="39481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d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1032" name="Oval 7"/>
          <p:cNvSpPr/>
          <p:nvPr/>
        </p:nvSpPr>
        <p:spPr>
          <a:xfrm>
            <a:off x="473075" y="39481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c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1033" name="Oval 8"/>
          <p:cNvSpPr/>
          <p:nvPr/>
        </p:nvSpPr>
        <p:spPr>
          <a:xfrm>
            <a:off x="1235075" y="30337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b</a:t>
            </a:r>
            <a:endParaRPr b="1" dirty="0">
              <a:latin typeface="Arial" panose="020B0604020202020204" pitchFamily="34" charset="0"/>
            </a:endParaRPr>
          </a:p>
        </p:txBody>
      </p:sp>
      <p:cxnSp>
        <p:nvCxnSpPr>
          <p:cNvPr id="1034" name="AutoShape 9"/>
          <p:cNvCxnSpPr>
            <a:stCxn id="1030" idx="6"/>
            <a:endCxn id="1033" idx="2"/>
          </p:cNvCxnSpPr>
          <p:nvPr/>
        </p:nvCxnSpPr>
        <p:spPr>
          <a:xfrm>
            <a:off x="777875" y="31861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5" name="AutoShape 10"/>
          <p:cNvCxnSpPr>
            <a:stCxn id="1033" idx="4"/>
            <a:endCxn id="1032" idx="7"/>
          </p:cNvCxnSpPr>
          <p:nvPr/>
        </p:nvCxnSpPr>
        <p:spPr>
          <a:xfrm flipH="1">
            <a:off x="733425" y="3338513"/>
            <a:ext cx="654050" cy="6540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6" name="AutoShape 11"/>
          <p:cNvCxnSpPr>
            <a:stCxn id="1030" idx="4"/>
            <a:endCxn id="1032" idx="0"/>
          </p:cNvCxnSpPr>
          <p:nvPr/>
        </p:nvCxnSpPr>
        <p:spPr>
          <a:xfrm>
            <a:off x="625475" y="3338513"/>
            <a:ext cx="0" cy="6096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7" name="AutoShape 12"/>
          <p:cNvCxnSpPr>
            <a:stCxn id="1030" idx="5"/>
            <a:endCxn id="1031" idx="1"/>
          </p:cNvCxnSpPr>
          <p:nvPr/>
        </p:nvCxnSpPr>
        <p:spPr>
          <a:xfrm>
            <a:off x="733425" y="3294063"/>
            <a:ext cx="546100" cy="6985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1038" name="AutoShape 13"/>
          <p:cNvCxnSpPr>
            <a:stCxn id="1032" idx="6"/>
            <a:endCxn id="1031" idx="2"/>
          </p:cNvCxnSpPr>
          <p:nvPr/>
        </p:nvCxnSpPr>
        <p:spPr>
          <a:xfrm>
            <a:off x="777875" y="41005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sp>
        <p:nvSpPr>
          <p:cNvPr id="1039" name="Text Box 23"/>
          <p:cNvSpPr txBox="1"/>
          <p:nvPr/>
        </p:nvSpPr>
        <p:spPr>
          <a:xfrm>
            <a:off x="288925" y="27813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sz="1800" dirty="0">
                <a:latin typeface="Arial" panose="020B0604020202020204" pitchFamily="34" charset="0"/>
              </a:rPr>
              <a:t>1</a:t>
            </a:r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1040" name="Text Box 24"/>
          <p:cNvSpPr txBox="1"/>
          <p:nvPr/>
        </p:nvSpPr>
        <p:spPr>
          <a:xfrm>
            <a:off x="1447800" y="28194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sz="1800" dirty="0">
                <a:latin typeface="Arial" panose="020B0604020202020204" pitchFamily="34" charset="0"/>
              </a:rPr>
              <a:t>2</a:t>
            </a:r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1041" name="Text Box 25"/>
          <p:cNvSpPr txBox="1"/>
          <p:nvPr/>
        </p:nvSpPr>
        <p:spPr>
          <a:xfrm>
            <a:off x="304800" y="41148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sz="1800" dirty="0">
                <a:latin typeface="Arial" panose="020B0604020202020204" pitchFamily="34" charset="0"/>
              </a:rPr>
              <a:t>3</a:t>
            </a:r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1042" name="Text Box 26"/>
          <p:cNvSpPr txBox="1"/>
          <p:nvPr/>
        </p:nvSpPr>
        <p:spPr>
          <a:xfrm>
            <a:off x="1447800" y="4038600"/>
            <a:ext cx="298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sz="1800" dirty="0">
                <a:latin typeface="Arial" panose="020B0604020202020204" pitchFamily="34" charset="0"/>
              </a:rPr>
              <a:t>4</a:t>
            </a:r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1043" name="Text Box 31"/>
          <p:cNvSpPr txBox="1"/>
          <p:nvPr/>
        </p:nvSpPr>
        <p:spPr>
          <a:xfrm>
            <a:off x="2286000" y="2895600"/>
            <a:ext cx="1517650" cy="16160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dirty="0">
                <a:latin typeface="Arial" panose="020B0604020202020204" pitchFamily="34" charset="0"/>
              </a:rPr>
              <a:t>    1   2   3   4</a:t>
            </a:r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1  0   1   1   1</a:t>
            </a:r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2  0   0   1   0</a:t>
            </a:r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3  0   0   0   1</a:t>
            </a:r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4  0   0   0   0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1044" name="Line 32"/>
          <p:cNvSpPr/>
          <p:nvPr/>
        </p:nvSpPr>
        <p:spPr>
          <a:xfrm>
            <a:off x="2378075" y="3262313"/>
            <a:ext cx="1447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5" name="Line 33"/>
          <p:cNvSpPr/>
          <p:nvPr/>
        </p:nvSpPr>
        <p:spPr>
          <a:xfrm>
            <a:off x="2530475" y="3033713"/>
            <a:ext cx="0" cy="137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46" name="Group 38"/>
          <p:cNvGrpSpPr/>
          <p:nvPr/>
        </p:nvGrpSpPr>
        <p:grpSpPr>
          <a:xfrm>
            <a:off x="381000" y="4648200"/>
            <a:ext cx="3444875" cy="1692275"/>
            <a:chOff x="240" y="2928"/>
            <a:chExt cx="2170" cy="1066"/>
          </a:xfrm>
        </p:grpSpPr>
        <p:sp>
          <p:nvSpPr>
            <p:cNvPr id="1048" name="Oval 14"/>
            <p:cNvSpPr/>
            <p:nvPr/>
          </p:nvSpPr>
          <p:spPr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1049" name="Oval 15"/>
            <p:cNvSpPr/>
            <p:nvPr/>
          </p:nvSpPr>
          <p:spPr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1050" name="Oval 16"/>
            <p:cNvSpPr/>
            <p:nvPr/>
          </p:nvSpPr>
          <p:spPr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1051" name="Oval 17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  <a:endParaRPr b="1" dirty="0">
                <a:latin typeface="Arial" panose="020B0604020202020204" pitchFamily="34" charset="0"/>
              </a:endParaRPr>
            </a:p>
          </p:txBody>
        </p:sp>
        <p:cxnSp>
          <p:nvCxnSpPr>
            <p:cNvPr id="1052" name="AutoShape 18"/>
            <p:cNvCxnSpPr>
              <a:stCxn id="1048" idx="6"/>
              <a:endCxn id="1051" idx="2"/>
            </p:cNvCxnSpPr>
            <p:nvPr/>
          </p:nvCxnSpPr>
          <p:spPr>
            <a:xfrm>
              <a:off x="528" y="3168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3" name="AutoShape 19"/>
            <p:cNvCxnSpPr>
              <a:stCxn id="1051" idx="4"/>
              <a:endCxn id="1050" idx="7"/>
            </p:cNvCxnSpPr>
            <p:nvPr/>
          </p:nvCxnSpPr>
          <p:spPr>
            <a:xfrm flipH="1">
              <a:off x="500" y="3264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4" name="AutoShape 20"/>
            <p:cNvCxnSpPr>
              <a:stCxn id="1048" idx="4"/>
              <a:endCxn id="1050" idx="0"/>
            </p:cNvCxnSpPr>
            <p:nvPr/>
          </p:nvCxnSpPr>
          <p:spPr>
            <a:xfrm>
              <a:off x="432" y="3264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5" name="AutoShape 21"/>
            <p:cNvCxnSpPr>
              <a:stCxn id="1048" idx="5"/>
              <a:endCxn id="1049" idx="1"/>
            </p:cNvCxnSpPr>
            <p:nvPr/>
          </p:nvCxnSpPr>
          <p:spPr>
            <a:xfrm>
              <a:off x="500" y="3236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1056" name="AutoShape 22"/>
            <p:cNvCxnSpPr>
              <a:stCxn id="1050" idx="6"/>
              <a:endCxn id="1049" idx="2"/>
            </p:cNvCxnSpPr>
            <p:nvPr/>
          </p:nvCxnSpPr>
          <p:spPr>
            <a:xfrm>
              <a:off x="528" y="3744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1057" name="Text Box 27"/>
            <p:cNvSpPr txBox="1"/>
            <p:nvPr/>
          </p:nvSpPr>
          <p:spPr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1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1058" name="Text Box 28"/>
            <p:cNvSpPr txBox="1"/>
            <p:nvPr/>
          </p:nvSpPr>
          <p:spPr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2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1059" name="Text Box 29"/>
            <p:cNvSpPr txBox="1"/>
            <p:nvPr/>
          </p:nvSpPr>
          <p:spPr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3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1060" name="Text Box 30"/>
            <p:cNvSpPr txBox="1"/>
            <p:nvPr/>
          </p:nvSpPr>
          <p:spPr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4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1061" name="Text Box 34"/>
            <p:cNvSpPr txBox="1"/>
            <p:nvPr/>
          </p:nvSpPr>
          <p:spPr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dirty="0">
                  <a:latin typeface="Arial" panose="020B0604020202020204" pitchFamily="34" charset="0"/>
                </a:rPr>
                <a:t>    1   2   3   4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1  0   1   1   1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2  1   0   1   0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3  1   1   0   1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4  1   0   1   0</a:t>
              </a: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062" name="Line 35"/>
            <p:cNvSpPr/>
            <p:nvPr/>
          </p:nvSpPr>
          <p:spPr>
            <a:xfrm>
              <a:off x="1498" y="3207"/>
              <a:ext cx="9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63" name="Line 36"/>
            <p:cNvSpPr/>
            <p:nvPr/>
          </p:nvSpPr>
          <p:spPr>
            <a:xfrm>
              <a:off x="1594" y="3063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47" name="Text Box 37"/>
          <p:cNvSpPr txBox="1"/>
          <p:nvPr/>
        </p:nvSpPr>
        <p:spPr>
          <a:xfrm>
            <a:off x="4632325" y="5222875"/>
            <a:ext cx="3760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dirty="0">
                <a:solidFill>
                  <a:srgbClr val="CC3300"/>
                </a:solidFill>
                <a:latin typeface="Arial" panose="020B0604020202020204" pitchFamily="34" charset="0"/>
              </a:rPr>
              <a:t>A = A</a:t>
            </a:r>
            <a:r>
              <a:rPr baseline="30000" dirty="0">
                <a:solidFill>
                  <a:srgbClr val="CC3300"/>
                </a:solidFill>
                <a:latin typeface="Arial" panose="020B0604020202020204" pitchFamily="34" charset="0"/>
              </a:rPr>
              <a:t>T</a:t>
            </a:r>
            <a:r>
              <a:rPr dirty="0">
                <a:solidFill>
                  <a:srgbClr val="CC3300"/>
                </a:solidFill>
                <a:latin typeface="Arial" panose="020B0604020202020204" pitchFamily="34" charset="0"/>
              </a:rPr>
              <a:t> for undirected graphs.</a:t>
            </a:r>
            <a:endParaRPr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Space and Time</a:t>
            </a:r>
            <a:endParaRPr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sz="2800" b="1" dirty="0">
                <a:solidFill>
                  <a:srgbClr val="CC3300"/>
                </a:solidFill>
              </a:rPr>
              <a:t>Space:</a:t>
            </a:r>
            <a:r>
              <a:rPr sz="2800" b="1" i="1" dirty="0"/>
              <a:t> </a:t>
            </a:r>
            <a:r>
              <a:rPr sz="2800" dirty="0">
                <a:sym typeface="Symbol" panose="05050102010706020507" pitchFamily="18" charset="2"/>
              </a:rPr>
              <a:t></a:t>
            </a:r>
            <a:r>
              <a:rPr sz="2800" dirty="0">
                <a:latin typeface="RMTMI" charset="-95"/>
              </a:rPr>
              <a:t>(</a:t>
            </a:r>
            <a:r>
              <a:rPr sz="2800" i="1" dirty="0"/>
              <a:t>V</a:t>
            </a:r>
            <a:r>
              <a:rPr sz="2800" baseline="30000" dirty="0"/>
              <a:t>2</a:t>
            </a:r>
            <a:r>
              <a:rPr sz="2800" dirty="0">
                <a:latin typeface="RMTMI" charset="-95"/>
              </a:rPr>
              <a:t>)</a:t>
            </a:r>
            <a:r>
              <a:rPr sz="2800" dirty="0"/>
              <a:t>.</a:t>
            </a:r>
            <a:endParaRPr sz="2800" dirty="0"/>
          </a:p>
          <a:p>
            <a:pPr lvl="1" eaLnBrk="1" hangingPunct="1"/>
            <a:r>
              <a:rPr sz="2400" dirty="0"/>
              <a:t>Not memory efficient for large graphs.</a:t>
            </a:r>
            <a:endParaRPr sz="2400" dirty="0"/>
          </a:p>
          <a:p>
            <a:pPr eaLnBrk="1" hangingPunct="1"/>
            <a:r>
              <a:rPr sz="2800" b="1" dirty="0">
                <a:solidFill>
                  <a:srgbClr val="CC3300"/>
                </a:solidFill>
              </a:rPr>
              <a:t>Time:</a:t>
            </a:r>
            <a:r>
              <a:rPr sz="2800" b="1" i="1" dirty="0"/>
              <a:t> </a:t>
            </a:r>
            <a:r>
              <a:rPr sz="2800" dirty="0"/>
              <a:t>to list all vertices adjacent to </a:t>
            </a:r>
            <a:r>
              <a:rPr sz="2800" i="1" dirty="0"/>
              <a:t>u</a:t>
            </a:r>
            <a:r>
              <a:rPr sz="2800" dirty="0"/>
              <a:t>: </a:t>
            </a:r>
            <a:r>
              <a:rPr sz="2800" dirty="0">
                <a:sym typeface="Symbol" panose="05050102010706020507" pitchFamily="18" charset="2"/>
              </a:rPr>
              <a:t></a:t>
            </a:r>
            <a:r>
              <a:rPr sz="2800" dirty="0">
                <a:latin typeface="RMTMI" charset="-95"/>
              </a:rPr>
              <a:t>(</a:t>
            </a:r>
            <a:r>
              <a:rPr sz="2800" i="1" dirty="0"/>
              <a:t>V</a:t>
            </a:r>
            <a:r>
              <a:rPr sz="2800" dirty="0">
                <a:latin typeface="RMTMI" charset="-95"/>
              </a:rPr>
              <a:t>)</a:t>
            </a:r>
            <a:r>
              <a:rPr sz="2800" dirty="0"/>
              <a:t>.</a:t>
            </a:r>
            <a:endParaRPr sz="2800" dirty="0"/>
          </a:p>
          <a:p>
            <a:pPr eaLnBrk="1" hangingPunct="1"/>
            <a:r>
              <a:rPr sz="2800" b="1" dirty="0">
                <a:solidFill>
                  <a:srgbClr val="CC3300"/>
                </a:solidFill>
              </a:rPr>
              <a:t>Time:</a:t>
            </a:r>
            <a:r>
              <a:rPr sz="2800" b="1" i="1" dirty="0"/>
              <a:t> </a:t>
            </a:r>
            <a:r>
              <a:rPr sz="2800" dirty="0"/>
              <a:t>to determine if </a:t>
            </a:r>
            <a:r>
              <a:rPr sz="2800" dirty="0">
                <a:latin typeface="RMTMI" charset="-95"/>
              </a:rPr>
              <a:t>(</a:t>
            </a:r>
            <a:r>
              <a:rPr sz="2800" i="1" dirty="0"/>
              <a:t>u</a:t>
            </a:r>
            <a:r>
              <a:rPr sz="2800" i="1" dirty="0">
                <a:latin typeface="RMTMI" charset="-95"/>
              </a:rPr>
              <a:t>, v</a:t>
            </a:r>
            <a:r>
              <a:rPr sz="2800" dirty="0">
                <a:latin typeface="RMTMI" charset="-95"/>
              </a:rPr>
              <a:t>)</a:t>
            </a:r>
            <a:r>
              <a:rPr sz="2800" i="1" dirty="0">
                <a:latin typeface="RMTMI" charset="-95"/>
              </a:rPr>
              <a:t> </a:t>
            </a:r>
            <a:r>
              <a:rPr sz="2800" dirty="0">
                <a:sym typeface="Symbol" panose="05050102010706020507" pitchFamily="18" charset="2"/>
              </a:rPr>
              <a:t></a:t>
            </a:r>
            <a:r>
              <a:rPr sz="2800" dirty="0">
                <a:latin typeface="MTSYN" charset="-127"/>
              </a:rPr>
              <a:t> </a:t>
            </a:r>
            <a:r>
              <a:rPr sz="2800" i="1" dirty="0"/>
              <a:t>E</a:t>
            </a:r>
            <a:r>
              <a:rPr sz="2800" dirty="0"/>
              <a:t>: </a:t>
            </a:r>
            <a:r>
              <a:rPr sz="2800" dirty="0">
                <a:sym typeface="Symbol" panose="05050102010706020507" pitchFamily="18" charset="2"/>
              </a:rPr>
              <a:t></a:t>
            </a:r>
            <a:r>
              <a:rPr sz="2800" dirty="0">
                <a:latin typeface="RMTMI" charset="-95"/>
              </a:rPr>
              <a:t>(</a:t>
            </a:r>
            <a:r>
              <a:rPr sz="2800" dirty="0"/>
              <a:t>1</a:t>
            </a:r>
            <a:r>
              <a:rPr sz="2800" dirty="0">
                <a:latin typeface="RMTMI" charset="-95"/>
              </a:rPr>
              <a:t>)</a:t>
            </a:r>
            <a:r>
              <a:rPr sz="2800" dirty="0"/>
              <a:t>.</a:t>
            </a:r>
            <a:endParaRPr sz="2800" dirty="0"/>
          </a:p>
          <a:p>
            <a:pPr eaLnBrk="1" hangingPunct="1"/>
            <a:r>
              <a:rPr sz="2800" dirty="0"/>
              <a:t>Can store weights instead of bits for weighted graph.</a:t>
            </a:r>
            <a:endParaRPr sz="2800" dirty="0"/>
          </a:p>
          <a:p>
            <a:pPr eaLnBrk="1" hangingPunct="1"/>
            <a:endParaRPr sz="2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>
                <a:sym typeface="Symbol" panose="05050102010706020507" pitchFamily="18" charset="2"/>
              </a:rPr>
              <a:t>Graph Searching</a:t>
            </a:r>
            <a:endParaRPr dirty="0">
              <a:sym typeface="Symbol" panose="05050102010706020507" pitchFamily="18" charset="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Given: a graph G = (V, E), directed or undirected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 methodically explore every vertex and every edge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Ultimately: build a tree on the graph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Pick a vertex as the root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certain edges to produce a tree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might also build 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graph is not connected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</a:t>
            </a:r>
            <a:endParaRPr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/>
              <a:t>“Explore” a graph, turning it into a tree</a:t>
            </a:r>
            <a:endParaRPr dirty="0"/>
          </a:p>
          <a:p>
            <a:pPr lvl="1" eaLnBrk="1" hangingPunct="1"/>
            <a:r>
              <a:rPr dirty="0"/>
              <a:t>One vertex at a time</a:t>
            </a:r>
            <a:endParaRPr dirty="0"/>
          </a:p>
          <a:p>
            <a:pPr lvl="1" eaLnBrk="1" hangingPunct="1"/>
            <a:r>
              <a:rPr dirty="0"/>
              <a:t>Expand frontier of explored vertices across the </a:t>
            </a:r>
            <a:r>
              <a:rPr i="1" dirty="0"/>
              <a:t>breadth</a:t>
            </a:r>
            <a:r>
              <a:rPr dirty="0"/>
              <a:t> of the frontier</a:t>
            </a:r>
            <a:endParaRPr dirty="0"/>
          </a:p>
          <a:p>
            <a:pPr eaLnBrk="1" hangingPunct="1"/>
            <a:r>
              <a:rPr dirty="0"/>
              <a:t>Builds a tree over the graph</a:t>
            </a:r>
            <a:endParaRPr dirty="0"/>
          </a:p>
          <a:p>
            <a:pPr lvl="1" eaLnBrk="1" hangingPunct="1"/>
            <a:r>
              <a:rPr dirty="0"/>
              <a:t>Pick a </a:t>
            </a:r>
            <a:r>
              <a:rPr i="1" dirty="0"/>
              <a:t>source vertex</a:t>
            </a:r>
            <a:r>
              <a:rPr dirty="0"/>
              <a:t> to be the root</a:t>
            </a:r>
            <a:endParaRPr dirty="0"/>
          </a:p>
          <a:p>
            <a:pPr lvl="1" eaLnBrk="1" hangingPunct="1"/>
            <a:r>
              <a:rPr dirty="0"/>
              <a:t>Find (“discover”) its children, then their children, etc.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</a:t>
            </a:r>
            <a:endParaRPr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associate vertex “colors” to guide the algorithm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 vertices have not been discovered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vertices start out white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Grey vertices are discovered but not fully explored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may be adjacent to white vertices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 vertices are discovered and fully explored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adjacent only to black and gray vertices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Explore vertices by scanning adjacency list of grey vertices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</a:t>
            </a:r>
            <a:endParaRPr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BFS(G, s) {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initialize vertices;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Q = {s};		</a:t>
            </a:r>
            <a:r>
              <a:rPr kumimoji="0" lang="en-US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Q is a queue ; initialize to s</a:t>
            </a:r>
            <a:endParaRPr kumimoji="0" lang="en-US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while (Q not empty) {    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u = Remove(Q);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 each v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 {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if (color[v] == WHITE)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color[v] = GREY;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d[v] = d[u] + 1;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p[v] = u;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       Enqueue(Q, v);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}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color[u] = BLACK;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}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72484" name="Text Box 4"/>
          <p:cNvSpPr txBox="1"/>
          <p:nvPr/>
        </p:nvSpPr>
        <p:spPr>
          <a:xfrm>
            <a:off x="5334000" y="4511675"/>
            <a:ext cx="32004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p[v] </a:t>
            </a: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represent?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2485" name="Text Box 5"/>
          <p:cNvSpPr txBox="1"/>
          <p:nvPr/>
        </p:nvSpPr>
        <p:spPr>
          <a:xfrm>
            <a:off x="5346700" y="4157663"/>
            <a:ext cx="32004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d[v] </a:t>
            </a: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represent?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4" grpId="0"/>
      <p:bldP spid="11724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16387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89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0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1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2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3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4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5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396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397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398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399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400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402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16403" name="AutoShape 19"/>
          <p:cNvCxnSpPr>
            <a:stCxn id="16388" idx="0"/>
            <a:endCxn id="16387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4" name="AutoShape 20"/>
          <p:cNvCxnSpPr>
            <a:stCxn id="16387" idx="6"/>
            <a:endCxn id="16389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5" name="AutoShape 21"/>
          <p:cNvCxnSpPr>
            <a:stCxn id="16389" idx="4"/>
            <a:endCxn id="16390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6" name="AutoShape 22"/>
          <p:cNvCxnSpPr>
            <a:stCxn id="16390" idx="7"/>
            <a:endCxn id="16391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7" name="AutoShape 23"/>
          <p:cNvCxnSpPr>
            <a:stCxn id="16390" idx="6"/>
            <a:endCxn id="16392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8" name="AutoShape 24"/>
          <p:cNvCxnSpPr>
            <a:stCxn id="16392" idx="0"/>
            <a:endCxn id="16391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9" name="AutoShape 25"/>
          <p:cNvCxnSpPr>
            <a:stCxn id="16391" idx="6"/>
            <a:endCxn id="16393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10" name="AutoShape 26"/>
          <p:cNvCxnSpPr>
            <a:stCxn id="16392" idx="6"/>
            <a:endCxn id="16394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11" name="AutoShape 27"/>
          <p:cNvCxnSpPr>
            <a:stCxn id="16394" idx="0"/>
            <a:endCxn id="16393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17411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3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4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5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6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7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8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0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1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2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3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4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5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7426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17427" name="AutoShape 19"/>
          <p:cNvCxnSpPr>
            <a:stCxn id="17412" idx="0"/>
            <a:endCxn id="17411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28" name="AutoShape 20"/>
          <p:cNvCxnSpPr>
            <a:stCxn id="17411" idx="6"/>
            <a:endCxn id="17413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29" name="AutoShape 21"/>
          <p:cNvCxnSpPr>
            <a:stCxn id="17413" idx="4"/>
            <a:endCxn id="17414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0" name="AutoShape 22"/>
          <p:cNvCxnSpPr>
            <a:stCxn id="17414" idx="7"/>
            <a:endCxn id="17415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1" name="AutoShape 23"/>
          <p:cNvCxnSpPr>
            <a:stCxn id="17414" idx="6"/>
            <a:endCxn id="17416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AutoShape 24"/>
          <p:cNvCxnSpPr>
            <a:stCxn id="17416" idx="0"/>
            <a:endCxn id="17415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AutoShape 25"/>
          <p:cNvCxnSpPr>
            <a:stCxn id="17415" idx="6"/>
            <a:endCxn id="17417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4" name="AutoShape 26"/>
          <p:cNvCxnSpPr>
            <a:stCxn id="17416" idx="6"/>
            <a:endCxn id="17418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5" name="AutoShape 27"/>
          <p:cNvCxnSpPr>
            <a:stCxn id="17418" idx="0"/>
            <a:endCxn id="17417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436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s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17437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18435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7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8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9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0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1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2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45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46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47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48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49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50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18451" name="AutoShape 19"/>
          <p:cNvCxnSpPr>
            <a:stCxn id="18436" idx="0"/>
            <a:endCxn id="18435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2" name="AutoShape 20"/>
          <p:cNvCxnSpPr>
            <a:stCxn id="18435" idx="6"/>
            <a:endCxn id="18437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3" name="AutoShape 21"/>
          <p:cNvCxnSpPr>
            <a:stCxn id="18437" idx="4"/>
            <a:endCxn id="18438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4" name="AutoShape 22"/>
          <p:cNvCxnSpPr>
            <a:stCxn id="18438" idx="7"/>
            <a:endCxn id="18439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5" name="AutoShape 23"/>
          <p:cNvCxnSpPr>
            <a:stCxn id="18438" idx="6"/>
            <a:endCxn id="18440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6" name="AutoShape 24"/>
          <p:cNvCxnSpPr>
            <a:stCxn id="18440" idx="0"/>
            <a:endCxn id="18439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7" name="AutoShape 25"/>
          <p:cNvCxnSpPr>
            <a:stCxn id="18439" idx="6"/>
            <a:endCxn id="18441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8" name="AutoShape 26"/>
          <p:cNvCxnSpPr>
            <a:stCxn id="18440" idx="6"/>
            <a:endCxn id="18442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59" name="AutoShape 27"/>
          <p:cNvCxnSpPr>
            <a:stCxn id="18442" idx="0"/>
            <a:endCxn id="18441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60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w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18461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18462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r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19459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1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2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3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4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5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6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7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68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69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70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71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72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73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9474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19475" name="AutoShape 19"/>
          <p:cNvCxnSpPr>
            <a:stCxn id="19460" idx="0"/>
            <a:endCxn id="19459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6" name="AutoShape 20"/>
          <p:cNvCxnSpPr>
            <a:stCxn id="19459" idx="6"/>
            <a:endCxn id="19461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7" name="AutoShape 21"/>
          <p:cNvCxnSpPr>
            <a:stCxn id="19461" idx="4"/>
            <a:endCxn id="19462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8" name="AutoShape 22"/>
          <p:cNvCxnSpPr>
            <a:stCxn id="19462" idx="7"/>
            <a:endCxn id="19463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9" name="AutoShape 23"/>
          <p:cNvCxnSpPr>
            <a:stCxn id="19462" idx="6"/>
            <a:endCxn id="19464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0" name="AutoShape 24"/>
          <p:cNvCxnSpPr>
            <a:stCxn id="19464" idx="0"/>
            <a:endCxn id="19463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1" name="AutoShape 25"/>
          <p:cNvCxnSpPr>
            <a:stCxn id="19463" idx="6"/>
            <a:endCxn id="19465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2" name="AutoShape 26"/>
          <p:cNvCxnSpPr>
            <a:stCxn id="19464" idx="6"/>
            <a:endCxn id="19466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83" name="AutoShape 27"/>
          <p:cNvCxnSpPr>
            <a:stCxn id="19466" idx="0"/>
            <a:endCxn id="19465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84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r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19485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19486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t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19487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x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dirty="0"/>
              <a:t>Graphs</a:t>
            </a:r>
            <a:endParaRPr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Elementary Graph Algorithms </a:t>
            </a:r>
            <a:b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20483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5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6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7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8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9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90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91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2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3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4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5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6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7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0498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20499" name="AutoShape 19"/>
          <p:cNvCxnSpPr>
            <a:stCxn id="20484" idx="0"/>
            <a:endCxn id="20483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0" name="AutoShape 20"/>
          <p:cNvCxnSpPr>
            <a:stCxn id="20483" idx="6"/>
            <a:endCxn id="20485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1" name="AutoShape 21"/>
          <p:cNvCxnSpPr>
            <a:stCxn id="20485" idx="4"/>
            <a:endCxn id="20486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2" name="AutoShape 22"/>
          <p:cNvCxnSpPr>
            <a:stCxn id="20486" idx="7"/>
            <a:endCxn id="20487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3" name="AutoShape 23"/>
          <p:cNvCxnSpPr>
            <a:stCxn id="20486" idx="6"/>
            <a:endCxn id="20488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4" name="AutoShape 24"/>
          <p:cNvCxnSpPr>
            <a:stCxn id="20488" idx="0"/>
            <a:endCxn id="20487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5" name="AutoShape 25"/>
          <p:cNvCxnSpPr>
            <a:stCxn id="20487" idx="6"/>
            <a:endCxn id="20489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6" name="AutoShape 26"/>
          <p:cNvCxnSpPr>
            <a:stCxn id="20488" idx="6"/>
            <a:endCxn id="20490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7" name="AutoShape 27"/>
          <p:cNvCxnSpPr>
            <a:stCxn id="20490" idx="0"/>
            <a:endCxn id="20489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508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20509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t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0510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x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0511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v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21507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9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0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1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2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3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4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5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16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17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18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19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20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21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1522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21523" name="AutoShape 19"/>
          <p:cNvCxnSpPr>
            <a:stCxn id="21508" idx="0"/>
            <a:endCxn id="21507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4" name="AutoShape 20"/>
          <p:cNvCxnSpPr>
            <a:stCxn id="21507" idx="6"/>
            <a:endCxn id="21509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5" name="AutoShape 21"/>
          <p:cNvCxnSpPr>
            <a:stCxn id="21509" idx="4"/>
            <a:endCxn id="21510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6" name="AutoShape 22"/>
          <p:cNvCxnSpPr>
            <a:stCxn id="21510" idx="7"/>
            <a:endCxn id="21511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7" name="AutoShape 23"/>
          <p:cNvCxnSpPr>
            <a:stCxn id="21510" idx="6"/>
            <a:endCxn id="21512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8" name="AutoShape 24"/>
          <p:cNvCxnSpPr>
            <a:stCxn id="21512" idx="0"/>
            <a:endCxn id="21511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29" name="AutoShape 25"/>
          <p:cNvCxnSpPr>
            <a:stCxn id="21511" idx="6"/>
            <a:endCxn id="21513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30" name="AutoShape 26"/>
          <p:cNvCxnSpPr>
            <a:stCxn id="21512" idx="6"/>
            <a:endCxn id="21514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31" name="AutoShape 27"/>
          <p:cNvCxnSpPr>
            <a:stCxn id="21514" idx="0"/>
            <a:endCxn id="21513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532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21533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x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1534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v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1535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u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22531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3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4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5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6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7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8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9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1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2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3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4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5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2546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22547" name="AutoShape 19"/>
          <p:cNvCxnSpPr>
            <a:stCxn id="22532" idx="0"/>
            <a:endCxn id="22531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48" name="AutoShape 20"/>
          <p:cNvCxnSpPr>
            <a:stCxn id="22531" idx="6"/>
            <a:endCxn id="22533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49" name="AutoShape 21"/>
          <p:cNvCxnSpPr>
            <a:stCxn id="22533" idx="4"/>
            <a:endCxn id="22534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0" name="AutoShape 22"/>
          <p:cNvCxnSpPr>
            <a:stCxn id="22534" idx="7"/>
            <a:endCxn id="22535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1" name="AutoShape 23"/>
          <p:cNvCxnSpPr>
            <a:stCxn id="22534" idx="6"/>
            <a:endCxn id="22536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2" name="AutoShape 24"/>
          <p:cNvCxnSpPr>
            <a:stCxn id="22536" idx="0"/>
            <a:endCxn id="22535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3" name="AutoShape 25"/>
          <p:cNvCxnSpPr>
            <a:stCxn id="22535" idx="6"/>
            <a:endCxn id="22537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4" name="AutoShape 26"/>
          <p:cNvCxnSpPr>
            <a:stCxn id="22536" idx="6"/>
            <a:endCxn id="22538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5" name="AutoShape 27"/>
          <p:cNvCxnSpPr>
            <a:stCxn id="22538" idx="0"/>
            <a:endCxn id="22537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56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22557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v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2558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u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2559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y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23555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7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8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9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0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1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2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64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65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66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67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68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69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3570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23571" name="AutoShape 19"/>
          <p:cNvCxnSpPr>
            <a:stCxn id="23556" idx="0"/>
            <a:endCxn id="23555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2" name="AutoShape 20"/>
          <p:cNvCxnSpPr>
            <a:stCxn id="23555" idx="6"/>
            <a:endCxn id="23557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3" name="AutoShape 21"/>
          <p:cNvCxnSpPr>
            <a:stCxn id="23557" idx="4"/>
            <a:endCxn id="23558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4" name="AutoShape 22"/>
          <p:cNvCxnSpPr>
            <a:stCxn id="23558" idx="7"/>
            <a:endCxn id="23559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5" name="AutoShape 23"/>
          <p:cNvCxnSpPr>
            <a:stCxn id="23558" idx="6"/>
            <a:endCxn id="23560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6" name="AutoShape 24"/>
          <p:cNvCxnSpPr>
            <a:stCxn id="23560" idx="0"/>
            <a:endCxn id="23559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7" name="AutoShape 25"/>
          <p:cNvCxnSpPr>
            <a:stCxn id="23559" idx="6"/>
            <a:endCxn id="23561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8" name="AutoShape 26"/>
          <p:cNvCxnSpPr>
            <a:stCxn id="23560" idx="6"/>
            <a:endCxn id="23562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79" name="AutoShape 27"/>
          <p:cNvCxnSpPr>
            <a:stCxn id="23562" idx="0"/>
            <a:endCxn id="23561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3580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23581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u</a:t>
            </a: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23582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y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24579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1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2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3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4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5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6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7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88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89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90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91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92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93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4594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24595" name="AutoShape 19"/>
          <p:cNvCxnSpPr>
            <a:stCxn id="24580" idx="0"/>
            <a:endCxn id="24579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6" name="AutoShape 20"/>
          <p:cNvCxnSpPr>
            <a:stCxn id="24579" idx="6"/>
            <a:endCxn id="24581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7" name="AutoShape 21"/>
          <p:cNvCxnSpPr>
            <a:stCxn id="24581" idx="4"/>
            <a:endCxn id="24582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8" name="AutoShape 22"/>
          <p:cNvCxnSpPr>
            <a:stCxn id="24582" idx="7"/>
            <a:endCxn id="24583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9" name="AutoShape 23"/>
          <p:cNvCxnSpPr>
            <a:stCxn id="24582" idx="6"/>
            <a:endCxn id="24584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0" name="AutoShape 24"/>
          <p:cNvCxnSpPr>
            <a:stCxn id="24584" idx="0"/>
            <a:endCxn id="24583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1" name="AutoShape 25"/>
          <p:cNvCxnSpPr>
            <a:stCxn id="24583" idx="6"/>
            <a:endCxn id="24585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2" name="AutoShape 26"/>
          <p:cNvCxnSpPr>
            <a:stCxn id="24584" idx="6"/>
            <a:endCxn id="24586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3" name="AutoShape 27"/>
          <p:cNvCxnSpPr>
            <a:stCxn id="24586" idx="0"/>
            <a:endCxn id="24585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4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24605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800" b="1" dirty="0">
                <a:latin typeface="Times New Roman" panose="02020603050405020304" pitchFamily="18" charset="0"/>
              </a:rPr>
              <a:t>y</a:t>
            </a:r>
            <a:endParaRPr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Example</a:t>
            </a:r>
            <a:endParaRPr dirty="0"/>
          </a:p>
        </p:txBody>
      </p:sp>
      <p:sp>
        <p:nvSpPr>
          <p:cNvPr id="25603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5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6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7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8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9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10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sz="4000" i="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11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r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2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s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3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t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4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u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5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v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6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w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7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x</a:t>
            </a: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25618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latin typeface="Times New Roman" panose="02020603050405020304" pitchFamily="18" charset="0"/>
              </a:rPr>
              <a:t>y</a:t>
            </a:r>
            <a:endParaRPr b="1" dirty="0">
              <a:latin typeface="Times New Roman" panose="02020603050405020304" pitchFamily="18" charset="0"/>
            </a:endParaRPr>
          </a:p>
        </p:txBody>
      </p:sp>
      <p:cxnSp>
        <p:nvCxnSpPr>
          <p:cNvPr id="25619" name="AutoShape 19"/>
          <p:cNvCxnSpPr>
            <a:stCxn id="25604" idx="0"/>
            <a:endCxn id="25603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0" name="AutoShape 20"/>
          <p:cNvCxnSpPr>
            <a:stCxn id="25603" idx="6"/>
            <a:endCxn id="25605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1" name="AutoShape 21"/>
          <p:cNvCxnSpPr>
            <a:stCxn id="25605" idx="4"/>
            <a:endCxn id="25606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2" name="AutoShape 22"/>
          <p:cNvCxnSpPr>
            <a:stCxn id="25606" idx="7"/>
            <a:endCxn id="25607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3" name="AutoShape 23"/>
          <p:cNvCxnSpPr>
            <a:stCxn id="25606" idx="6"/>
            <a:endCxn id="25608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4" name="AutoShape 24"/>
          <p:cNvCxnSpPr>
            <a:stCxn id="25608" idx="0"/>
            <a:endCxn id="25607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5" name="AutoShape 25"/>
          <p:cNvCxnSpPr>
            <a:stCxn id="25607" idx="6"/>
            <a:endCxn id="25609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6" name="AutoShape 26"/>
          <p:cNvCxnSpPr>
            <a:stCxn id="25608" idx="6"/>
            <a:endCxn id="25610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27" name="AutoShape 27"/>
          <p:cNvCxnSpPr>
            <a:stCxn id="25610" idx="0"/>
            <a:endCxn id="25609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5628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3200" b="1" dirty="0">
                <a:latin typeface="Times New Roman" panose="02020603050405020304" pitchFamily="18" charset="0"/>
              </a:rPr>
              <a:t>Q:</a:t>
            </a:r>
            <a:endParaRPr sz="3200" b="1" dirty="0">
              <a:latin typeface="Times New Roman" panose="02020603050405020304" pitchFamily="18" charset="0"/>
            </a:endParaRPr>
          </a:p>
        </p:txBody>
      </p:sp>
      <p:sp>
        <p:nvSpPr>
          <p:cNvPr id="25629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sz="2800" b="1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BFS: The Code Again</a:t>
            </a:r>
            <a:endParaRPr dirty="0"/>
          </a:p>
        </p:txBody>
      </p:sp>
      <p:sp>
        <p:nvSpPr>
          <p:cNvPr id="26627" name="Rectangle 1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BFS(G, s) {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initialize vertices;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Q = {s};		</a:t>
            </a:r>
            <a:r>
              <a:rPr sz="1800" b="1" i="1" dirty="0">
                <a:latin typeface="Courier New" panose="02070309020205020404" pitchFamily="49" charset="0"/>
              </a:rPr>
              <a:t>// Q is a queue ; initialize to s</a:t>
            </a:r>
            <a:endParaRPr sz="1800" b="1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while (Q not empty) {    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u = Remove(Q);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for each v </a:t>
            </a: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adj[u] {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(color[v] == WHITE)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color[v] = GREY;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d[v] = d[u] + 1;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color[u] = BLACK;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sz="1800" b="1" dirty="0">
              <a:latin typeface="Courier New" panose="02070309020205020404" pitchFamily="49" charset="0"/>
            </a:endParaRPr>
          </a:p>
        </p:txBody>
      </p:sp>
      <p:sp>
        <p:nvSpPr>
          <p:cNvPr id="1183748" name="Text Box 4"/>
          <p:cNvSpPr txBox="1"/>
          <p:nvPr/>
        </p:nvSpPr>
        <p:spPr>
          <a:xfrm>
            <a:off x="4508500" y="5334000"/>
            <a:ext cx="4102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962400" y="1752600"/>
            <a:ext cx="3995738" cy="457200"/>
            <a:chOff x="2496" y="1104"/>
            <a:chExt cx="2517" cy="288"/>
          </a:xfrm>
        </p:grpSpPr>
        <p:sp>
          <p:nvSpPr>
            <p:cNvPr id="26637" name="Text Box 6"/>
            <p:cNvSpPr txBox="1"/>
            <p:nvPr/>
          </p:nvSpPr>
          <p:spPr>
            <a:xfrm>
              <a:off x="2888" y="1104"/>
              <a:ext cx="21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Touch every vertex: O(V)</a:t>
              </a: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8" name="Line 7"/>
            <p:cNvSpPr/>
            <p:nvPr/>
          </p:nvSpPr>
          <p:spPr>
            <a:xfrm flipH="1">
              <a:off x="2496" y="1248"/>
              <a:ext cx="38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4038600" y="2813050"/>
            <a:ext cx="4781550" cy="822325"/>
            <a:chOff x="2544" y="1772"/>
            <a:chExt cx="3012" cy="518"/>
          </a:xfrm>
        </p:grpSpPr>
        <p:sp>
          <p:nvSpPr>
            <p:cNvPr id="26635" name="Text Box 9"/>
            <p:cNvSpPr txBox="1"/>
            <p:nvPr/>
          </p:nvSpPr>
          <p:spPr>
            <a:xfrm>
              <a:off x="3024" y="1772"/>
              <a:ext cx="2532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u = every vertex, but only once</a:t>
              </a:r>
              <a:b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</a:br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                    (</a:t>
              </a:r>
              <a:r>
                <a:rPr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Why?</a:t>
              </a:r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Line 10"/>
            <p:cNvSpPr/>
            <p:nvPr/>
          </p:nvSpPr>
          <p:spPr>
            <a:xfrm flipH="1">
              <a:off x="2544" y="1920"/>
              <a:ext cx="48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152400" y="3429000"/>
            <a:ext cx="2667000" cy="1857375"/>
            <a:chOff x="96" y="2160"/>
            <a:chExt cx="1680" cy="1170"/>
          </a:xfrm>
        </p:grpSpPr>
        <p:sp>
          <p:nvSpPr>
            <p:cNvPr id="26633" name="Text Box 12"/>
            <p:cNvSpPr txBox="1"/>
            <p:nvPr/>
          </p:nvSpPr>
          <p:spPr>
            <a:xfrm>
              <a:off x="96" y="2352"/>
              <a:ext cx="1632" cy="97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So v = every vertex that appears in some other vert’s adjacency list</a:t>
              </a: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4" name="Line 13"/>
            <p:cNvSpPr/>
            <p:nvPr/>
          </p:nvSpPr>
          <p:spPr>
            <a:xfrm flipV="1">
              <a:off x="912" y="2160"/>
              <a:ext cx="864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83758" name="Text Box 14"/>
          <p:cNvSpPr txBox="1"/>
          <p:nvPr/>
        </p:nvSpPr>
        <p:spPr>
          <a:xfrm>
            <a:off x="4508500" y="5715000"/>
            <a:ext cx="3870325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sz="2400" b="1" i="0" dirty="0">
                <a:latin typeface="Times New Roman" panose="02020603050405020304" pitchFamily="18" charset="0"/>
              </a:rPr>
              <a:t>Total running time: O(V+E)</a:t>
            </a:r>
            <a:endParaRPr sz="2400" b="1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/>
      <p:bldP spid="11837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BFS: The Code Again</a:t>
            </a:r>
            <a:endParaRPr dirty="0"/>
          </a:p>
        </p:txBody>
      </p:sp>
      <p:sp>
        <p:nvSpPr>
          <p:cNvPr id="27651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BFS(G, s) {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initialize vertices;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Q = {s};		</a:t>
            </a:r>
            <a:r>
              <a:rPr sz="1800" b="1" i="1" dirty="0">
                <a:latin typeface="Courier New" panose="02070309020205020404" pitchFamily="49" charset="0"/>
              </a:rPr>
              <a:t>// Q is a queue ; initialize to s</a:t>
            </a:r>
            <a:endParaRPr sz="1800" b="1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while (Q not empty) {    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u = Remove(Q);</a:t>
            </a:r>
            <a:endParaRPr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</a:rPr>
              <a:t>        for each v </a:t>
            </a: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adj[u] {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(color[v] == WHITE)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color[v] = GREY;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d[v] = d[u] + 1;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color[u] = BLACK;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  <a:endParaRPr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sz="1800" b="1" dirty="0">
              <a:latin typeface="Courier New" panose="02070309020205020404" pitchFamily="49" charset="0"/>
            </a:endParaRPr>
          </a:p>
        </p:txBody>
      </p:sp>
      <p:sp>
        <p:nvSpPr>
          <p:cNvPr id="1184772" name="Text Box 4"/>
          <p:cNvSpPr txBox="1"/>
          <p:nvPr/>
        </p:nvSpPr>
        <p:spPr>
          <a:xfrm>
            <a:off x="4703763" y="4953000"/>
            <a:ext cx="3983037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storage cost 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in addition to storing the tree?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4773" name="Text Box 5"/>
          <p:cNvSpPr txBox="1"/>
          <p:nvPr/>
        </p:nvSpPr>
        <p:spPr>
          <a:xfrm>
            <a:off x="4703763" y="5715000"/>
            <a:ext cx="3571875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sz="2400" b="1" i="0" dirty="0">
                <a:latin typeface="Times New Roman" panose="02020603050405020304" pitchFamily="18" charset="0"/>
              </a:rPr>
              <a:t>Total space used: </a:t>
            </a:r>
            <a:br>
              <a:rPr sz="2400" b="1" i="0" dirty="0">
                <a:latin typeface="Times New Roman" panose="02020603050405020304" pitchFamily="18" charset="0"/>
              </a:rPr>
            </a:br>
            <a:r>
              <a:rPr sz="2400" b="1" i="0" dirty="0">
                <a:latin typeface="Times New Roman" panose="02020603050405020304" pitchFamily="18" charset="0"/>
              </a:rPr>
              <a:t>O(max(degree(v))) = O(E)</a:t>
            </a:r>
            <a:endParaRPr sz="2400" b="1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2" grpId="0"/>
      <p:bldP spid="11847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Breadth-First Search: Properties</a:t>
            </a:r>
            <a:endParaRPr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/>
              <a:t>BFS calculates the </a:t>
            </a:r>
            <a:r>
              <a:rPr i="1" dirty="0">
                <a:solidFill>
                  <a:schemeClr val="tx2"/>
                </a:solidFill>
              </a:rPr>
              <a:t>shortest-path distance</a:t>
            </a:r>
            <a:r>
              <a:rPr dirty="0"/>
              <a:t> to the source node</a:t>
            </a:r>
            <a:endParaRPr dirty="0"/>
          </a:p>
          <a:p>
            <a:pPr lvl="1" eaLnBrk="1" hangingPunct="1"/>
            <a:r>
              <a:rPr dirty="0"/>
              <a:t>Shortest-path distance </a:t>
            </a:r>
            <a:r>
              <a:rPr dirty="0">
                <a:sym typeface="Symbol" panose="05050102010706020507" pitchFamily="18" charset="2"/>
              </a:rPr>
              <a:t>(s,v) </a:t>
            </a:r>
            <a:r>
              <a:rPr dirty="0"/>
              <a:t>= minimum number of edges from s to v, or </a:t>
            </a:r>
            <a:r>
              <a:rPr dirty="0">
                <a:sym typeface="Symbol" panose="05050102010706020507" pitchFamily="18" charset="2"/>
              </a:rPr>
              <a:t> if v not reachable from s</a:t>
            </a:r>
            <a:endParaRPr dirty="0"/>
          </a:p>
          <a:p>
            <a:pPr eaLnBrk="1" hangingPunct="1"/>
            <a:r>
              <a:rPr dirty="0">
                <a:sym typeface="Symbol" panose="05050102010706020507" pitchFamily="18" charset="2"/>
              </a:rPr>
              <a:t>BFS builds </a:t>
            </a:r>
            <a:r>
              <a:rPr i="1" dirty="0">
                <a:solidFill>
                  <a:schemeClr val="tx2"/>
                </a:solidFill>
                <a:sym typeface="Symbol" panose="05050102010706020507" pitchFamily="18" charset="2"/>
              </a:rPr>
              <a:t>breadth-first tree</a:t>
            </a:r>
            <a:r>
              <a:rPr dirty="0">
                <a:sym typeface="Symbol" panose="05050102010706020507" pitchFamily="18" charset="2"/>
              </a:rPr>
              <a:t>, in which paths to root represent shortest paths in G</a:t>
            </a:r>
            <a:endParaRPr dirty="0">
              <a:sym typeface="Symbol" panose="05050102010706020507" pitchFamily="18" charset="2"/>
            </a:endParaRPr>
          </a:p>
          <a:p>
            <a:pPr lvl="1" eaLnBrk="1" hangingPunct="1"/>
            <a:r>
              <a:rPr dirty="0">
                <a:sym typeface="Symbol" panose="05050102010706020507" pitchFamily="18" charset="2"/>
              </a:rPr>
              <a:t>Thus can use BFS to calculate shortest path from one vertex to another in O(V+E) time</a:t>
            </a:r>
            <a:endParaRPr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</a:t>
            </a:r>
            <a:endParaRPr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i="1" dirty="0">
                <a:solidFill>
                  <a:schemeClr val="tx2"/>
                </a:solidFill>
              </a:rPr>
              <a:t>Depth-first search</a:t>
            </a:r>
            <a:r>
              <a:rPr dirty="0"/>
              <a:t> is another strategy for exploring a graph</a:t>
            </a:r>
            <a:endParaRPr dirty="0"/>
          </a:p>
          <a:p>
            <a:pPr lvl="1" eaLnBrk="1" hangingPunct="1"/>
            <a:r>
              <a:rPr dirty="0"/>
              <a:t>Explore “deeper” in the graph whenever possible</a:t>
            </a:r>
            <a:endParaRPr dirty="0"/>
          </a:p>
          <a:p>
            <a:pPr lvl="1" eaLnBrk="1" hangingPunct="1"/>
            <a:r>
              <a:rPr dirty="0"/>
              <a:t>Edges are explored out of the most recently discovered vertex </a:t>
            </a:r>
            <a:r>
              <a:rPr i="1" dirty="0"/>
              <a:t>v</a:t>
            </a:r>
            <a:r>
              <a:rPr dirty="0"/>
              <a:t> that still has unexplored edges</a:t>
            </a:r>
            <a:endParaRPr dirty="0"/>
          </a:p>
          <a:p>
            <a:pPr lvl="1" eaLnBrk="1" hangingPunct="1"/>
            <a:r>
              <a:rPr dirty="0"/>
              <a:t>When all of </a:t>
            </a:r>
            <a:r>
              <a:rPr i="1" dirty="0"/>
              <a:t>v</a:t>
            </a:r>
            <a:r>
              <a:rPr dirty="0"/>
              <a:t>’s edges have been explored, backtrack to the vertex from which </a:t>
            </a:r>
            <a:r>
              <a:rPr i="1" dirty="0"/>
              <a:t>v</a:t>
            </a:r>
            <a:r>
              <a:rPr dirty="0"/>
              <a:t> was discovered</a:t>
            </a:r>
            <a:endParaRPr dirty="0"/>
          </a:p>
          <a:p>
            <a:pPr lvl="1" eaLnBrk="1" hangingPunct="1">
              <a:buFont typeface="Times New Roman" panose="02020603050405020304" pitchFamily="18" charset="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Graphs</a:t>
            </a:r>
            <a:endParaRPr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/>
              <a:t>A graph G = (V, E)</a:t>
            </a:r>
            <a:endParaRPr dirty="0"/>
          </a:p>
          <a:p>
            <a:pPr lvl="1" eaLnBrk="1" hangingPunct="1"/>
            <a:r>
              <a:rPr dirty="0"/>
              <a:t>V = set of vertices</a:t>
            </a:r>
            <a:endParaRPr dirty="0"/>
          </a:p>
          <a:p>
            <a:pPr lvl="1" eaLnBrk="1" hangingPunct="1"/>
            <a:r>
              <a:rPr dirty="0"/>
              <a:t>E = set of edges = subset of V </a:t>
            </a:r>
            <a:r>
              <a:rPr dirty="0">
                <a:sym typeface="Symbol" panose="05050102010706020507" pitchFamily="18" charset="2"/>
              </a:rPr>
              <a:t></a:t>
            </a:r>
            <a:r>
              <a:rPr dirty="0"/>
              <a:t> V</a:t>
            </a:r>
            <a:endParaRPr dirty="0"/>
          </a:p>
          <a:p>
            <a:pPr lvl="1" eaLnBrk="1" hangingPunct="1"/>
            <a:r>
              <a:rPr dirty="0"/>
              <a:t>Thus |E| = O(|V|</a:t>
            </a:r>
            <a:r>
              <a:rPr baseline="30000" dirty="0"/>
              <a:t>2</a:t>
            </a:r>
            <a:r>
              <a:rPr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</a:t>
            </a:r>
            <a:endParaRPr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/>
              <a:t>Vertices initially colored white</a:t>
            </a:r>
            <a:endParaRPr dirty="0"/>
          </a:p>
          <a:p>
            <a:pPr eaLnBrk="1" hangingPunct="1"/>
            <a:r>
              <a:rPr dirty="0"/>
              <a:t>Then colored gray when discovered</a:t>
            </a:r>
            <a:endParaRPr dirty="0"/>
          </a:p>
          <a:p>
            <a:pPr eaLnBrk="1" hangingPunct="1"/>
            <a:r>
              <a:rPr dirty="0"/>
              <a:t>Then black when finished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1747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1749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2771" name="Rectangle 11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2772" name="Rectangle 12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2773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4" name="Text Box 6"/>
          <p:cNvSpPr txBox="1"/>
          <p:nvPr/>
        </p:nvSpPr>
        <p:spPr>
          <a:xfrm>
            <a:off x="2667000" y="6172200"/>
            <a:ext cx="3700463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d[u]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represent?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3795" name="Rectangle 9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3796" name="Rectangle 10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7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8" name="Text Box 6"/>
          <p:cNvSpPr txBox="1"/>
          <p:nvPr/>
        </p:nvSpPr>
        <p:spPr>
          <a:xfrm>
            <a:off x="2667000" y="6172200"/>
            <a:ext cx="3700463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f[u]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represent?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4819" name="Rectangle 9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4820" name="Rectangle 10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4821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2" name="Text Box 6"/>
          <p:cNvSpPr txBox="1"/>
          <p:nvPr/>
        </p:nvSpPr>
        <p:spPr>
          <a:xfrm>
            <a:off x="1662113" y="6151563"/>
            <a:ext cx="5762625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Will all vertices eventually be colored black?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5843" name="Rectangle 9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5844" name="Rectangle 10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5845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6" name="Text Box 6"/>
          <p:cNvSpPr txBox="1"/>
          <p:nvPr/>
        </p:nvSpPr>
        <p:spPr>
          <a:xfrm>
            <a:off x="2506663" y="6151563"/>
            <a:ext cx="4102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6867" name="Rectangle 9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6868" name="Rectangle 10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6869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0" name="Text Box 6"/>
          <p:cNvSpPr txBox="1"/>
          <p:nvPr/>
        </p:nvSpPr>
        <p:spPr>
          <a:xfrm>
            <a:off x="1303338" y="5943600"/>
            <a:ext cx="6567487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  <a:t>Running time: O(n</a:t>
            </a:r>
            <a:r>
              <a:rPr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  <a:t>) because call DFS_Visit on each vertex, </a:t>
            </a:r>
            <a:b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  <a:t>and the loop over Adj[] can run as many as |V| times</a:t>
            </a:r>
            <a:endParaRPr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7891" name="Rectangle 9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7892" name="Rectangle 10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7893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4" name="Text Box 6"/>
          <p:cNvSpPr txBox="1"/>
          <p:nvPr/>
        </p:nvSpPr>
        <p:spPr>
          <a:xfrm>
            <a:off x="1747838" y="5943600"/>
            <a:ext cx="5711825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  <a:t>BUT, there is actually a tighter bound.  </a:t>
            </a:r>
            <a:b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How many times will DFS_Visit() actually be called?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Search: The Code</a:t>
            </a:r>
            <a:endParaRPr dirty="0"/>
          </a:p>
        </p:txBody>
      </p:sp>
      <p:sp>
        <p:nvSpPr>
          <p:cNvPr id="38915" name="Rectangle 9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DFS(G)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vertex 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color[u] = WHITE;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0;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for each vertex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</a:rPr>
              <a:t>u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V[G]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(color[u]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DFS_Visit(u);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8916" name="Rectangle 10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DFS_Visit(u)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color[u] = GREY;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time = time+1;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d[u] = time;</a:t>
            </a:r>
            <a:endParaRPr sz="16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600" b="1" kern="1200" dirty="0">
                <a:latin typeface="Courier New" panose="02070309020205020404" pitchFamily="49" charset="0"/>
                <a:ea typeface="+mn-ea"/>
                <a:cs typeface="+mn-cs"/>
              </a:rPr>
              <a:t>   for each v </a:t>
            </a: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 Adj[u]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{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if (color[v] == WHITE)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      DFS_Visit(v);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color[u] = BLACK;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time = time+1;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  f[u] = time;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Times New Roman" panose="02020603050405020304" pitchFamily="18" charset="0"/>
              <a:buNone/>
            </a:pPr>
            <a:r>
              <a:rPr sz="1800" b="1" kern="1200" dirty="0"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sz="1800" b="1" kern="1200" dirty="0"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8917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8" name="Text Box 6"/>
          <p:cNvSpPr txBox="1"/>
          <p:nvPr/>
        </p:nvSpPr>
        <p:spPr>
          <a:xfrm>
            <a:off x="2670175" y="5943600"/>
            <a:ext cx="3894138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b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tx2"/>
                </a:solidFill>
                <a:latin typeface="Times New Roman" panose="02020603050405020304" pitchFamily="18" charset="0"/>
              </a:rPr>
              <a:t>So, running time of DFS = O(V+E)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Depth-First Sort Analysis</a:t>
            </a:r>
            <a:endParaRPr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43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dirty="0"/>
              <a:t>This running time argument is an informal example of </a:t>
            </a:r>
            <a:r>
              <a:rPr i="1" dirty="0">
                <a:solidFill>
                  <a:schemeClr val="tx2"/>
                </a:solidFill>
              </a:rPr>
              <a:t>amortized analysis</a:t>
            </a:r>
            <a:endParaRPr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dirty="0"/>
              <a:t>“Charge” the exploration of edge to the edge:</a:t>
            </a:r>
            <a:endParaRPr dirty="0"/>
          </a:p>
          <a:p>
            <a:pPr lvl="2" eaLnBrk="1" hangingPunct="1">
              <a:lnSpc>
                <a:spcPct val="90000"/>
              </a:lnSpc>
            </a:pPr>
            <a:r>
              <a:rPr dirty="0"/>
              <a:t>Each loop in DFS_Visit can be attributed to an edge in the graph </a:t>
            </a:r>
            <a:endParaRPr dirty="0"/>
          </a:p>
          <a:p>
            <a:pPr lvl="2" eaLnBrk="1" hangingPunct="1">
              <a:lnSpc>
                <a:spcPct val="90000"/>
              </a:lnSpc>
            </a:pPr>
            <a:r>
              <a:rPr dirty="0"/>
              <a:t>Runs once/edge if directed graph, twice if undirected</a:t>
            </a:r>
            <a:endParaRPr dirty="0"/>
          </a:p>
          <a:p>
            <a:pPr lvl="2" eaLnBrk="1" hangingPunct="1">
              <a:lnSpc>
                <a:spcPct val="90000"/>
              </a:lnSpc>
            </a:pPr>
            <a:r>
              <a:rPr dirty="0"/>
              <a:t>Thus loop will run in O(E) time, algorithm O(V+E)</a:t>
            </a:r>
            <a:endParaRPr dirty="0"/>
          </a:p>
          <a:p>
            <a:pPr lvl="3" eaLnBrk="1" hangingPunct="1">
              <a:lnSpc>
                <a:spcPct val="90000"/>
              </a:lnSpc>
            </a:pPr>
            <a:r>
              <a:rPr dirty="0"/>
              <a:t>Considered linear for graph, b/c adj list requires O(V+E) storage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Important to be comfortable with this kind of reasoning and analysis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Graph Variations</a:t>
            </a:r>
            <a:endParaRPr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/>
              <a:t>Variations:</a:t>
            </a:r>
            <a:endParaRPr dirty="0"/>
          </a:p>
          <a:p>
            <a:pPr lvl="1" eaLnBrk="1" hangingPunct="1"/>
            <a:r>
              <a:rPr dirty="0"/>
              <a:t>A </a:t>
            </a:r>
            <a:r>
              <a:rPr i="1" dirty="0">
                <a:solidFill>
                  <a:schemeClr val="tx2"/>
                </a:solidFill>
              </a:rPr>
              <a:t>connected graph</a:t>
            </a:r>
            <a:r>
              <a:rPr i="1" dirty="0"/>
              <a:t> </a:t>
            </a:r>
            <a:r>
              <a:rPr dirty="0"/>
              <a:t>has a path from every vertex to every other</a:t>
            </a:r>
            <a:endParaRPr dirty="0"/>
          </a:p>
          <a:p>
            <a:pPr lvl="1" eaLnBrk="1" hangingPunct="1"/>
            <a:r>
              <a:rPr dirty="0"/>
              <a:t>In an </a:t>
            </a:r>
            <a:r>
              <a:rPr i="1" dirty="0">
                <a:solidFill>
                  <a:schemeClr val="tx2"/>
                </a:solidFill>
              </a:rPr>
              <a:t>undirected graph:</a:t>
            </a:r>
            <a:endParaRPr i="1" dirty="0">
              <a:solidFill>
                <a:schemeClr val="tx2"/>
              </a:solidFill>
            </a:endParaRPr>
          </a:p>
          <a:p>
            <a:pPr lvl="2" eaLnBrk="1" hangingPunct="1"/>
            <a:r>
              <a:rPr dirty="0"/>
              <a:t>Edge (u,v) = edge (v,u)</a:t>
            </a:r>
            <a:endParaRPr dirty="0"/>
          </a:p>
          <a:p>
            <a:pPr lvl="2" eaLnBrk="1" hangingPunct="1"/>
            <a:r>
              <a:rPr dirty="0"/>
              <a:t>No self-loops</a:t>
            </a:r>
            <a:endParaRPr dirty="0"/>
          </a:p>
          <a:p>
            <a:pPr lvl="1" eaLnBrk="1" hangingPunct="1"/>
            <a:r>
              <a:rPr dirty="0"/>
              <a:t>In a </a:t>
            </a:r>
            <a:r>
              <a:rPr i="1" dirty="0">
                <a:solidFill>
                  <a:schemeClr val="tx2"/>
                </a:solidFill>
              </a:rPr>
              <a:t>directed</a:t>
            </a:r>
            <a:r>
              <a:rPr dirty="0"/>
              <a:t> graph:</a:t>
            </a:r>
            <a:endParaRPr dirty="0"/>
          </a:p>
          <a:p>
            <a:pPr lvl="2" eaLnBrk="1" hangingPunct="1"/>
            <a:r>
              <a:rPr dirty="0"/>
              <a:t>Edge (u,v) goes from vertex u to vertex v, notated u</a:t>
            </a:r>
            <a:r>
              <a:rPr dirty="0">
                <a:sym typeface="Symbol" panose="05050102010706020507" pitchFamily="18" charset="2"/>
              </a:rPr>
              <a:t>v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096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800" b="1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971" name="AutoShape 11"/>
          <p:cNvCxnSpPr>
            <a:stCxn id="40963" idx="3"/>
            <a:endCxn id="4096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2" name="AutoShape 12"/>
          <p:cNvCxnSpPr>
            <a:stCxn id="40969" idx="5"/>
            <a:endCxn id="4096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3" name="AutoShape 13"/>
          <p:cNvCxnSpPr>
            <a:stCxn id="40969" idx="6"/>
            <a:endCxn id="4096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4" name="AutoShape 14"/>
          <p:cNvCxnSpPr>
            <a:stCxn id="40967" idx="2"/>
            <a:endCxn id="4096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5" name="AutoShape 15"/>
          <p:cNvCxnSpPr>
            <a:stCxn id="40968" idx="0"/>
            <a:endCxn id="4096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6" name="AutoShape 16"/>
          <p:cNvCxnSpPr>
            <a:stCxn id="40963" idx="5"/>
            <a:endCxn id="4096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7" name="AutoShape 17"/>
          <p:cNvCxnSpPr>
            <a:stCxn id="40964" idx="4"/>
            <a:endCxn id="4096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8" name="AutoShape 18"/>
          <p:cNvCxnSpPr>
            <a:stCxn id="40963" idx="6"/>
            <a:endCxn id="4096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9" name="AutoShape 19"/>
          <p:cNvCxnSpPr>
            <a:stCxn id="40965" idx="2"/>
            <a:endCxn id="4096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0" name="AutoShape 20"/>
          <p:cNvCxnSpPr>
            <a:stCxn id="40964" idx="5"/>
            <a:endCxn id="4097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1" name="AutoShape 21"/>
          <p:cNvCxnSpPr>
            <a:stCxn id="40965" idx="3"/>
            <a:endCxn id="4097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2" name="AutoShape 22"/>
          <p:cNvCxnSpPr>
            <a:stCxn id="40965" idx="4"/>
            <a:endCxn id="4096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3" name="AutoShape 23"/>
          <p:cNvCxnSpPr>
            <a:stCxn id="40966" idx="2"/>
            <a:endCxn id="4096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4" name="AutoShape 24"/>
          <p:cNvCxnSpPr>
            <a:stCxn id="40970" idx="3"/>
            <a:endCxn id="4096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8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198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8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8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9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9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9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9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199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1995" name="AutoShape 11"/>
          <p:cNvCxnSpPr>
            <a:stCxn id="41987" idx="3"/>
            <a:endCxn id="4199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6" name="AutoShape 12"/>
          <p:cNvCxnSpPr>
            <a:stCxn id="41993" idx="5"/>
            <a:endCxn id="4199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7" name="AutoShape 13"/>
          <p:cNvCxnSpPr>
            <a:stCxn id="41993" idx="6"/>
            <a:endCxn id="4199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8" name="AutoShape 14"/>
          <p:cNvCxnSpPr>
            <a:stCxn id="41991" idx="2"/>
            <a:endCxn id="4199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9" name="AutoShape 15"/>
          <p:cNvCxnSpPr>
            <a:stCxn id="41992" idx="0"/>
            <a:endCxn id="4198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0" name="AutoShape 16"/>
          <p:cNvCxnSpPr>
            <a:stCxn id="41987" idx="5"/>
            <a:endCxn id="4199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1" name="AutoShape 17"/>
          <p:cNvCxnSpPr>
            <a:stCxn id="41988" idx="4"/>
            <a:endCxn id="4199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2" name="AutoShape 18"/>
          <p:cNvCxnSpPr>
            <a:stCxn id="41987" idx="6"/>
            <a:endCxn id="4198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3" name="AutoShape 19"/>
          <p:cNvCxnSpPr>
            <a:stCxn id="41989" idx="2"/>
            <a:endCxn id="4198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4" name="AutoShape 20"/>
          <p:cNvCxnSpPr>
            <a:stCxn id="41988" idx="5"/>
            <a:endCxn id="4199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5" name="AutoShape 21"/>
          <p:cNvCxnSpPr>
            <a:stCxn id="41989" idx="3"/>
            <a:endCxn id="4199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6" name="AutoShape 22"/>
          <p:cNvCxnSpPr>
            <a:stCxn id="41989" idx="4"/>
            <a:endCxn id="4199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7" name="AutoShape 23"/>
          <p:cNvCxnSpPr>
            <a:stCxn id="41990" idx="2"/>
            <a:endCxn id="4199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8" name="AutoShape 24"/>
          <p:cNvCxnSpPr>
            <a:stCxn id="41994" idx="3"/>
            <a:endCxn id="4199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0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1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301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301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3019" name="AutoShape 11"/>
          <p:cNvCxnSpPr>
            <a:stCxn id="43011" idx="3"/>
            <a:endCxn id="4301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0" name="AutoShape 12"/>
          <p:cNvCxnSpPr>
            <a:stCxn id="43017" idx="5"/>
            <a:endCxn id="4301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1" name="AutoShape 13"/>
          <p:cNvCxnSpPr>
            <a:stCxn id="43017" idx="6"/>
            <a:endCxn id="4301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2" name="AutoShape 14"/>
          <p:cNvCxnSpPr>
            <a:stCxn id="43015" idx="2"/>
            <a:endCxn id="4301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3" name="AutoShape 15"/>
          <p:cNvCxnSpPr>
            <a:stCxn id="43016" idx="0"/>
            <a:endCxn id="4301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4" name="AutoShape 16"/>
          <p:cNvCxnSpPr>
            <a:stCxn id="43011" idx="5"/>
            <a:endCxn id="4301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5" name="AutoShape 17"/>
          <p:cNvCxnSpPr>
            <a:stCxn id="43012" idx="4"/>
            <a:endCxn id="4301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6" name="AutoShape 18"/>
          <p:cNvCxnSpPr>
            <a:stCxn id="43011" idx="6"/>
            <a:endCxn id="4301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7" name="AutoShape 19"/>
          <p:cNvCxnSpPr>
            <a:stCxn id="43013" idx="2"/>
            <a:endCxn id="4301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8" name="AutoShape 20"/>
          <p:cNvCxnSpPr>
            <a:stCxn id="43012" idx="5"/>
            <a:endCxn id="4301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9" name="AutoShape 21"/>
          <p:cNvCxnSpPr>
            <a:stCxn id="43013" idx="3"/>
            <a:endCxn id="4301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0" name="AutoShape 22"/>
          <p:cNvCxnSpPr>
            <a:stCxn id="43013" idx="4"/>
            <a:endCxn id="4301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1" name="AutoShape 23"/>
          <p:cNvCxnSpPr>
            <a:stCxn id="43014" idx="2"/>
            <a:endCxn id="4301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2" name="AutoShape 24"/>
          <p:cNvCxnSpPr>
            <a:stCxn id="43018" idx="3"/>
            <a:endCxn id="4301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03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403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3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3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3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3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4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4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404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4043" name="AutoShape 11"/>
          <p:cNvCxnSpPr>
            <a:stCxn id="44035" idx="3"/>
            <a:endCxn id="4404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4" name="AutoShape 12"/>
          <p:cNvCxnSpPr>
            <a:stCxn id="44041" idx="5"/>
            <a:endCxn id="4404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5" name="AutoShape 13"/>
          <p:cNvCxnSpPr>
            <a:stCxn id="44041" idx="6"/>
            <a:endCxn id="4403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6" name="AutoShape 14"/>
          <p:cNvCxnSpPr>
            <a:stCxn id="44039" idx="2"/>
            <a:endCxn id="4404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7" name="AutoShape 15"/>
          <p:cNvCxnSpPr>
            <a:stCxn id="44040" idx="0"/>
            <a:endCxn id="4403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8" name="AutoShape 16"/>
          <p:cNvCxnSpPr>
            <a:stCxn id="44035" idx="5"/>
            <a:endCxn id="4403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9" name="AutoShape 17"/>
          <p:cNvCxnSpPr>
            <a:stCxn id="44036" idx="4"/>
            <a:endCxn id="4403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0" name="AutoShape 18"/>
          <p:cNvCxnSpPr>
            <a:stCxn id="44035" idx="6"/>
            <a:endCxn id="4403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1" name="AutoShape 19"/>
          <p:cNvCxnSpPr>
            <a:stCxn id="44037" idx="2"/>
            <a:endCxn id="4403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2" name="AutoShape 20"/>
          <p:cNvCxnSpPr>
            <a:stCxn id="44036" idx="5"/>
            <a:endCxn id="4404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3" name="AutoShape 21"/>
          <p:cNvCxnSpPr>
            <a:stCxn id="44037" idx="3"/>
            <a:endCxn id="4404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4" name="AutoShape 22"/>
          <p:cNvCxnSpPr>
            <a:stCxn id="44037" idx="4"/>
            <a:endCxn id="4403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5" name="AutoShape 23"/>
          <p:cNvCxnSpPr>
            <a:stCxn id="44038" idx="2"/>
            <a:endCxn id="4403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6" name="AutoShape 24"/>
          <p:cNvCxnSpPr>
            <a:stCxn id="44042" idx="3"/>
            <a:endCxn id="4403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05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505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506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5067" name="AutoShape 11"/>
          <p:cNvCxnSpPr>
            <a:stCxn id="45059" idx="3"/>
            <a:endCxn id="4506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68" name="AutoShape 12"/>
          <p:cNvCxnSpPr>
            <a:stCxn id="45065" idx="5"/>
            <a:endCxn id="4506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69" name="AutoShape 13"/>
          <p:cNvCxnSpPr>
            <a:stCxn id="45065" idx="6"/>
            <a:endCxn id="4506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0" name="AutoShape 14"/>
          <p:cNvCxnSpPr>
            <a:stCxn id="45063" idx="2"/>
            <a:endCxn id="4506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1" name="AutoShape 15"/>
          <p:cNvCxnSpPr>
            <a:stCxn id="45064" idx="0"/>
            <a:endCxn id="4505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2" name="AutoShape 16"/>
          <p:cNvCxnSpPr>
            <a:stCxn id="45059" idx="5"/>
            <a:endCxn id="4506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3" name="AutoShape 17"/>
          <p:cNvCxnSpPr>
            <a:stCxn id="45060" idx="4"/>
            <a:endCxn id="4506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4" name="AutoShape 18"/>
          <p:cNvCxnSpPr>
            <a:stCxn id="45059" idx="6"/>
            <a:endCxn id="4506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5" name="AutoShape 19"/>
          <p:cNvCxnSpPr>
            <a:stCxn id="45061" idx="2"/>
            <a:endCxn id="4506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6" name="AutoShape 20"/>
          <p:cNvCxnSpPr>
            <a:stCxn id="45060" idx="5"/>
            <a:endCxn id="4506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7" name="AutoShape 21"/>
          <p:cNvCxnSpPr>
            <a:stCxn id="45061" idx="3"/>
            <a:endCxn id="4506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8" name="AutoShape 22"/>
          <p:cNvCxnSpPr>
            <a:stCxn id="45061" idx="4"/>
            <a:endCxn id="4506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9" name="AutoShape 23"/>
          <p:cNvCxnSpPr>
            <a:stCxn id="45062" idx="2"/>
            <a:endCxn id="4506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80" name="AutoShape 24"/>
          <p:cNvCxnSpPr>
            <a:stCxn id="45066" idx="3"/>
            <a:endCxn id="4506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8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608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8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8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8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8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8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8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609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6091" name="AutoShape 11"/>
          <p:cNvCxnSpPr>
            <a:stCxn id="46083" idx="3"/>
            <a:endCxn id="4608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2" name="AutoShape 12"/>
          <p:cNvCxnSpPr>
            <a:stCxn id="46089" idx="5"/>
            <a:endCxn id="4608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3" name="AutoShape 13"/>
          <p:cNvCxnSpPr>
            <a:stCxn id="46089" idx="6"/>
            <a:endCxn id="4608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4" name="AutoShape 14"/>
          <p:cNvCxnSpPr>
            <a:stCxn id="46087" idx="2"/>
            <a:endCxn id="4608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5" name="AutoShape 15"/>
          <p:cNvCxnSpPr>
            <a:stCxn id="46088" idx="0"/>
            <a:endCxn id="4608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6" name="AutoShape 16"/>
          <p:cNvCxnSpPr>
            <a:stCxn id="46083" idx="5"/>
            <a:endCxn id="4608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7" name="AutoShape 17"/>
          <p:cNvCxnSpPr>
            <a:stCxn id="46084" idx="4"/>
            <a:endCxn id="4608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8" name="AutoShape 18"/>
          <p:cNvCxnSpPr>
            <a:stCxn id="46083" idx="6"/>
            <a:endCxn id="4608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9" name="AutoShape 19"/>
          <p:cNvCxnSpPr>
            <a:stCxn id="46085" idx="2"/>
            <a:endCxn id="4608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0" name="AutoShape 20"/>
          <p:cNvCxnSpPr>
            <a:stCxn id="46084" idx="5"/>
            <a:endCxn id="4609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1" name="AutoShape 21"/>
          <p:cNvCxnSpPr>
            <a:stCxn id="46085" idx="3"/>
            <a:endCxn id="4609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2" name="AutoShape 22"/>
          <p:cNvCxnSpPr>
            <a:stCxn id="46085" idx="4"/>
            <a:endCxn id="4608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3" name="AutoShape 23"/>
          <p:cNvCxnSpPr>
            <a:stCxn id="46086" idx="2"/>
            <a:endCxn id="4608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4" name="AutoShape 24"/>
          <p:cNvCxnSpPr>
            <a:stCxn id="46090" idx="3"/>
            <a:endCxn id="4608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10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710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0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0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1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1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1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1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711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7115" name="AutoShape 11"/>
          <p:cNvCxnSpPr>
            <a:stCxn id="47107" idx="3"/>
            <a:endCxn id="4711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6" name="AutoShape 12"/>
          <p:cNvCxnSpPr>
            <a:stCxn id="47113" idx="5"/>
            <a:endCxn id="4711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7" name="AutoShape 13"/>
          <p:cNvCxnSpPr>
            <a:stCxn id="47113" idx="6"/>
            <a:endCxn id="4711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8" name="AutoShape 14"/>
          <p:cNvCxnSpPr>
            <a:stCxn id="47111" idx="2"/>
            <a:endCxn id="4711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9" name="AutoShape 15"/>
          <p:cNvCxnSpPr>
            <a:stCxn id="47112" idx="0"/>
            <a:endCxn id="4710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0" name="AutoShape 16"/>
          <p:cNvCxnSpPr>
            <a:stCxn id="47107" idx="5"/>
            <a:endCxn id="4711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1" name="AutoShape 17"/>
          <p:cNvCxnSpPr>
            <a:stCxn id="47108" idx="4"/>
            <a:endCxn id="4711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2" name="AutoShape 18"/>
          <p:cNvCxnSpPr>
            <a:stCxn id="47107" idx="6"/>
            <a:endCxn id="4710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3" name="AutoShape 19"/>
          <p:cNvCxnSpPr>
            <a:stCxn id="47109" idx="2"/>
            <a:endCxn id="4710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4" name="AutoShape 20"/>
          <p:cNvCxnSpPr>
            <a:stCxn id="47108" idx="5"/>
            <a:endCxn id="4711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5" name="AutoShape 21"/>
          <p:cNvCxnSpPr>
            <a:stCxn id="47109" idx="3"/>
            <a:endCxn id="4711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6" name="AutoShape 22"/>
          <p:cNvCxnSpPr>
            <a:stCxn id="47109" idx="4"/>
            <a:endCxn id="4711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7" name="AutoShape 23"/>
          <p:cNvCxnSpPr>
            <a:stCxn id="47110" idx="2"/>
            <a:endCxn id="4711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8" name="AutoShape 24"/>
          <p:cNvCxnSpPr>
            <a:stCxn id="47114" idx="3"/>
            <a:endCxn id="4711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712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3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3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813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813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8139" name="AutoShape 11"/>
          <p:cNvCxnSpPr>
            <a:stCxn id="48131" idx="3"/>
            <a:endCxn id="4813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0" name="AutoShape 12"/>
          <p:cNvCxnSpPr>
            <a:stCxn id="48137" idx="5"/>
            <a:endCxn id="4813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1" name="AutoShape 13"/>
          <p:cNvCxnSpPr>
            <a:stCxn id="48137" idx="6"/>
            <a:endCxn id="4813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2" name="AutoShape 14"/>
          <p:cNvCxnSpPr>
            <a:stCxn id="48135" idx="2"/>
            <a:endCxn id="4813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3" name="AutoShape 15"/>
          <p:cNvCxnSpPr>
            <a:stCxn id="48136" idx="0"/>
            <a:endCxn id="4813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4" name="AutoShape 16"/>
          <p:cNvCxnSpPr>
            <a:stCxn id="48131" idx="5"/>
            <a:endCxn id="4813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5" name="AutoShape 17"/>
          <p:cNvCxnSpPr>
            <a:stCxn id="48132" idx="4"/>
            <a:endCxn id="4813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6" name="AutoShape 18"/>
          <p:cNvCxnSpPr>
            <a:stCxn id="48131" idx="6"/>
            <a:endCxn id="4813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7" name="AutoShape 19"/>
          <p:cNvCxnSpPr>
            <a:stCxn id="48133" idx="2"/>
            <a:endCxn id="4813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8" name="AutoShape 20"/>
          <p:cNvCxnSpPr>
            <a:stCxn id="48132" idx="5"/>
            <a:endCxn id="4813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9" name="AutoShape 21"/>
          <p:cNvCxnSpPr>
            <a:stCxn id="48133" idx="3"/>
            <a:endCxn id="4813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0" name="AutoShape 22"/>
          <p:cNvCxnSpPr>
            <a:stCxn id="48133" idx="4"/>
            <a:endCxn id="4813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1" name="AutoShape 23"/>
          <p:cNvCxnSpPr>
            <a:stCxn id="48134" idx="2"/>
            <a:endCxn id="4813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2" name="AutoShape 24"/>
          <p:cNvCxnSpPr>
            <a:stCxn id="48138" idx="3"/>
            <a:endCxn id="4813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5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5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4915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5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5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5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6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6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4916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9163" name="AutoShape 11"/>
          <p:cNvCxnSpPr>
            <a:stCxn id="49155" idx="3"/>
            <a:endCxn id="4916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4" name="AutoShape 12"/>
          <p:cNvCxnSpPr>
            <a:stCxn id="49161" idx="5"/>
            <a:endCxn id="4916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5" name="AutoShape 13"/>
          <p:cNvCxnSpPr>
            <a:stCxn id="49161" idx="6"/>
            <a:endCxn id="4915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6" name="AutoShape 14"/>
          <p:cNvCxnSpPr>
            <a:stCxn id="49159" idx="2"/>
            <a:endCxn id="4916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7" name="AutoShape 15"/>
          <p:cNvCxnSpPr>
            <a:stCxn id="49160" idx="0"/>
            <a:endCxn id="4915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8" name="AutoShape 16"/>
          <p:cNvCxnSpPr>
            <a:stCxn id="49155" idx="5"/>
            <a:endCxn id="4915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9" name="AutoShape 17"/>
          <p:cNvCxnSpPr>
            <a:stCxn id="49156" idx="4"/>
            <a:endCxn id="4915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0" name="AutoShape 18"/>
          <p:cNvCxnSpPr>
            <a:stCxn id="49155" idx="6"/>
            <a:endCxn id="4915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1" name="AutoShape 19"/>
          <p:cNvCxnSpPr>
            <a:stCxn id="49157" idx="2"/>
            <a:endCxn id="4915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2" name="AutoShape 20"/>
          <p:cNvCxnSpPr>
            <a:stCxn id="49156" idx="5"/>
            <a:endCxn id="4916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3" name="AutoShape 21"/>
          <p:cNvCxnSpPr>
            <a:stCxn id="49157" idx="3"/>
            <a:endCxn id="4916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4" name="AutoShape 22"/>
          <p:cNvCxnSpPr>
            <a:stCxn id="49157" idx="4"/>
            <a:endCxn id="4915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5" name="AutoShape 23"/>
          <p:cNvCxnSpPr>
            <a:stCxn id="49158" idx="2"/>
            <a:endCxn id="4915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6" name="AutoShape 24"/>
          <p:cNvCxnSpPr>
            <a:stCxn id="49162" idx="3"/>
            <a:endCxn id="4915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7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017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018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0187" name="AutoShape 11"/>
          <p:cNvCxnSpPr>
            <a:stCxn id="50179" idx="3"/>
            <a:endCxn id="5018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88" name="AutoShape 12"/>
          <p:cNvCxnSpPr>
            <a:stCxn id="50185" idx="5"/>
            <a:endCxn id="5018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89" name="AutoShape 13"/>
          <p:cNvCxnSpPr>
            <a:stCxn id="50185" idx="6"/>
            <a:endCxn id="5018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0" name="AutoShape 14"/>
          <p:cNvCxnSpPr>
            <a:stCxn id="50183" idx="2"/>
            <a:endCxn id="5018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1" name="AutoShape 15"/>
          <p:cNvCxnSpPr>
            <a:stCxn id="50184" idx="0"/>
            <a:endCxn id="5017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2" name="AutoShape 16"/>
          <p:cNvCxnSpPr>
            <a:stCxn id="50179" idx="5"/>
            <a:endCxn id="5018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3" name="AutoShape 17"/>
          <p:cNvCxnSpPr>
            <a:stCxn id="50180" idx="4"/>
            <a:endCxn id="5018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4" name="AutoShape 18"/>
          <p:cNvCxnSpPr>
            <a:stCxn id="50179" idx="6"/>
            <a:endCxn id="5018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5" name="AutoShape 19"/>
          <p:cNvCxnSpPr>
            <a:stCxn id="50181" idx="2"/>
            <a:endCxn id="5018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6" name="AutoShape 20"/>
          <p:cNvCxnSpPr>
            <a:stCxn id="50180" idx="5"/>
            <a:endCxn id="5018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7" name="AutoShape 21"/>
          <p:cNvCxnSpPr>
            <a:stCxn id="50181" idx="3"/>
            <a:endCxn id="5018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8" name="AutoShape 22"/>
          <p:cNvCxnSpPr>
            <a:stCxn id="50181" idx="4"/>
            <a:endCxn id="5018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9" name="AutoShape 23"/>
          <p:cNvCxnSpPr>
            <a:stCxn id="50182" idx="2"/>
            <a:endCxn id="5018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200" name="AutoShape 24"/>
          <p:cNvCxnSpPr>
            <a:stCxn id="50186" idx="3"/>
            <a:endCxn id="5018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20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  <p:sp>
        <p:nvSpPr>
          <p:cNvPr id="1207324" name="Text Box 28"/>
          <p:cNvSpPr txBox="1"/>
          <p:nvPr/>
        </p:nvSpPr>
        <p:spPr>
          <a:xfrm>
            <a:off x="1970088" y="5603875"/>
            <a:ext cx="5557837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is the structure of the grey vertices?  </a:t>
            </a:r>
            <a:b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 they represent?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Graph Variations</a:t>
            </a:r>
            <a:endParaRPr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/>
              <a:t>More variations:</a:t>
            </a:r>
            <a:endParaRPr dirty="0"/>
          </a:p>
          <a:p>
            <a:pPr lvl="1" eaLnBrk="1" hangingPunct="1"/>
            <a:r>
              <a:rPr dirty="0"/>
              <a:t>A </a:t>
            </a:r>
            <a:r>
              <a:rPr i="1" dirty="0">
                <a:solidFill>
                  <a:schemeClr val="tx2"/>
                </a:solidFill>
              </a:rPr>
              <a:t>weighted graph</a:t>
            </a:r>
            <a:r>
              <a:rPr dirty="0"/>
              <a:t> associates weights with either the edges or the vertices</a:t>
            </a:r>
            <a:endParaRPr dirty="0"/>
          </a:p>
          <a:p>
            <a:pPr lvl="2" eaLnBrk="1" hangingPunct="1"/>
            <a:r>
              <a:rPr dirty="0"/>
              <a:t>E.g., a road map: edges might be weighted with distance</a:t>
            </a:r>
            <a:endParaRPr dirty="0"/>
          </a:p>
          <a:p>
            <a:pPr lvl="1" eaLnBrk="1" hangingPunct="1"/>
            <a:r>
              <a:rPr dirty="0"/>
              <a:t>A </a:t>
            </a:r>
            <a:r>
              <a:rPr i="1" dirty="0">
                <a:solidFill>
                  <a:schemeClr val="tx2"/>
                </a:solidFill>
              </a:rPr>
              <a:t>multigraph</a:t>
            </a:r>
            <a:r>
              <a:rPr dirty="0"/>
              <a:t> allows multiple edges between the same vertices</a:t>
            </a:r>
            <a:endParaRPr dirty="0"/>
          </a:p>
          <a:p>
            <a:pPr lvl="2" eaLnBrk="1" hangingPunct="1"/>
            <a:r>
              <a:rPr dirty="0"/>
              <a:t>E.g., the call graph in a program (a function can get called from multiple points in another function)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120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0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0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0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0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0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121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1211" name="AutoShape 11"/>
          <p:cNvCxnSpPr>
            <a:stCxn id="51203" idx="3"/>
            <a:endCxn id="5120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2" name="AutoShape 12"/>
          <p:cNvCxnSpPr>
            <a:stCxn id="51209" idx="5"/>
            <a:endCxn id="5120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3" name="AutoShape 13"/>
          <p:cNvCxnSpPr>
            <a:stCxn id="51209" idx="6"/>
            <a:endCxn id="5120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4" name="AutoShape 14"/>
          <p:cNvCxnSpPr>
            <a:stCxn id="51207" idx="2"/>
            <a:endCxn id="5120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5" name="AutoShape 15"/>
          <p:cNvCxnSpPr>
            <a:stCxn id="51208" idx="0"/>
            <a:endCxn id="5120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6" name="AutoShape 16"/>
          <p:cNvCxnSpPr>
            <a:stCxn id="51203" idx="5"/>
            <a:endCxn id="5120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7" name="AutoShape 17"/>
          <p:cNvCxnSpPr>
            <a:stCxn id="51204" idx="4"/>
            <a:endCxn id="5120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8" name="AutoShape 18"/>
          <p:cNvCxnSpPr>
            <a:stCxn id="51203" idx="6"/>
            <a:endCxn id="5120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9" name="AutoShape 19"/>
          <p:cNvCxnSpPr>
            <a:stCxn id="51205" idx="2"/>
            <a:endCxn id="5120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0" name="AutoShape 20"/>
          <p:cNvCxnSpPr>
            <a:stCxn id="51204" idx="5"/>
            <a:endCxn id="5121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1" name="AutoShape 21"/>
          <p:cNvCxnSpPr>
            <a:stCxn id="51205" idx="3"/>
            <a:endCxn id="5121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2" name="AutoShape 22"/>
          <p:cNvCxnSpPr>
            <a:stCxn id="51205" idx="4"/>
            <a:endCxn id="5120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3" name="AutoShape 23"/>
          <p:cNvCxnSpPr>
            <a:stCxn id="51206" idx="2"/>
            <a:endCxn id="5120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24" name="AutoShape 24"/>
          <p:cNvCxnSpPr>
            <a:stCxn id="51210" idx="3"/>
            <a:endCxn id="5120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2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2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2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222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2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2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3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3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3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3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223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2235" name="AutoShape 11"/>
          <p:cNvCxnSpPr>
            <a:stCxn id="52227" idx="3"/>
            <a:endCxn id="5223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6" name="AutoShape 12"/>
          <p:cNvCxnSpPr>
            <a:stCxn id="52233" idx="5"/>
            <a:endCxn id="5223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7" name="AutoShape 13"/>
          <p:cNvCxnSpPr>
            <a:stCxn id="52233" idx="6"/>
            <a:endCxn id="5223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8" name="AutoShape 14"/>
          <p:cNvCxnSpPr>
            <a:stCxn id="52231" idx="2"/>
            <a:endCxn id="5223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39" name="AutoShape 15"/>
          <p:cNvCxnSpPr>
            <a:stCxn id="52232" idx="0"/>
            <a:endCxn id="5222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0" name="AutoShape 16"/>
          <p:cNvCxnSpPr>
            <a:stCxn id="52227" idx="5"/>
            <a:endCxn id="5223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1" name="AutoShape 17"/>
          <p:cNvCxnSpPr>
            <a:stCxn id="52228" idx="4"/>
            <a:endCxn id="5223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2" name="AutoShape 18"/>
          <p:cNvCxnSpPr>
            <a:stCxn id="52227" idx="6"/>
            <a:endCxn id="5222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3" name="AutoShape 19"/>
          <p:cNvCxnSpPr>
            <a:stCxn id="52229" idx="2"/>
            <a:endCxn id="5222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4" name="AutoShape 20"/>
          <p:cNvCxnSpPr>
            <a:stCxn id="52228" idx="5"/>
            <a:endCxn id="5223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5" name="AutoShape 21"/>
          <p:cNvCxnSpPr>
            <a:stCxn id="52229" idx="3"/>
            <a:endCxn id="5223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6" name="AutoShape 22"/>
          <p:cNvCxnSpPr>
            <a:stCxn id="52229" idx="4"/>
            <a:endCxn id="5223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7" name="AutoShape 23"/>
          <p:cNvCxnSpPr>
            <a:stCxn id="52230" idx="2"/>
            <a:endCxn id="5223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2248" name="AutoShape 24"/>
          <p:cNvCxnSpPr>
            <a:stCxn id="52234" idx="3"/>
            <a:endCxn id="5223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224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5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325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3259" name="AutoShape 11"/>
          <p:cNvCxnSpPr>
            <a:stCxn id="53251" idx="3"/>
            <a:endCxn id="5325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0" name="AutoShape 12"/>
          <p:cNvCxnSpPr>
            <a:stCxn id="53257" idx="5"/>
            <a:endCxn id="5325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1" name="AutoShape 13"/>
          <p:cNvCxnSpPr>
            <a:stCxn id="53257" idx="6"/>
            <a:endCxn id="5325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2" name="AutoShape 14"/>
          <p:cNvCxnSpPr>
            <a:stCxn id="53255" idx="2"/>
            <a:endCxn id="5325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3" name="AutoShape 15"/>
          <p:cNvCxnSpPr>
            <a:stCxn id="53256" idx="0"/>
            <a:endCxn id="5325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4" name="AutoShape 16"/>
          <p:cNvCxnSpPr>
            <a:stCxn id="53251" idx="5"/>
            <a:endCxn id="5325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5" name="AutoShape 17"/>
          <p:cNvCxnSpPr>
            <a:stCxn id="53252" idx="4"/>
            <a:endCxn id="5325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6" name="AutoShape 18"/>
          <p:cNvCxnSpPr>
            <a:stCxn id="53251" idx="6"/>
            <a:endCxn id="5325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7" name="AutoShape 19"/>
          <p:cNvCxnSpPr>
            <a:stCxn id="53253" idx="2"/>
            <a:endCxn id="5325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8" name="AutoShape 20"/>
          <p:cNvCxnSpPr>
            <a:stCxn id="53252" idx="5"/>
            <a:endCxn id="5325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69" name="AutoShape 21"/>
          <p:cNvCxnSpPr>
            <a:stCxn id="53253" idx="3"/>
            <a:endCxn id="5325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70" name="AutoShape 22"/>
          <p:cNvCxnSpPr>
            <a:stCxn id="53253" idx="4"/>
            <a:endCxn id="5325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71" name="AutoShape 23"/>
          <p:cNvCxnSpPr>
            <a:stCxn id="53254" idx="2"/>
            <a:endCxn id="5325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3272" name="AutoShape 24"/>
          <p:cNvCxnSpPr>
            <a:stCxn id="53258" idx="3"/>
            <a:endCxn id="5325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327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7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427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7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7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7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7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8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8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428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4283" name="AutoShape 11"/>
          <p:cNvCxnSpPr>
            <a:stCxn id="54275" idx="3"/>
            <a:endCxn id="5428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4" name="AutoShape 12"/>
          <p:cNvCxnSpPr>
            <a:stCxn id="54281" idx="5"/>
            <a:endCxn id="5428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5" name="AutoShape 13"/>
          <p:cNvCxnSpPr>
            <a:stCxn id="54281" idx="6"/>
            <a:endCxn id="5427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6" name="AutoShape 14"/>
          <p:cNvCxnSpPr>
            <a:stCxn id="54279" idx="2"/>
            <a:endCxn id="5428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7" name="AutoShape 15"/>
          <p:cNvCxnSpPr>
            <a:stCxn id="54280" idx="0"/>
            <a:endCxn id="5427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8" name="AutoShape 16"/>
          <p:cNvCxnSpPr>
            <a:stCxn id="54275" idx="5"/>
            <a:endCxn id="5427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9" name="AutoShape 17"/>
          <p:cNvCxnSpPr>
            <a:stCxn id="54276" idx="4"/>
            <a:endCxn id="5427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0" name="AutoShape 18"/>
          <p:cNvCxnSpPr>
            <a:stCxn id="54275" idx="6"/>
            <a:endCxn id="5427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1" name="AutoShape 19"/>
          <p:cNvCxnSpPr>
            <a:stCxn id="54277" idx="2"/>
            <a:endCxn id="5427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2" name="AutoShape 20"/>
          <p:cNvCxnSpPr>
            <a:stCxn id="54276" idx="5"/>
            <a:endCxn id="5428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3" name="AutoShape 21"/>
          <p:cNvCxnSpPr>
            <a:stCxn id="54277" idx="3"/>
            <a:endCxn id="5428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4" name="AutoShape 22"/>
          <p:cNvCxnSpPr>
            <a:stCxn id="54277" idx="4"/>
            <a:endCxn id="5427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5" name="AutoShape 23"/>
          <p:cNvCxnSpPr>
            <a:stCxn id="54278" idx="2"/>
            <a:endCxn id="5427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96" name="AutoShape 24"/>
          <p:cNvCxnSpPr>
            <a:stCxn id="54282" idx="3"/>
            <a:endCxn id="5427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429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529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530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5307" name="AutoShape 11"/>
          <p:cNvCxnSpPr>
            <a:stCxn id="55299" idx="3"/>
            <a:endCxn id="5530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08" name="AutoShape 12"/>
          <p:cNvCxnSpPr>
            <a:stCxn id="55305" idx="5"/>
            <a:endCxn id="5530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09" name="AutoShape 13"/>
          <p:cNvCxnSpPr>
            <a:stCxn id="55305" idx="6"/>
            <a:endCxn id="5530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0" name="AutoShape 14"/>
          <p:cNvCxnSpPr>
            <a:stCxn id="55303" idx="2"/>
            <a:endCxn id="5530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1" name="AutoShape 15"/>
          <p:cNvCxnSpPr>
            <a:stCxn id="55304" idx="0"/>
            <a:endCxn id="5529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2" name="AutoShape 16"/>
          <p:cNvCxnSpPr>
            <a:stCxn id="55299" idx="5"/>
            <a:endCxn id="5530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3" name="AutoShape 17"/>
          <p:cNvCxnSpPr>
            <a:stCxn id="55300" idx="4"/>
            <a:endCxn id="5530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4" name="AutoShape 18"/>
          <p:cNvCxnSpPr>
            <a:stCxn id="55299" idx="6"/>
            <a:endCxn id="5530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5" name="AutoShape 19"/>
          <p:cNvCxnSpPr>
            <a:stCxn id="55301" idx="2"/>
            <a:endCxn id="5530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6" name="AutoShape 20"/>
          <p:cNvCxnSpPr>
            <a:stCxn id="55300" idx="5"/>
            <a:endCxn id="5530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7" name="AutoShape 21"/>
          <p:cNvCxnSpPr>
            <a:stCxn id="55301" idx="3"/>
            <a:endCxn id="5530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8" name="AutoShape 22"/>
          <p:cNvCxnSpPr>
            <a:stCxn id="55301" idx="4"/>
            <a:endCxn id="5530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19" name="AutoShape 23"/>
          <p:cNvCxnSpPr>
            <a:stCxn id="55302" idx="2"/>
            <a:endCxn id="5530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5320" name="AutoShape 24"/>
          <p:cNvCxnSpPr>
            <a:stCxn id="55306" idx="3"/>
            <a:endCxn id="5530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2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2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632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2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2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2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2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2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2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633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6331" name="AutoShape 11"/>
          <p:cNvCxnSpPr>
            <a:stCxn id="56323" idx="3"/>
            <a:endCxn id="5632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2" name="AutoShape 12"/>
          <p:cNvCxnSpPr>
            <a:stCxn id="56329" idx="5"/>
            <a:endCxn id="5632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3" name="AutoShape 13"/>
          <p:cNvCxnSpPr>
            <a:stCxn id="56329" idx="6"/>
            <a:endCxn id="5632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4" name="AutoShape 14"/>
          <p:cNvCxnSpPr>
            <a:stCxn id="56327" idx="2"/>
            <a:endCxn id="5632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5" name="AutoShape 15"/>
          <p:cNvCxnSpPr>
            <a:stCxn id="56328" idx="0"/>
            <a:endCxn id="5632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6" name="AutoShape 16"/>
          <p:cNvCxnSpPr>
            <a:stCxn id="56323" idx="5"/>
            <a:endCxn id="5632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7" name="AutoShape 17"/>
          <p:cNvCxnSpPr>
            <a:stCxn id="56324" idx="4"/>
            <a:endCxn id="5632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8" name="AutoShape 18"/>
          <p:cNvCxnSpPr>
            <a:stCxn id="56323" idx="6"/>
            <a:endCxn id="5632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9" name="AutoShape 19"/>
          <p:cNvCxnSpPr>
            <a:stCxn id="56325" idx="2"/>
            <a:endCxn id="5632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0" name="AutoShape 20"/>
          <p:cNvCxnSpPr>
            <a:stCxn id="56324" idx="5"/>
            <a:endCxn id="5633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1" name="AutoShape 21"/>
          <p:cNvCxnSpPr>
            <a:stCxn id="56325" idx="3"/>
            <a:endCxn id="5633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2" name="AutoShape 22"/>
          <p:cNvCxnSpPr>
            <a:stCxn id="56325" idx="4"/>
            <a:endCxn id="5632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3" name="AutoShape 23"/>
          <p:cNvCxnSpPr>
            <a:stCxn id="56326" idx="2"/>
            <a:endCxn id="5632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4" name="AutoShape 24"/>
          <p:cNvCxnSpPr>
            <a:stCxn id="56330" idx="3"/>
            <a:endCxn id="5632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4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4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DFS Example</a:t>
            </a:r>
            <a:endParaRPr dirty="0"/>
          </a:p>
        </p:txBody>
      </p:sp>
      <p:sp>
        <p:nvSpPr>
          <p:cNvPr id="5734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4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4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5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5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5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5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5735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  <a:endParaRPr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7355" name="AutoShape 11"/>
          <p:cNvCxnSpPr>
            <a:stCxn id="57347" idx="3"/>
            <a:endCxn id="5735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6" name="AutoShape 12"/>
          <p:cNvCxnSpPr>
            <a:stCxn id="57353" idx="5"/>
            <a:endCxn id="5735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7" name="AutoShape 13"/>
          <p:cNvCxnSpPr>
            <a:stCxn id="57353" idx="6"/>
            <a:endCxn id="5735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8" name="AutoShape 14"/>
          <p:cNvCxnSpPr>
            <a:stCxn id="57351" idx="2"/>
            <a:endCxn id="5735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9" name="AutoShape 15"/>
          <p:cNvCxnSpPr>
            <a:stCxn id="57352" idx="0"/>
            <a:endCxn id="5734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0" name="AutoShape 16"/>
          <p:cNvCxnSpPr>
            <a:stCxn id="57347" idx="5"/>
            <a:endCxn id="5735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1" name="AutoShape 17"/>
          <p:cNvCxnSpPr>
            <a:stCxn id="57348" idx="4"/>
            <a:endCxn id="5735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2" name="AutoShape 18"/>
          <p:cNvCxnSpPr>
            <a:stCxn id="57347" idx="6"/>
            <a:endCxn id="5734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3" name="AutoShape 19"/>
          <p:cNvCxnSpPr>
            <a:stCxn id="57349" idx="2"/>
            <a:endCxn id="5734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4" name="AutoShape 20"/>
          <p:cNvCxnSpPr>
            <a:stCxn id="57348" idx="5"/>
            <a:endCxn id="5735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5" name="AutoShape 21"/>
          <p:cNvCxnSpPr>
            <a:stCxn id="57349" idx="3"/>
            <a:endCxn id="5735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6" name="AutoShape 22"/>
          <p:cNvCxnSpPr>
            <a:stCxn id="57349" idx="4"/>
            <a:endCxn id="5735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7" name="AutoShape 23"/>
          <p:cNvCxnSpPr>
            <a:stCxn id="57350" idx="2"/>
            <a:endCxn id="5735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68" name="AutoShape 24"/>
          <p:cNvCxnSpPr>
            <a:stCxn id="57354" idx="3"/>
            <a:endCxn id="5735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6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p>
            <a:pPr algn="ctr"/>
            <a:r>
              <a:rPr sz="2400" b="1" dirty="0">
                <a:latin typeface="Times New Roman" panose="02020603050405020304" pitchFamily="18" charset="0"/>
              </a:rPr>
              <a:t>d      f</a:t>
            </a:r>
            <a:endParaRPr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Representation of Graphs</a:t>
            </a:r>
            <a:endParaRPr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dirty="0">
                <a:solidFill>
                  <a:srgbClr val="CC3300"/>
                </a:solidFill>
              </a:rPr>
              <a:t>Two standard ways</a:t>
            </a:r>
            <a:r>
              <a:rPr dirty="0"/>
              <a:t>.</a:t>
            </a:r>
            <a:endParaRPr dirty="0"/>
          </a:p>
          <a:p>
            <a:pPr lvl="1" eaLnBrk="1" hangingPunct="1"/>
            <a:r>
              <a:rPr dirty="0"/>
              <a:t>Adjacency Lists.</a:t>
            </a:r>
            <a:endParaRPr dirty="0"/>
          </a:p>
          <a:p>
            <a:pPr lvl="1" eaLnBrk="1" hangingPunct="1"/>
            <a:endParaRPr dirty="0"/>
          </a:p>
          <a:p>
            <a:pPr lvl="1" eaLnBrk="1" hangingPunct="1"/>
            <a:endParaRPr dirty="0"/>
          </a:p>
          <a:p>
            <a:pPr lvl="1" eaLnBrk="1" hangingPunct="1"/>
            <a:endParaRPr dirty="0"/>
          </a:p>
          <a:p>
            <a:pPr lvl="1" eaLnBrk="1" hangingPunct="1"/>
            <a:r>
              <a:rPr dirty="0"/>
              <a:t>Adjacency Matrix.</a:t>
            </a:r>
            <a:endParaRPr dirty="0"/>
          </a:p>
        </p:txBody>
      </p:sp>
      <p:sp>
        <p:nvSpPr>
          <p:cNvPr id="72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7173" name="Group 4"/>
          <p:cNvGrpSpPr/>
          <p:nvPr/>
        </p:nvGrpSpPr>
        <p:grpSpPr>
          <a:xfrm>
            <a:off x="2209800" y="2743200"/>
            <a:ext cx="5708650" cy="1644650"/>
            <a:chOff x="336" y="2880"/>
            <a:chExt cx="3596" cy="1036"/>
          </a:xfrm>
        </p:grpSpPr>
        <p:sp>
          <p:nvSpPr>
            <p:cNvPr id="7191" name="Oval 5"/>
            <p:cNvSpPr/>
            <p:nvPr/>
          </p:nvSpPr>
          <p:spPr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192" name="Oval 6"/>
            <p:cNvSpPr/>
            <p:nvPr/>
          </p:nvSpPr>
          <p:spPr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193" name="Oval 7"/>
            <p:cNvSpPr/>
            <p:nvPr/>
          </p:nvSpPr>
          <p:spPr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194" name="Oval 8"/>
            <p:cNvSpPr/>
            <p:nvPr/>
          </p:nvSpPr>
          <p:spPr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  <a:endParaRPr b="1" dirty="0">
                <a:latin typeface="Arial" panose="020B0604020202020204" pitchFamily="34" charset="0"/>
              </a:endParaRPr>
            </a:p>
          </p:txBody>
        </p:sp>
        <p:cxnSp>
          <p:nvCxnSpPr>
            <p:cNvPr id="7195" name="AutoShape 9"/>
            <p:cNvCxnSpPr>
              <a:stCxn id="7191" idx="6"/>
              <a:endCxn id="7194" idx="2"/>
            </p:cNvCxnSpPr>
            <p:nvPr/>
          </p:nvCxnSpPr>
          <p:spPr>
            <a:xfrm>
              <a:off x="528" y="2976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96" name="AutoShape 10"/>
            <p:cNvCxnSpPr>
              <a:stCxn id="7194" idx="4"/>
              <a:endCxn id="7193" idx="7"/>
            </p:cNvCxnSpPr>
            <p:nvPr/>
          </p:nvCxnSpPr>
          <p:spPr>
            <a:xfrm flipH="1">
              <a:off x="500" y="3072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97" name="AutoShape 11"/>
            <p:cNvCxnSpPr>
              <a:stCxn id="7191" idx="4"/>
              <a:endCxn id="7193" idx="0"/>
            </p:cNvCxnSpPr>
            <p:nvPr/>
          </p:nvCxnSpPr>
          <p:spPr>
            <a:xfrm>
              <a:off x="432" y="3072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98" name="AutoShape 12"/>
            <p:cNvCxnSpPr>
              <a:stCxn id="7191" idx="5"/>
              <a:endCxn id="7192" idx="1"/>
            </p:cNvCxnSpPr>
            <p:nvPr/>
          </p:nvCxnSpPr>
          <p:spPr>
            <a:xfrm>
              <a:off x="500" y="3044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7199" name="Text Box 13"/>
            <p:cNvSpPr txBox="1"/>
            <p:nvPr/>
          </p:nvSpPr>
          <p:spPr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dirty="0">
                  <a:latin typeface="Arial" panose="020B0604020202020204" pitchFamily="34" charset="0"/>
                </a:rPr>
                <a:t> </a:t>
              </a:r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  </a:t>
              </a:r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200" name="Text Box 14"/>
            <p:cNvSpPr txBox="1"/>
            <p:nvPr/>
          </p:nvSpPr>
          <p:spPr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a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201" name="Text Box 15"/>
            <p:cNvSpPr txBox="1"/>
            <p:nvPr/>
          </p:nvSpPr>
          <p:spPr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b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202" name="Text Box 16"/>
            <p:cNvSpPr txBox="1"/>
            <p:nvPr/>
          </p:nvSpPr>
          <p:spPr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c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203" name="Text Box 17"/>
            <p:cNvSpPr txBox="1"/>
            <p:nvPr/>
          </p:nvSpPr>
          <p:spPr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d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204" name="Line 18"/>
            <p:cNvSpPr/>
            <p:nvPr/>
          </p:nvSpPr>
          <p:spPr>
            <a:xfrm>
              <a:off x="1728" y="316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05" name="Line 19"/>
            <p:cNvSpPr/>
            <p:nvPr/>
          </p:nvSpPr>
          <p:spPr>
            <a:xfrm>
              <a:off x="1728" y="340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06" name="Line 20"/>
            <p:cNvSpPr/>
            <p:nvPr/>
          </p:nvSpPr>
          <p:spPr>
            <a:xfrm>
              <a:off x="1728" y="364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07" name="Text Box 21"/>
            <p:cNvSpPr txBox="1"/>
            <p:nvPr/>
          </p:nvSpPr>
          <p:spPr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08" name="Text Box 22"/>
            <p:cNvSpPr txBox="1"/>
            <p:nvPr/>
          </p:nvSpPr>
          <p:spPr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09" name="Text Box 23"/>
            <p:cNvSpPr txBox="1"/>
            <p:nvPr/>
          </p:nvSpPr>
          <p:spPr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cxnSp>
          <p:nvCxnSpPr>
            <p:cNvPr id="7210" name="AutoShape 24"/>
            <p:cNvCxnSpPr>
              <a:stCxn id="7193" idx="6"/>
              <a:endCxn id="7192" idx="2"/>
            </p:cNvCxnSpPr>
            <p:nvPr/>
          </p:nvCxnSpPr>
          <p:spPr>
            <a:xfrm>
              <a:off x="528" y="3552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7211" name="Line 25"/>
            <p:cNvSpPr/>
            <p:nvPr/>
          </p:nvSpPr>
          <p:spPr>
            <a:xfrm>
              <a:off x="2304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2" name="Line 26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3" name="Line 27"/>
            <p:cNvSpPr/>
            <p:nvPr/>
          </p:nvSpPr>
          <p:spPr>
            <a:xfrm>
              <a:off x="2304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4" name="Text Box 28"/>
            <p:cNvSpPr txBox="1"/>
            <p:nvPr/>
          </p:nvSpPr>
          <p:spPr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15" name="Line 29"/>
            <p:cNvSpPr/>
            <p:nvPr/>
          </p:nvSpPr>
          <p:spPr>
            <a:xfrm>
              <a:off x="297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6" name="Text Box 30"/>
            <p:cNvSpPr txBox="1"/>
            <p:nvPr/>
          </p:nvSpPr>
          <p:spPr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17" name="Line 31"/>
            <p:cNvSpPr/>
            <p:nvPr/>
          </p:nvSpPr>
          <p:spPr>
            <a:xfrm>
              <a:off x="369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18" name="Line 32"/>
            <p:cNvSpPr/>
            <p:nvPr/>
          </p:nvSpPr>
          <p:spPr>
            <a:xfrm>
              <a:off x="1872" y="2976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19" name="Line 33"/>
            <p:cNvSpPr/>
            <p:nvPr/>
          </p:nvSpPr>
          <p:spPr>
            <a:xfrm>
              <a:off x="2448" y="2976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0" name="Line 34"/>
            <p:cNvSpPr/>
            <p:nvPr/>
          </p:nvSpPr>
          <p:spPr>
            <a:xfrm>
              <a:off x="3120" y="297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1" name="Line 35"/>
            <p:cNvSpPr/>
            <p:nvPr/>
          </p:nvSpPr>
          <p:spPr>
            <a:xfrm flipH="1">
              <a:off x="3744" y="2928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22" name="Line 36"/>
            <p:cNvSpPr/>
            <p:nvPr/>
          </p:nvSpPr>
          <p:spPr>
            <a:xfrm>
              <a:off x="1872" y="326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3" name="Line 37"/>
            <p:cNvSpPr/>
            <p:nvPr/>
          </p:nvSpPr>
          <p:spPr>
            <a:xfrm>
              <a:off x="1872" y="350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24" name="Text Box 38"/>
            <p:cNvSpPr txBox="1"/>
            <p:nvPr/>
          </p:nvSpPr>
          <p:spPr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25" name="Line 39"/>
            <p:cNvSpPr/>
            <p:nvPr/>
          </p:nvSpPr>
          <p:spPr>
            <a:xfrm>
              <a:off x="2976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26" name="Text Box 40"/>
            <p:cNvSpPr txBox="1"/>
            <p:nvPr/>
          </p:nvSpPr>
          <p:spPr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27" name="Line 41"/>
            <p:cNvSpPr/>
            <p:nvPr/>
          </p:nvSpPr>
          <p:spPr>
            <a:xfrm>
              <a:off x="297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28" name="Text Box 42"/>
            <p:cNvSpPr txBox="1"/>
            <p:nvPr/>
          </p:nvSpPr>
          <p:spPr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29" name="Line 43"/>
            <p:cNvSpPr/>
            <p:nvPr/>
          </p:nvSpPr>
          <p:spPr>
            <a:xfrm>
              <a:off x="369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0" name="Text Box 44"/>
            <p:cNvSpPr txBox="1"/>
            <p:nvPr/>
          </p:nvSpPr>
          <p:spPr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31" name="Line 45"/>
            <p:cNvSpPr/>
            <p:nvPr/>
          </p:nvSpPr>
          <p:spPr>
            <a:xfrm>
              <a:off x="2304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2" name="Text Box 46"/>
            <p:cNvSpPr txBox="1"/>
            <p:nvPr/>
          </p:nvSpPr>
          <p:spPr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7233" name="Line 47"/>
            <p:cNvSpPr/>
            <p:nvPr/>
          </p:nvSpPr>
          <p:spPr>
            <a:xfrm>
              <a:off x="2976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4" name="Line 48"/>
            <p:cNvSpPr/>
            <p:nvPr/>
          </p:nvSpPr>
          <p:spPr>
            <a:xfrm>
              <a:off x="2448" y="326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5" name="Line 49"/>
            <p:cNvSpPr/>
            <p:nvPr/>
          </p:nvSpPr>
          <p:spPr>
            <a:xfrm>
              <a:off x="3120" y="3504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6" name="Line 50"/>
            <p:cNvSpPr/>
            <p:nvPr/>
          </p:nvSpPr>
          <p:spPr>
            <a:xfrm>
              <a:off x="2448" y="350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7" name="Line 51"/>
            <p:cNvSpPr/>
            <p:nvPr/>
          </p:nvSpPr>
          <p:spPr>
            <a:xfrm>
              <a:off x="2448" y="3792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7238" name="Line 52"/>
            <p:cNvSpPr/>
            <p:nvPr/>
          </p:nvSpPr>
          <p:spPr>
            <a:xfrm flipH="1">
              <a:off x="3024" y="3168"/>
              <a:ext cx="144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39" name="Line 53"/>
            <p:cNvSpPr/>
            <p:nvPr/>
          </p:nvSpPr>
          <p:spPr>
            <a:xfrm flipH="1">
              <a:off x="3072" y="3744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40" name="Line 54"/>
            <p:cNvSpPr/>
            <p:nvPr/>
          </p:nvSpPr>
          <p:spPr>
            <a:xfrm>
              <a:off x="1872" y="3792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</p:grpSp>
      <p:grpSp>
        <p:nvGrpSpPr>
          <p:cNvPr id="7174" name="Group 55"/>
          <p:cNvGrpSpPr/>
          <p:nvPr/>
        </p:nvGrpSpPr>
        <p:grpSpPr>
          <a:xfrm>
            <a:off x="2286000" y="4800600"/>
            <a:ext cx="3444875" cy="1692275"/>
            <a:chOff x="240" y="2928"/>
            <a:chExt cx="2170" cy="1066"/>
          </a:xfrm>
        </p:grpSpPr>
        <p:sp>
          <p:nvSpPr>
            <p:cNvPr id="7175" name="Oval 56"/>
            <p:cNvSpPr/>
            <p:nvPr/>
          </p:nvSpPr>
          <p:spPr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176" name="Oval 57"/>
            <p:cNvSpPr/>
            <p:nvPr/>
          </p:nvSpPr>
          <p:spPr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177" name="Oval 58"/>
            <p:cNvSpPr/>
            <p:nvPr/>
          </p:nvSpPr>
          <p:spPr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7178" name="Oval 59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  <a:endParaRPr b="1" dirty="0">
                <a:latin typeface="Arial" panose="020B0604020202020204" pitchFamily="34" charset="0"/>
              </a:endParaRPr>
            </a:p>
          </p:txBody>
        </p:sp>
        <p:cxnSp>
          <p:nvCxnSpPr>
            <p:cNvPr id="7179" name="AutoShape 60"/>
            <p:cNvCxnSpPr>
              <a:stCxn id="7175" idx="6"/>
              <a:endCxn id="7178" idx="2"/>
            </p:cNvCxnSpPr>
            <p:nvPr/>
          </p:nvCxnSpPr>
          <p:spPr>
            <a:xfrm>
              <a:off x="528" y="3168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0" name="AutoShape 61"/>
            <p:cNvCxnSpPr>
              <a:stCxn id="7178" idx="4"/>
              <a:endCxn id="7177" idx="7"/>
            </p:cNvCxnSpPr>
            <p:nvPr/>
          </p:nvCxnSpPr>
          <p:spPr>
            <a:xfrm flipH="1">
              <a:off x="500" y="3264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1" name="AutoShape 62"/>
            <p:cNvCxnSpPr>
              <a:stCxn id="7175" idx="4"/>
              <a:endCxn id="7177" idx="0"/>
            </p:cNvCxnSpPr>
            <p:nvPr/>
          </p:nvCxnSpPr>
          <p:spPr>
            <a:xfrm>
              <a:off x="432" y="3264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2" name="AutoShape 63"/>
            <p:cNvCxnSpPr>
              <a:stCxn id="7175" idx="5"/>
              <a:endCxn id="7176" idx="1"/>
            </p:cNvCxnSpPr>
            <p:nvPr/>
          </p:nvCxnSpPr>
          <p:spPr>
            <a:xfrm>
              <a:off x="500" y="3236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7183" name="AutoShape 64"/>
            <p:cNvCxnSpPr>
              <a:stCxn id="7177" idx="6"/>
              <a:endCxn id="7176" idx="2"/>
            </p:cNvCxnSpPr>
            <p:nvPr/>
          </p:nvCxnSpPr>
          <p:spPr>
            <a:xfrm>
              <a:off x="528" y="3744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7184" name="Text Box 65"/>
            <p:cNvSpPr txBox="1"/>
            <p:nvPr/>
          </p:nvSpPr>
          <p:spPr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1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7185" name="Text Box 66"/>
            <p:cNvSpPr txBox="1"/>
            <p:nvPr/>
          </p:nvSpPr>
          <p:spPr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2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7186" name="Text Box 67"/>
            <p:cNvSpPr txBox="1"/>
            <p:nvPr/>
          </p:nvSpPr>
          <p:spPr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3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7187" name="Text Box 68"/>
            <p:cNvSpPr txBox="1"/>
            <p:nvPr/>
          </p:nvSpPr>
          <p:spPr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sz="1800" dirty="0">
                  <a:latin typeface="Arial" panose="020B0604020202020204" pitchFamily="34" charset="0"/>
                </a:rPr>
                <a:t>4</a:t>
              </a:r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7188" name="Text Box 69"/>
            <p:cNvSpPr txBox="1"/>
            <p:nvPr/>
          </p:nvSpPr>
          <p:spPr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dirty="0">
                  <a:latin typeface="Arial" panose="020B0604020202020204" pitchFamily="34" charset="0"/>
                </a:rPr>
                <a:t>    1   2   3   4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1  0   1   1   1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2  1   0   1   0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3  1   1   0   1</a:t>
              </a:r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4  1   0   1   0</a:t>
              </a: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189" name="Line 70"/>
            <p:cNvSpPr/>
            <p:nvPr/>
          </p:nvSpPr>
          <p:spPr>
            <a:xfrm>
              <a:off x="1498" y="3207"/>
              <a:ext cx="9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190" name="Line 71"/>
            <p:cNvSpPr/>
            <p:nvPr/>
          </p:nvSpPr>
          <p:spPr>
            <a:xfrm>
              <a:off x="1594" y="3063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Adjacency Lists</a:t>
            </a:r>
            <a:endParaRPr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1600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Consists of an array </a:t>
            </a:r>
            <a:r>
              <a:rPr sz="2800" i="1" dirty="0"/>
              <a:t>Adj</a:t>
            </a:r>
            <a:r>
              <a:rPr sz="2800" dirty="0"/>
              <a:t> of |</a:t>
            </a:r>
            <a:r>
              <a:rPr sz="2800" i="1" dirty="0"/>
              <a:t>V</a:t>
            </a:r>
            <a:r>
              <a:rPr sz="2800" dirty="0"/>
              <a:t>| lists.</a:t>
            </a:r>
            <a:endParaRPr sz="2800" dirty="0"/>
          </a:p>
          <a:p>
            <a:pPr eaLnBrk="1" hangingPunct="1"/>
            <a:r>
              <a:rPr sz="2800" dirty="0"/>
              <a:t>One list per vertex.</a:t>
            </a:r>
            <a:endParaRPr sz="2800" dirty="0"/>
          </a:p>
          <a:p>
            <a:pPr eaLnBrk="1" hangingPunct="1"/>
            <a:r>
              <a:rPr sz="2800" dirty="0"/>
              <a:t>For </a:t>
            </a:r>
            <a:r>
              <a:rPr sz="2800" i="1" dirty="0"/>
              <a:t>u</a:t>
            </a:r>
            <a:r>
              <a:rPr sz="2800" dirty="0"/>
              <a:t> </a:t>
            </a:r>
            <a:r>
              <a:rPr sz="2800" dirty="0">
                <a:sym typeface="Symbol" panose="05050102010706020507" pitchFamily="18" charset="2"/>
              </a:rPr>
              <a:t></a:t>
            </a:r>
            <a:r>
              <a:rPr sz="2800" dirty="0"/>
              <a:t> </a:t>
            </a:r>
            <a:r>
              <a:rPr sz="2800" i="1" dirty="0"/>
              <a:t>V</a:t>
            </a:r>
            <a:r>
              <a:rPr sz="2800" dirty="0"/>
              <a:t>, </a:t>
            </a:r>
            <a:r>
              <a:rPr sz="2800" i="1" dirty="0"/>
              <a:t>Adj</a:t>
            </a:r>
            <a:r>
              <a:rPr sz="2800" dirty="0"/>
              <a:t>[</a:t>
            </a:r>
            <a:r>
              <a:rPr sz="2800" i="1" dirty="0"/>
              <a:t>u</a:t>
            </a:r>
            <a:r>
              <a:rPr sz="2800" dirty="0"/>
              <a:t>] consists of all vertices adjacent to </a:t>
            </a:r>
            <a:r>
              <a:rPr sz="2800" i="1" dirty="0"/>
              <a:t>u</a:t>
            </a:r>
            <a:r>
              <a:rPr sz="2800" dirty="0"/>
              <a:t>.</a:t>
            </a:r>
            <a:endParaRPr sz="2800" dirty="0"/>
          </a:p>
          <a:p>
            <a:pPr eaLnBrk="1" hangingPunct="1"/>
            <a:endParaRPr sz="2800" dirty="0"/>
          </a:p>
        </p:txBody>
      </p:sp>
      <p:sp>
        <p:nvSpPr>
          <p:cNvPr id="93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7" name="Oval 4"/>
          <p:cNvSpPr/>
          <p:nvPr/>
        </p:nvSpPr>
        <p:spPr>
          <a:xfrm>
            <a:off x="473075" y="27289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a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198" name="Oval 5"/>
          <p:cNvSpPr/>
          <p:nvPr/>
        </p:nvSpPr>
        <p:spPr>
          <a:xfrm>
            <a:off x="1235075" y="36433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d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199" name="Oval 6"/>
          <p:cNvSpPr/>
          <p:nvPr/>
        </p:nvSpPr>
        <p:spPr>
          <a:xfrm>
            <a:off x="473075" y="36433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c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200" name="Oval 7"/>
          <p:cNvSpPr/>
          <p:nvPr/>
        </p:nvSpPr>
        <p:spPr>
          <a:xfrm>
            <a:off x="1235075" y="2728913"/>
            <a:ext cx="304800" cy="3048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b="1" dirty="0">
                <a:latin typeface="Arial" panose="020B0604020202020204" pitchFamily="34" charset="0"/>
              </a:rPr>
              <a:t>b</a:t>
            </a:r>
            <a:endParaRPr b="1" dirty="0">
              <a:latin typeface="Arial" panose="020B0604020202020204" pitchFamily="34" charset="0"/>
            </a:endParaRPr>
          </a:p>
        </p:txBody>
      </p:sp>
      <p:cxnSp>
        <p:nvCxnSpPr>
          <p:cNvPr id="8201" name="AutoShape 8"/>
          <p:cNvCxnSpPr>
            <a:stCxn id="8197" idx="6"/>
            <a:endCxn id="8200" idx="2"/>
          </p:cNvCxnSpPr>
          <p:nvPr/>
        </p:nvCxnSpPr>
        <p:spPr>
          <a:xfrm>
            <a:off x="777875" y="28813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8202" name="AutoShape 9"/>
          <p:cNvCxnSpPr>
            <a:stCxn id="8200" idx="4"/>
            <a:endCxn id="8199" idx="7"/>
          </p:cNvCxnSpPr>
          <p:nvPr/>
        </p:nvCxnSpPr>
        <p:spPr>
          <a:xfrm flipH="1">
            <a:off x="733425" y="3033713"/>
            <a:ext cx="654050" cy="6540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8203" name="AutoShape 10"/>
          <p:cNvCxnSpPr>
            <a:stCxn id="8197" idx="4"/>
            <a:endCxn id="8199" idx="0"/>
          </p:cNvCxnSpPr>
          <p:nvPr/>
        </p:nvCxnSpPr>
        <p:spPr>
          <a:xfrm>
            <a:off x="625475" y="3033713"/>
            <a:ext cx="0" cy="6096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cxnSp>
        <p:nvCxnSpPr>
          <p:cNvPr id="8204" name="AutoShape 11"/>
          <p:cNvCxnSpPr>
            <a:stCxn id="8197" idx="5"/>
            <a:endCxn id="8198" idx="1"/>
          </p:cNvCxnSpPr>
          <p:nvPr/>
        </p:nvCxnSpPr>
        <p:spPr>
          <a:xfrm>
            <a:off x="733425" y="2989263"/>
            <a:ext cx="546100" cy="6985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sp>
        <p:nvSpPr>
          <p:cNvPr id="8205" name="Text Box 18"/>
          <p:cNvSpPr txBox="1"/>
          <p:nvPr/>
        </p:nvSpPr>
        <p:spPr>
          <a:xfrm>
            <a:off x="2682875" y="2728913"/>
            <a:ext cx="323850" cy="1628775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p>
            <a:r>
              <a:rPr dirty="0">
                <a:latin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  </a:t>
            </a:r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06" name="Text Box 19"/>
          <p:cNvSpPr txBox="1"/>
          <p:nvPr/>
        </p:nvSpPr>
        <p:spPr>
          <a:xfrm>
            <a:off x="2362200" y="2743200"/>
            <a:ext cx="311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b="1" dirty="0">
                <a:latin typeface="Arial" panose="020B0604020202020204" pitchFamily="34" charset="0"/>
              </a:rPr>
              <a:t>a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207" name="Text Box 23"/>
          <p:cNvSpPr txBox="1"/>
          <p:nvPr/>
        </p:nvSpPr>
        <p:spPr>
          <a:xfrm>
            <a:off x="2378075" y="3186113"/>
            <a:ext cx="325438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b="1" dirty="0">
                <a:latin typeface="Arial" panose="020B0604020202020204" pitchFamily="34" charset="0"/>
              </a:rPr>
              <a:t>b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208" name="Text Box 24"/>
          <p:cNvSpPr txBox="1"/>
          <p:nvPr/>
        </p:nvSpPr>
        <p:spPr>
          <a:xfrm>
            <a:off x="2378075" y="3567113"/>
            <a:ext cx="296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b="1" dirty="0">
                <a:latin typeface="Arial" panose="020B0604020202020204" pitchFamily="34" charset="0"/>
              </a:rPr>
              <a:t>c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209" name="Text Box 25"/>
          <p:cNvSpPr txBox="1"/>
          <p:nvPr/>
        </p:nvSpPr>
        <p:spPr>
          <a:xfrm>
            <a:off x="2378075" y="3948113"/>
            <a:ext cx="325438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b="1" dirty="0">
                <a:latin typeface="Arial" panose="020B0604020202020204" pitchFamily="34" charset="0"/>
              </a:rPr>
              <a:t>d</a:t>
            </a: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210" name="Line 26"/>
          <p:cNvSpPr/>
          <p:nvPr/>
        </p:nvSpPr>
        <p:spPr>
          <a:xfrm>
            <a:off x="2682875" y="31861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1" name="Line 27"/>
          <p:cNvSpPr/>
          <p:nvPr/>
        </p:nvSpPr>
        <p:spPr>
          <a:xfrm>
            <a:off x="2682875" y="35671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2" name="Line 28"/>
          <p:cNvSpPr/>
          <p:nvPr/>
        </p:nvSpPr>
        <p:spPr>
          <a:xfrm>
            <a:off x="2682875" y="39481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3" name="Text Box 29"/>
          <p:cNvSpPr txBox="1"/>
          <p:nvPr/>
        </p:nvSpPr>
        <p:spPr>
          <a:xfrm>
            <a:off x="3216275" y="2728913"/>
            <a:ext cx="755650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p>
            <a:r>
              <a:rPr sz="1600" dirty="0">
                <a:latin typeface="Arial" panose="020B0604020202020204" pitchFamily="34" charset="0"/>
              </a:rPr>
              <a:t>b        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8214" name="Text Box 31"/>
          <p:cNvSpPr txBox="1"/>
          <p:nvPr/>
        </p:nvSpPr>
        <p:spPr>
          <a:xfrm>
            <a:off x="3216275" y="3148013"/>
            <a:ext cx="744538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p>
            <a:r>
              <a:rPr sz="1600" dirty="0">
                <a:latin typeface="Arial" panose="020B0604020202020204" pitchFamily="34" charset="0"/>
              </a:rPr>
              <a:t>c        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8215" name="Text Box 32"/>
          <p:cNvSpPr txBox="1"/>
          <p:nvPr/>
        </p:nvSpPr>
        <p:spPr>
          <a:xfrm>
            <a:off x="3216275" y="3567113"/>
            <a:ext cx="755650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p>
            <a:r>
              <a:rPr sz="1600" dirty="0">
                <a:latin typeface="Arial" panose="020B0604020202020204" pitchFamily="34" charset="0"/>
              </a:rPr>
              <a:t>d         </a:t>
            </a:r>
            <a:endParaRPr sz="1600" dirty="0">
              <a:latin typeface="Arial" panose="020B0604020202020204" pitchFamily="34" charset="0"/>
            </a:endParaRPr>
          </a:p>
        </p:txBody>
      </p:sp>
      <p:cxnSp>
        <p:nvCxnSpPr>
          <p:cNvPr id="8216" name="AutoShape 33"/>
          <p:cNvCxnSpPr>
            <a:stCxn id="8199" idx="6"/>
            <a:endCxn id="8198" idx="2"/>
          </p:cNvCxnSpPr>
          <p:nvPr/>
        </p:nvCxnSpPr>
        <p:spPr>
          <a:xfrm>
            <a:off x="777875" y="3795713"/>
            <a:ext cx="4572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cxnSp>
      <p:sp>
        <p:nvSpPr>
          <p:cNvPr id="8217" name="Line 34"/>
          <p:cNvSpPr/>
          <p:nvPr/>
        </p:nvSpPr>
        <p:spPr>
          <a:xfrm>
            <a:off x="3597275" y="27289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8" name="Line 36"/>
          <p:cNvSpPr/>
          <p:nvPr/>
        </p:nvSpPr>
        <p:spPr>
          <a:xfrm>
            <a:off x="3597275" y="31861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9" name="Line 37"/>
          <p:cNvSpPr/>
          <p:nvPr/>
        </p:nvSpPr>
        <p:spPr>
          <a:xfrm>
            <a:off x="3597275" y="35671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0" name="Text Box 38"/>
          <p:cNvSpPr txBox="1"/>
          <p:nvPr/>
        </p:nvSpPr>
        <p:spPr>
          <a:xfrm>
            <a:off x="4283075" y="2728913"/>
            <a:ext cx="755650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p>
            <a:r>
              <a:rPr sz="1600" dirty="0">
                <a:latin typeface="Arial" panose="020B0604020202020204" pitchFamily="34" charset="0"/>
              </a:rPr>
              <a:t>d        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8221" name="Line 39"/>
          <p:cNvSpPr/>
          <p:nvPr/>
        </p:nvSpPr>
        <p:spPr>
          <a:xfrm>
            <a:off x="4664075" y="27289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2" name="Text Box 40"/>
          <p:cNvSpPr txBox="1"/>
          <p:nvPr/>
        </p:nvSpPr>
        <p:spPr>
          <a:xfrm>
            <a:off x="5426075" y="2728913"/>
            <a:ext cx="744538" cy="349250"/>
          </a:xfrm>
          <a:prstGeom prst="rect">
            <a:avLst/>
          </a:pr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p>
            <a:r>
              <a:rPr sz="1600" dirty="0">
                <a:latin typeface="Arial" panose="020B0604020202020204" pitchFamily="34" charset="0"/>
              </a:rPr>
              <a:t>c        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8223" name="Line 41"/>
          <p:cNvSpPr/>
          <p:nvPr/>
        </p:nvSpPr>
        <p:spPr>
          <a:xfrm>
            <a:off x="5807075" y="27289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4" name="Line 43"/>
          <p:cNvSpPr/>
          <p:nvPr/>
        </p:nvSpPr>
        <p:spPr>
          <a:xfrm>
            <a:off x="2911475" y="28813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5" name="Line 45"/>
          <p:cNvSpPr/>
          <p:nvPr/>
        </p:nvSpPr>
        <p:spPr>
          <a:xfrm>
            <a:off x="3825875" y="2881313"/>
            <a:ext cx="457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6" name="Line 46"/>
          <p:cNvSpPr/>
          <p:nvPr/>
        </p:nvSpPr>
        <p:spPr>
          <a:xfrm>
            <a:off x="4892675" y="2881313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7" name="Line 47"/>
          <p:cNvSpPr/>
          <p:nvPr/>
        </p:nvSpPr>
        <p:spPr>
          <a:xfrm flipH="1">
            <a:off x="5883275" y="28051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8" name="Line 49"/>
          <p:cNvSpPr/>
          <p:nvPr/>
        </p:nvSpPr>
        <p:spPr>
          <a:xfrm>
            <a:off x="2911475" y="33385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29" name="Line 51"/>
          <p:cNvSpPr/>
          <p:nvPr/>
        </p:nvSpPr>
        <p:spPr>
          <a:xfrm>
            <a:off x="2911475" y="37195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30" name="Line 52"/>
          <p:cNvSpPr/>
          <p:nvPr/>
        </p:nvSpPr>
        <p:spPr>
          <a:xfrm flipH="1">
            <a:off x="2759075" y="41005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1" name="Line 53"/>
          <p:cNvSpPr/>
          <p:nvPr/>
        </p:nvSpPr>
        <p:spPr>
          <a:xfrm flipH="1">
            <a:off x="3749675" y="32623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2" name="Line 54"/>
          <p:cNvSpPr/>
          <p:nvPr/>
        </p:nvSpPr>
        <p:spPr>
          <a:xfrm flipH="1">
            <a:off x="3673475" y="3643313"/>
            <a:ext cx="1524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233" name="Group 113"/>
          <p:cNvGrpSpPr/>
          <p:nvPr/>
        </p:nvGrpSpPr>
        <p:grpSpPr>
          <a:xfrm>
            <a:off x="533400" y="4572000"/>
            <a:ext cx="5708650" cy="1644650"/>
            <a:chOff x="336" y="2880"/>
            <a:chExt cx="3596" cy="1036"/>
          </a:xfrm>
        </p:grpSpPr>
        <p:sp>
          <p:nvSpPr>
            <p:cNvPr id="8236" name="Oval 55"/>
            <p:cNvSpPr/>
            <p:nvPr/>
          </p:nvSpPr>
          <p:spPr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a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37" name="Oval 56"/>
            <p:cNvSpPr/>
            <p:nvPr/>
          </p:nvSpPr>
          <p:spPr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d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38" name="Oval 57"/>
            <p:cNvSpPr/>
            <p:nvPr/>
          </p:nvSpPr>
          <p:spPr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c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39" name="Oval 58"/>
            <p:cNvSpPr/>
            <p:nvPr/>
          </p:nvSpPr>
          <p:spPr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b="1" dirty="0">
                  <a:latin typeface="Arial" panose="020B0604020202020204" pitchFamily="34" charset="0"/>
                </a:rPr>
                <a:t>b</a:t>
              </a:r>
              <a:endParaRPr b="1" dirty="0">
                <a:latin typeface="Arial" panose="020B0604020202020204" pitchFamily="34" charset="0"/>
              </a:endParaRPr>
            </a:p>
          </p:txBody>
        </p:sp>
        <p:cxnSp>
          <p:nvCxnSpPr>
            <p:cNvPr id="8240" name="AutoShape 59"/>
            <p:cNvCxnSpPr>
              <a:stCxn id="8236" idx="6"/>
              <a:endCxn id="8239" idx="2"/>
            </p:cNvCxnSpPr>
            <p:nvPr/>
          </p:nvCxnSpPr>
          <p:spPr>
            <a:xfrm>
              <a:off x="528" y="2976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8241" name="AutoShape 60"/>
            <p:cNvCxnSpPr>
              <a:stCxn id="8239" idx="4"/>
              <a:endCxn id="8238" idx="7"/>
            </p:cNvCxnSpPr>
            <p:nvPr/>
          </p:nvCxnSpPr>
          <p:spPr>
            <a:xfrm flipH="1">
              <a:off x="500" y="3072"/>
              <a:ext cx="412" cy="41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8242" name="AutoShape 61"/>
            <p:cNvCxnSpPr>
              <a:stCxn id="8236" idx="4"/>
              <a:endCxn id="8238" idx="0"/>
            </p:cNvCxnSpPr>
            <p:nvPr/>
          </p:nvCxnSpPr>
          <p:spPr>
            <a:xfrm>
              <a:off x="432" y="3072"/>
              <a:ext cx="0" cy="38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cxnSp>
          <p:nvCxnSpPr>
            <p:cNvPr id="8243" name="AutoShape 62"/>
            <p:cNvCxnSpPr>
              <a:stCxn id="8236" idx="5"/>
              <a:endCxn id="8237" idx="1"/>
            </p:cNvCxnSpPr>
            <p:nvPr/>
          </p:nvCxnSpPr>
          <p:spPr>
            <a:xfrm>
              <a:off x="500" y="3044"/>
              <a:ext cx="344" cy="44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8244" name="Text Box 63"/>
            <p:cNvSpPr txBox="1"/>
            <p:nvPr/>
          </p:nvSpPr>
          <p:spPr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dirty="0">
                  <a:latin typeface="Arial" panose="020B0604020202020204" pitchFamily="34" charset="0"/>
                </a:rPr>
                <a:t> </a:t>
              </a:r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  <a:p>
              <a:r>
                <a:rPr dirty="0">
                  <a:latin typeface="Arial" panose="020B0604020202020204" pitchFamily="34" charset="0"/>
                </a:rPr>
                <a:t>  </a:t>
              </a:r>
              <a:endParaRPr dirty="0">
                <a:latin typeface="Arial" panose="020B0604020202020204" pitchFamily="34" charset="0"/>
              </a:endParaRPr>
            </a:p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8245" name="Text Box 64"/>
            <p:cNvSpPr txBox="1"/>
            <p:nvPr/>
          </p:nvSpPr>
          <p:spPr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a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46" name="Text Box 65"/>
            <p:cNvSpPr txBox="1"/>
            <p:nvPr/>
          </p:nvSpPr>
          <p:spPr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b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47" name="Text Box 66"/>
            <p:cNvSpPr txBox="1"/>
            <p:nvPr/>
          </p:nvSpPr>
          <p:spPr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c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48" name="Text Box 67"/>
            <p:cNvSpPr txBox="1"/>
            <p:nvPr/>
          </p:nvSpPr>
          <p:spPr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b="1" dirty="0">
                  <a:latin typeface="Arial" panose="020B0604020202020204" pitchFamily="34" charset="0"/>
                </a:rPr>
                <a:t>d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8249" name="Line 68"/>
            <p:cNvSpPr/>
            <p:nvPr/>
          </p:nvSpPr>
          <p:spPr>
            <a:xfrm>
              <a:off x="1728" y="316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0" name="Line 69"/>
            <p:cNvSpPr/>
            <p:nvPr/>
          </p:nvSpPr>
          <p:spPr>
            <a:xfrm>
              <a:off x="1728" y="340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1" name="Line 70"/>
            <p:cNvSpPr/>
            <p:nvPr/>
          </p:nvSpPr>
          <p:spPr>
            <a:xfrm>
              <a:off x="1728" y="364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2" name="Text Box 71"/>
            <p:cNvSpPr txBox="1"/>
            <p:nvPr/>
          </p:nvSpPr>
          <p:spPr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53" name="Text Box 72"/>
            <p:cNvSpPr txBox="1"/>
            <p:nvPr/>
          </p:nvSpPr>
          <p:spPr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54" name="Text Box 73"/>
            <p:cNvSpPr txBox="1"/>
            <p:nvPr/>
          </p:nvSpPr>
          <p:spPr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cxnSp>
          <p:nvCxnSpPr>
            <p:cNvPr id="8255" name="AutoShape 74"/>
            <p:cNvCxnSpPr>
              <a:stCxn id="8238" idx="6"/>
              <a:endCxn id="8237" idx="2"/>
            </p:cNvCxnSpPr>
            <p:nvPr/>
          </p:nvCxnSpPr>
          <p:spPr>
            <a:xfrm>
              <a:off x="528" y="3552"/>
              <a:ext cx="288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med" len="med"/>
            </a:ln>
          </p:spPr>
        </p:cxnSp>
        <p:sp>
          <p:nvSpPr>
            <p:cNvPr id="8256" name="Line 75"/>
            <p:cNvSpPr/>
            <p:nvPr/>
          </p:nvSpPr>
          <p:spPr>
            <a:xfrm>
              <a:off x="2304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7" name="Line 76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8" name="Line 77"/>
            <p:cNvSpPr/>
            <p:nvPr/>
          </p:nvSpPr>
          <p:spPr>
            <a:xfrm>
              <a:off x="2304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59" name="Text Box 78"/>
            <p:cNvSpPr txBox="1"/>
            <p:nvPr/>
          </p:nvSpPr>
          <p:spPr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d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60" name="Line 79"/>
            <p:cNvSpPr/>
            <p:nvPr/>
          </p:nvSpPr>
          <p:spPr>
            <a:xfrm>
              <a:off x="297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61" name="Text Box 80"/>
            <p:cNvSpPr txBox="1"/>
            <p:nvPr/>
          </p:nvSpPr>
          <p:spPr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62" name="Line 81"/>
            <p:cNvSpPr/>
            <p:nvPr/>
          </p:nvSpPr>
          <p:spPr>
            <a:xfrm>
              <a:off x="3696" y="28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63" name="Line 82"/>
            <p:cNvSpPr/>
            <p:nvPr/>
          </p:nvSpPr>
          <p:spPr>
            <a:xfrm>
              <a:off x="1872" y="2976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4" name="Line 83"/>
            <p:cNvSpPr/>
            <p:nvPr/>
          </p:nvSpPr>
          <p:spPr>
            <a:xfrm>
              <a:off x="2448" y="2976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5" name="Line 84"/>
            <p:cNvSpPr/>
            <p:nvPr/>
          </p:nvSpPr>
          <p:spPr>
            <a:xfrm>
              <a:off x="3120" y="297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6" name="Line 85"/>
            <p:cNvSpPr/>
            <p:nvPr/>
          </p:nvSpPr>
          <p:spPr>
            <a:xfrm flipH="1">
              <a:off x="3744" y="2928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67" name="Line 86"/>
            <p:cNvSpPr/>
            <p:nvPr/>
          </p:nvSpPr>
          <p:spPr>
            <a:xfrm>
              <a:off x="1872" y="326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8" name="Line 87"/>
            <p:cNvSpPr/>
            <p:nvPr/>
          </p:nvSpPr>
          <p:spPr>
            <a:xfrm>
              <a:off x="1872" y="3504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69" name="Text Box 91"/>
            <p:cNvSpPr txBox="1"/>
            <p:nvPr/>
          </p:nvSpPr>
          <p:spPr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70" name="Line 92"/>
            <p:cNvSpPr/>
            <p:nvPr/>
          </p:nvSpPr>
          <p:spPr>
            <a:xfrm>
              <a:off x="2976" y="31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1" name="Text Box 93"/>
            <p:cNvSpPr txBox="1"/>
            <p:nvPr/>
          </p:nvSpPr>
          <p:spPr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72" name="Line 94"/>
            <p:cNvSpPr/>
            <p:nvPr/>
          </p:nvSpPr>
          <p:spPr>
            <a:xfrm>
              <a:off x="297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3" name="Text Box 95"/>
            <p:cNvSpPr txBox="1"/>
            <p:nvPr/>
          </p:nvSpPr>
          <p:spPr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b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74" name="Line 96"/>
            <p:cNvSpPr/>
            <p:nvPr/>
          </p:nvSpPr>
          <p:spPr>
            <a:xfrm>
              <a:off x="369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5" name="Text Box 97"/>
            <p:cNvSpPr txBox="1"/>
            <p:nvPr/>
          </p:nvSpPr>
          <p:spPr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a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76" name="Line 98"/>
            <p:cNvSpPr/>
            <p:nvPr/>
          </p:nvSpPr>
          <p:spPr>
            <a:xfrm>
              <a:off x="2304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7" name="Text Box 99"/>
            <p:cNvSpPr txBox="1"/>
            <p:nvPr/>
          </p:nvSpPr>
          <p:spPr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r>
                <a:rPr sz="1600" dirty="0">
                  <a:latin typeface="Arial" panose="020B0604020202020204" pitchFamily="34" charset="0"/>
                </a:rPr>
                <a:t>c         </a:t>
              </a:r>
              <a:endParaRPr sz="1600" dirty="0">
                <a:latin typeface="Arial" panose="020B0604020202020204" pitchFamily="34" charset="0"/>
              </a:endParaRPr>
            </a:p>
          </p:txBody>
        </p:sp>
        <p:sp>
          <p:nvSpPr>
            <p:cNvPr id="8278" name="Line 100"/>
            <p:cNvSpPr/>
            <p:nvPr/>
          </p:nvSpPr>
          <p:spPr>
            <a:xfrm>
              <a:off x="2976" y="369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79" name="Line 101"/>
            <p:cNvSpPr/>
            <p:nvPr/>
          </p:nvSpPr>
          <p:spPr>
            <a:xfrm>
              <a:off x="2448" y="326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0" name="Line 102"/>
            <p:cNvSpPr/>
            <p:nvPr/>
          </p:nvSpPr>
          <p:spPr>
            <a:xfrm>
              <a:off x="3120" y="3504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1" name="Line 105"/>
            <p:cNvSpPr/>
            <p:nvPr/>
          </p:nvSpPr>
          <p:spPr>
            <a:xfrm>
              <a:off x="2448" y="350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2" name="Line 106"/>
            <p:cNvSpPr/>
            <p:nvPr/>
          </p:nvSpPr>
          <p:spPr>
            <a:xfrm>
              <a:off x="2448" y="3792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283" name="Line 107"/>
            <p:cNvSpPr/>
            <p:nvPr/>
          </p:nvSpPr>
          <p:spPr>
            <a:xfrm flipH="1">
              <a:off x="3024" y="3168"/>
              <a:ext cx="144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84" name="Line 108"/>
            <p:cNvSpPr/>
            <p:nvPr/>
          </p:nvSpPr>
          <p:spPr>
            <a:xfrm flipH="1">
              <a:off x="3072" y="3744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85" name="Line 109"/>
            <p:cNvSpPr/>
            <p:nvPr/>
          </p:nvSpPr>
          <p:spPr>
            <a:xfrm>
              <a:off x="1872" y="3792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</p:grpSp>
      <p:sp>
        <p:nvSpPr>
          <p:cNvPr id="8234" name="Text Box 111"/>
          <p:cNvSpPr txBox="1"/>
          <p:nvPr/>
        </p:nvSpPr>
        <p:spPr>
          <a:xfrm>
            <a:off x="4900613" y="3352800"/>
            <a:ext cx="4243387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dirty="0">
                <a:solidFill>
                  <a:srgbClr val="CC3300"/>
                </a:solidFill>
                <a:latin typeface="Arial" panose="020B0604020202020204" pitchFamily="34" charset="0"/>
              </a:rPr>
              <a:t>If weighted, store weights also in adjacency lists.</a:t>
            </a:r>
            <a:endParaRPr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8235" name="Text Box 112"/>
          <p:cNvSpPr txBox="1"/>
          <p:nvPr/>
        </p:nvSpPr>
        <p:spPr>
          <a:xfrm>
            <a:off x="1905000" y="26670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Storage Requirement</a:t>
            </a:r>
            <a:endParaRPr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directed graphs: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lengths of all adj. lists is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out-degree(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= |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|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sz="2400" b="0" i="1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sz="2400" b="0" i="1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sz="2400" b="0" i="0" u="none" strike="noStrike" kern="1200" cap="none" spc="0" normalizeH="0" baseline="62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Total storage: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(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undirected graphs: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lengths of all adj. lists is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degree(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= 2|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|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sz="2400" b="0" i="1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sz="2400" b="0" i="1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400" b="0" i="0" u="none" strike="noStrike" kern="1200" cap="none" spc="0" normalizeH="0" baseline="62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sz="2400" b="0" i="0" u="none" strike="noStrike" kern="1200" cap="none" spc="0" normalizeH="0" baseline="62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Total storage: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(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1" name="Text Box 4"/>
          <p:cNvSpPr txBox="1"/>
          <p:nvPr/>
        </p:nvSpPr>
        <p:spPr>
          <a:xfrm>
            <a:off x="3810000" y="2514600"/>
            <a:ext cx="246062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dirty="0">
                <a:solidFill>
                  <a:srgbClr val="FF3300"/>
                </a:solidFill>
                <a:latin typeface="Arial" panose="020B0604020202020204" pitchFamily="34" charset="0"/>
              </a:rPr>
              <a:t>No. of edges leaving v</a:t>
            </a:r>
            <a:endParaRPr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Line 6"/>
          <p:cNvSpPr/>
          <p:nvPr/>
        </p:nvSpPr>
        <p:spPr>
          <a:xfrm flipH="1" flipV="1">
            <a:off x="2819400" y="2362200"/>
            <a:ext cx="12192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9223" name="Text Box 7"/>
          <p:cNvSpPr txBox="1"/>
          <p:nvPr/>
        </p:nvSpPr>
        <p:spPr>
          <a:xfrm>
            <a:off x="3657600" y="4849813"/>
            <a:ext cx="5157788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dirty="0">
                <a:solidFill>
                  <a:srgbClr val="FF3300"/>
                </a:solidFill>
                <a:latin typeface="Arial" panose="020B0604020202020204" pitchFamily="34" charset="0"/>
              </a:rPr>
              <a:t>No. of edges incident on v. Edge (u,v) is incident on vertices u and v.</a:t>
            </a:r>
            <a:endParaRPr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Line 9"/>
          <p:cNvSpPr/>
          <p:nvPr/>
        </p:nvSpPr>
        <p:spPr>
          <a:xfrm flipH="1" flipV="1">
            <a:off x="2362200" y="4724400"/>
            <a:ext cx="14478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Pros and Cons: adj list </a:t>
            </a:r>
            <a:endParaRPr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sz="2800" dirty="0"/>
              <a:t>Pros</a:t>
            </a:r>
            <a:endParaRPr sz="2800" dirty="0"/>
          </a:p>
          <a:p>
            <a:pPr lvl="1" eaLnBrk="1" hangingPunct="1"/>
            <a:r>
              <a:rPr sz="2400" dirty="0">
                <a:solidFill>
                  <a:srgbClr val="CC3300"/>
                </a:solidFill>
              </a:rPr>
              <a:t>Space-efficient</a:t>
            </a:r>
            <a:r>
              <a:rPr sz="2400" dirty="0"/>
              <a:t>, when a graph is sparse.</a:t>
            </a:r>
            <a:endParaRPr sz="2400" dirty="0"/>
          </a:p>
          <a:p>
            <a:pPr lvl="1" eaLnBrk="1" hangingPunct="1"/>
            <a:r>
              <a:rPr sz="2400" dirty="0"/>
              <a:t>Can be modified to support many graph variants.</a:t>
            </a:r>
            <a:endParaRPr sz="2400" dirty="0"/>
          </a:p>
          <a:p>
            <a:pPr eaLnBrk="1" hangingPunct="1"/>
            <a:r>
              <a:rPr sz="2800" dirty="0"/>
              <a:t>Cons</a:t>
            </a:r>
            <a:endParaRPr sz="2800" dirty="0"/>
          </a:p>
          <a:p>
            <a:pPr lvl="1" eaLnBrk="1" hangingPunct="1"/>
            <a:r>
              <a:rPr sz="2400" dirty="0">
                <a:solidFill>
                  <a:srgbClr val="CC3300"/>
                </a:solidFill>
              </a:rPr>
              <a:t>Determining if an edge (</a:t>
            </a:r>
            <a:r>
              <a:rPr sz="2400" i="1" dirty="0">
                <a:solidFill>
                  <a:srgbClr val="CC3300"/>
                </a:solidFill>
              </a:rPr>
              <a:t>u</a:t>
            </a:r>
            <a:r>
              <a:rPr sz="2400" dirty="0">
                <a:solidFill>
                  <a:srgbClr val="CC3300"/>
                </a:solidFill>
              </a:rPr>
              <a:t>,</a:t>
            </a:r>
            <a:r>
              <a:rPr sz="2400" i="1" dirty="0">
                <a:solidFill>
                  <a:srgbClr val="CC3300"/>
                </a:solidFill>
              </a:rPr>
              <a:t>v</a:t>
            </a:r>
            <a:r>
              <a:rPr sz="2400" dirty="0">
                <a:solidFill>
                  <a:srgbClr val="CC3300"/>
                </a:solidFill>
              </a:rPr>
              <a:t>) </a:t>
            </a:r>
            <a:r>
              <a:rPr sz="2400" dirty="0">
                <a:solidFill>
                  <a:srgbClr val="CC3300"/>
                </a:solidFill>
                <a:sym typeface="Symbol" panose="05050102010706020507" pitchFamily="18" charset="2"/>
              </a:rPr>
              <a:t>G</a:t>
            </a:r>
            <a:r>
              <a:rPr sz="2400" dirty="0">
                <a:solidFill>
                  <a:srgbClr val="CC3300"/>
                </a:solidFill>
              </a:rPr>
              <a:t> is not efficient</a:t>
            </a:r>
            <a:r>
              <a:rPr sz="2400" dirty="0"/>
              <a:t>.</a:t>
            </a:r>
            <a:endParaRPr sz="2400" dirty="0"/>
          </a:p>
          <a:p>
            <a:pPr lvl="2" eaLnBrk="1" hangingPunct="1"/>
            <a:r>
              <a:rPr sz="2000" dirty="0"/>
              <a:t>Have to search in </a:t>
            </a:r>
            <a:r>
              <a:rPr sz="2000" i="1" dirty="0"/>
              <a:t>u</a:t>
            </a:r>
            <a:r>
              <a:rPr sz="2000" dirty="0"/>
              <a:t>’s adjacency list. </a:t>
            </a:r>
            <a:r>
              <a:rPr sz="2000" dirty="0">
                <a:sym typeface="Symbol" panose="05050102010706020507" pitchFamily="18" charset="2"/>
              </a:rPr>
              <a:t>(degree(</a:t>
            </a:r>
            <a:r>
              <a:rPr sz="2000" i="1" dirty="0">
                <a:sym typeface="Symbol" panose="05050102010706020507" pitchFamily="18" charset="2"/>
              </a:rPr>
              <a:t>u</a:t>
            </a:r>
            <a:r>
              <a:rPr sz="2000" dirty="0">
                <a:sym typeface="Symbol" panose="05050102010706020507" pitchFamily="18" charset="2"/>
              </a:rPr>
              <a:t>)) time.</a:t>
            </a:r>
            <a:endParaRPr sz="2000" dirty="0">
              <a:sym typeface="Symbol" panose="05050102010706020507" pitchFamily="18" charset="2"/>
            </a:endParaRPr>
          </a:p>
          <a:p>
            <a:pPr lvl="2" eaLnBrk="1" hangingPunct="1"/>
            <a:r>
              <a:rPr sz="2000" dirty="0">
                <a:sym typeface="Symbol" panose="05050102010706020507" pitchFamily="18" charset="2"/>
              </a:rPr>
              <a:t>(</a:t>
            </a:r>
            <a:r>
              <a:rPr sz="2000" i="1" dirty="0">
                <a:sym typeface="Symbol" panose="05050102010706020507" pitchFamily="18" charset="2"/>
              </a:rPr>
              <a:t>V</a:t>
            </a:r>
            <a:r>
              <a:rPr sz="2000" dirty="0">
                <a:sym typeface="Symbol" panose="05050102010706020507" pitchFamily="18" charset="2"/>
              </a:rPr>
              <a:t>) in the worst case.</a:t>
            </a:r>
            <a:endParaRPr sz="1800" dirty="0"/>
          </a:p>
          <a:p>
            <a:pPr eaLnBrk="1" hangingPunct="1"/>
            <a:endParaRPr sz="2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 122, Fall 2004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11474</Words>
  <Application>WPS Presentation</Application>
  <PresentationFormat>On-screen Show (4:3)</PresentationFormat>
  <Paragraphs>1447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Arial</vt:lpstr>
      <vt:lpstr>SimSun</vt:lpstr>
      <vt:lpstr>Wingdings</vt:lpstr>
      <vt:lpstr>Calibri</vt:lpstr>
      <vt:lpstr>Times New Roman</vt:lpstr>
      <vt:lpstr>Symbol</vt:lpstr>
      <vt:lpstr>RMTMI</vt:lpstr>
      <vt:lpstr>Segoe Print</vt:lpstr>
      <vt:lpstr>MTSYN</vt:lpstr>
      <vt:lpstr>Microsoft YaHei</vt:lpstr>
      <vt:lpstr>Arial Unicode MS</vt:lpstr>
      <vt:lpstr>Courier New</vt:lpstr>
      <vt:lpstr>Malgun Gothic</vt:lpstr>
      <vt:lpstr>Gear Drives</vt:lpstr>
      <vt:lpstr>Equation.3</vt:lpstr>
      <vt:lpstr>PowerPoint 演示文稿</vt:lpstr>
      <vt:lpstr>Graphs</vt:lpstr>
      <vt:lpstr>Graphs</vt:lpstr>
      <vt:lpstr>Graph Variations</vt:lpstr>
      <vt:lpstr>Graph Variations</vt:lpstr>
      <vt:lpstr>Representation of Graphs</vt:lpstr>
      <vt:lpstr>Adjacency Lists</vt:lpstr>
      <vt:lpstr>Storage Requirement</vt:lpstr>
      <vt:lpstr>Pros and Cons: adj list </vt:lpstr>
      <vt:lpstr>Adjacency Matrix</vt:lpstr>
      <vt:lpstr>Space and Time</vt:lpstr>
      <vt:lpstr>Graph Searching</vt:lpstr>
      <vt:lpstr>Breadth-First Search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Again</vt:lpstr>
      <vt:lpstr>BFS: The Code Again</vt:lpstr>
      <vt:lpstr>Breadth-First Search: Properties</vt:lpstr>
      <vt:lpstr>Depth-First Search</vt:lpstr>
      <vt:lpstr>Depth-First Search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Sort Analysis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Jaya</dc:creator>
  <cp:lastModifiedBy>ASHISH</cp:lastModifiedBy>
  <cp:revision>241</cp:revision>
  <cp:lastPrinted>1998-11-03T18:33:00Z</cp:lastPrinted>
  <dcterms:created xsi:type="dcterms:W3CDTF">1998-11-02T19:17:00Z</dcterms:created>
  <dcterms:modified xsi:type="dcterms:W3CDTF">2020-04-24T17:52:43Z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1033-11.2.0.9281</vt:lpwstr>
  </property>
</Properties>
</file>