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9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1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92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27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1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3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48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27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5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5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39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48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4994-6287-4170-AE55-9061A4793515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CB2D-46A9-4AE7-A9D5-E899956DB3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23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Algorithms </a:t>
            </a:r>
            <a:r>
              <a:rPr lang="en-US" b="1" dirty="0" smtClean="0"/>
              <a:t>Design Approach/Patterns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AND CONQUER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Greedy </a:t>
            </a:r>
            <a:r>
              <a:rPr lang="en-US" dirty="0" smtClean="0"/>
              <a:t>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</a:t>
            </a:r>
            <a:r>
              <a:rPr lang="en-US" dirty="0" smtClean="0"/>
              <a:t>programing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BackTracking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Branch and Bound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057439" y="3287956"/>
            <a:ext cx="3223209" cy="264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By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Name:Ashwin</a:t>
            </a:r>
            <a:r>
              <a:rPr lang="en-US" dirty="0" smtClean="0"/>
              <a:t> Shiv</a:t>
            </a:r>
          </a:p>
          <a:p>
            <a:pPr marL="0" indent="0">
              <a:buNone/>
            </a:pPr>
            <a:r>
              <a:rPr lang="en-US" dirty="0" smtClean="0"/>
              <a:t>Roll No:181210013</a:t>
            </a:r>
          </a:p>
          <a:p>
            <a:pPr marL="0" indent="0">
              <a:buNone/>
            </a:pPr>
            <a:r>
              <a:rPr lang="en-US" dirty="0" smtClean="0"/>
              <a:t>CSE 2</a:t>
            </a:r>
            <a:r>
              <a:rPr lang="en-US" baseline="30000" dirty="0" smtClean="0"/>
              <a:t>nd</a:t>
            </a:r>
            <a:r>
              <a:rPr lang="en-US" dirty="0" smtClean="0"/>
              <a:t> Year</a:t>
            </a:r>
          </a:p>
          <a:p>
            <a:pPr marL="0" indent="0">
              <a:buNone/>
            </a:pPr>
            <a:r>
              <a:rPr lang="en-US" dirty="0" smtClean="0"/>
              <a:t>NIT Delhi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8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Greedy Algorithms – APPROCH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ALGO GREDDY ( a, n) 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	solution = 0;</a:t>
            </a:r>
          </a:p>
          <a:p>
            <a:pPr marL="0" indent="0">
              <a:buNone/>
            </a:pPr>
            <a:r>
              <a:rPr lang="en-GB" dirty="0" smtClean="0"/>
              <a:t>	for i to n do </a:t>
            </a:r>
          </a:p>
          <a:p>
            <a:pPr marL="0" indent="0">
              <a:buNone/>
            </a:pPr>
            <a:r>
              <a:rPr lang="en-GB" dirty="0" smtClean="0"/>
              <a:t>	{</a:t>
            </a:r>
          </a:p>
          <a:p>
            <a:pPr marL="0" indent="0">
              <a:buNone/>
            </a:pPr>
            <a:r>
              <a:rPr lang="en-GB" dirty="0" smtClean="0"/>
              <a:t>		x = select (a) ;</a:t>
            </a:r>
          </a:p>
          <a:p>
            <a:pPr marL="0" indent="0">
              <a:buNone/>
            </a:pPr>
            <a:r>
              <a:rPr lang="en-GB" dirty="0" smtClean="0"/>
              <a:t>		if feasible (solution , x ) ;</a:t>
            </a:r>
          </a:p>
          <a:p>
            <a:pPr marL="0" indent="0">
              <a:buNone/>
            </a:pPr>
            <a:r>
              <a:rPr lang="en-GB" dirty="0" smtClean="0"/>
              <a:t>		then solution Union (solution , x) ;</a:t>
            </a:r>
          </a:p>
          <a:p>
            <a:pPr marL="0" indent="0">
              <a:buNone/>
            </a:pPr>
            <a:r>
              <a:rPr lang="en-GB" dirty="0" smtClean="0"/>
              <a:t>	}</a:t>
            </a:r>
          </a:p>
          <a:p>
            <a:pPr marL="0" indent="0">
              <a:buNone/>
            </a:pPr>
            <a:r>
              <a:rPr lang="en-GB" dirty="0" smtClean="0"/>
              <a:t>	return solution; 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 smtClean="0"/>
              <a:t>OF </a:t>
            </a:r>
            <a:r>
              <a:rPr lang="en-GB" dirty="0" smtClean="0"/>
              <a:t>Greedy Algorithms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Selection </a:t>
            </a:r>
          </a:p>
          <a:p>
            <a:r>
              <a:rPr lang="en-US" dirty="0" smtClean="0"/>
              <a:t>Huffman coding </a:t>
            </a:r>
          </a:p>
          <a:p>
            <a:r>
              <a:rPr lang="en-US" dirty="0" smtClean="0"/>
              <a:t>Job Sequencing </a:t>
            </a:r>
          </a:p>
          <a:p>
            <a:r>
              <a:rPr lang="en-US" dirty="0" smtClean="0"/>
              <a:t>Knap Snap </a:t>
            </a:r>
          </a:p>
          <a:p>
            <a:r>
              <a:rPr lang="en-US" dirty="0" smtClean="0"/>
              <a:t>Minimum Spanning tree</a:t>
            </a:r>
          </a:p>
          <a:p>
            <a:r>
              <a:rPr lang="en-US" dirty="0" smtClean="0"/>
              <a:t>Single Source shortest Path </a:t>
            </a:r>
          </a:p>
          <a:p>
            <a:pPr lvl="1"/>
            <a:r>
              <a:rPr lang="en-US" dirty="0" smtClean="0"/>
              <a:t>Bellman ford Algorithm</a:t>
            </a:r>
          </a:p>
          <a:p>
            <a:pPr lvl="1"/>
            <a:r>
              <a:rPr lang="en-US" dirty="0" smtClean="0"/>
              <a:t>Dijkstra’s </a:t>
            </a:r>
            <a:r>
              <a:rPr lang="en-US" dirty="0"/>
              <a:t>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5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23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Dynamic Programming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3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Used to solve optimization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Breaks down the complex problems into simpler </a:t>
            </a:r>
            <a:r>
              <a:rPr lang="en-GB" dirty="0" err="1" smtClean="0"/>
              <a:t>subproblems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Find optimal solution to these </a:t>
            </a:r>
            <a:r>
              <a:rPr lang="en-GB" dirty="0" err="1" smtClean="0"/>
              <a:t>subproblems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Store the results of these </a:t>
            </a:r>
            <a:r>
              <a:rPr lang="en-GB" dirty="0" err="1" smtClean="0"/>
              <a:t>subproblems</a:t>
            </a:r>
            <a:r>
              <a:rPr lang="en-GB" dirty="0" smtClean="0"/>
              <a:t> so that it can be reused later.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Finally Calculates the result of comple</a:t>
            </a:r>
            <a:r>
              <a:rPr lang="en-GB" dirty="0" smtClean="0"/>
              <a:t>x sub-problem.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Programming– Advantages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Complexity will be always less because it reduces the line code</a:t>
            </a:r>
          </a:p>
          <a:p>
            <a:r>
              <a:rPr lang="en-GB" dirty="0" smtClean="0"/>
              <a:t>It speeds up the processing as we use previously calculated intermediate values.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9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Programming– </a:t>
            </a:r>
            <a:r>
              <a:rPr lang="en-GB" dirty="0" smtClean="0"/>
              <a:t>Disadvantages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Space Complexity would be more as </a:t>
            </a:r>
            <a:r>
              <a:rPr lang="en-US" dirty="0"/>
              <a:t>d</a:t>
            </a:r>
            <a:r>
              <a:rPr lang="en-US" dirty="0" smtClean="0"/>
              <a:t>ividing </a:t>
            </a:r>
            <a:r>
              <a:rPr lang="en-US" dirty="0"/>
              <a:t>problem in sub problem and storing </a:t>
            </a:r>
            <a:r>
              <a:rPr lang="en-US" dirty="0" smtClean="0"/>
              <a:t>intermediate </a:t>
            </a:r>
            <a:r>
              <a:rPr lang="en-US" dirty="0"/>
              <a:t>results </a:t>
            </a:r>
            <a:r>
              <a:rPr lang="en-US" dirty="0" smtClean="0"/>
              <a:t> in consuming memory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0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GB" dirty="0" smtClean="0"/>
              <a:t>Dynamic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Cutting a rod into pieces to Maximize Profit</a:t>
            </a:r>
          </a:p>
          <a:p>
            <a:r>
              <a:rPr lang="en-GB" dirty="0" smtClean="0"/>
              <a:t>Matrix Chain Multiplication</a:t>
            </a:r>
          </a:p>
          <a:p>
            <a:r>
              <a:rPr lang="en-GB" dirty="0" smtClean="0"/>
              <a:t>Longest Common Subsequence</a:t>
            </a:r>
          </a:p>
          <a:p>
            <a:r>
              <a:rPr lang="en-GB" dirty="0" smtClean="0"/>
              <a:t>Optimal Binary Search Tree</a:t>
            </a:r>
          </a:p>
          <a:p>
            <a:r>
              <a:rPr lang="en-GB" dirty="0" smtClean="0"/>
              <a:t>Travelling Salesman Problem</a:t>
            </a:r>
          </a:p>
          <a:p>
            <a:r>
              <a:rPr lang="en-GB" dirty="0" smtClean="0"/>
              <a:t>0/1 Knapsack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1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BackTracking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0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BackTracking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Backtracing uses bruit force approach to solve the problem.</a:t>
            </a:r>
          </a:p>
          <a:p>
            <a:r>
              <a:rPr lang="en-GB" dirty="0"/>
              <a:t>The Algorithmic Approach – Backtracking systematically try and search possibilities to find the solution. </a:t>
            </a:r>
            <a:endParaRPr lang="en-US" dirty="0" smtClean="0"/>
          </a:p>
          <a:p>
            <a:r>
              <a:rPr lang="en-US" dirty="0" smtClean="0"/>
              <a:t>Brute force approach say for any given problem generate all possible solution and pick a  desire solution.</a:t>
            </a:r>
          </a:p>
          <a:p>
            <a:r>
              <a:rPr lang="en-US" dirty="0" smtClean="0"/>
              <a:t>Generate </a:t>
            </a:r>
            <a:r>
              <a:rPr lang="en-US" b="1" dirty="0" smtClean="0"/>
              <a:t>depth first search </a:t>
            </a:r>
            <a:r>
              <a:rPr lang="en-US" dirty="0" smtClean="0"/>
              <a:t>to generate </a:t>
            </a:r>
            <a:r>
              <a:rPr lang="en-US" b="1" dirty="0" smtClean="0"/>
              <a:t>state space tree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738" y="4702263"/>
            <a:ext cx="2828946" cy="16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BackTracking– Advantages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Comparison </a:t>
            </a:r>
            <a:r>
              <a:rPr lang="en-GB" dirty="0"/>
              <a:t>with the Dynamic Programming, Backtracking Approach is more effective in some cases. </a:t>
            </a:r>
          </a:p>
          <a:p>
            <a:r>
              <a:rPr lang="en-GB" dirty="0" smtClean="0"/>
              <a:t>Backtracking </a:t>
            </a:r>
            <a:r>
              <a:rPr lang="en-GB" dirty="0"/>
              <a:t>Algorithm is the best option for solving tactical problem. </a:t>
            </a:r>
            <a:endParaRPr lang="en-GB" dirty="0" smtClean="0"/>
          </a:p>
          <a:p>
            <a:r>
              <a:rPr lang="en-GB" dirty="0" smtClean="0"/>
              <a:t>Also </a:t>
            </a:r>
            <a:r>
              <a:rPr lang="en-GB" dirty="0"/>
              <a:t>Backtracking is effective for constraint satisfaction problem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In greedy Algorithm, getting the Global Optimal Solution is a long procedure and depends on user statements but in Backtracking It Can Easily getable. </a:t>
            </a:r>
            <a:endParaRPr lang="en-GB" dirty="0" smtClean="0"/>
          </a:p>
          <a:p>
            <a:r>
              <a:rPr lang="en-GB" dirty="0" smtClean="0"/>
              <a:t>Backtracking </a:t>
            </a:r>
            <a:r>
              <a:rPr lang="en-GB" dirty="0"/>
              <a:t>technique is simple to implement and easy to code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Different </a:t>
            </a:r>
            <a:r>
              <a:rPr lang="en-GB" dirty="0"/>
              <a:t>states are stored into stack so that the data or Info can be usable anytime.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accuracy is granted.</a:t>
            </a:r>
          </a:p>
        </p:txBody>
      </p:sp>
    </p:spTree>
    <p:extLst>
      <p:ext uri="{BB962C8B-B14F-4D97-AF65-F5344CB8AC3E}">
        <p14:creationId xmlns:p14="http://schemas.microsoft.com/office/powerpoint/2010/main" val="179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7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BackTracking– </a:t>
            </a:r>
            <a:r>
              <a:rPr lang="en-GB" dirty="0" err="1" smtClean="0"/>
              <a:t>DisAdvantages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– Backtracking Approach is not efficient for solving strategic Problem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– The overall runtime of Backtracking Algorithm is normally slow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– </a:t>
            </a:r>
            <a:r>
              <a:rPr lang="en-GB" dirty="0"/>
              <a:t>To solve Large Problem Sometime it needs to take the help of other techniques like Branch and bound.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– </a:t>
            </a:r>
            <a:r>
              <a:rPr lang="en-GB" dirty="0"/>
              <a:t>Need Large amount of memory space for storing different state function in the stack for big problem.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– </a:t>
            </a:r>
            <a:r>
              <a:rPr lang="en-GB" dirty="0"/>
              <a:t>Thrashing is one of the main problem of Backtracking. – The Basic Approach Detects the conflicts too late.</a:t>
            </a:r>
          </a:p>
        </p:txBody>
      </p:sp>
    </p:spTree>
    <p:extLst>
      <p:ext uri="{BB962C8B-B14F-4D97-AF65-F5344CB8AC3E}">
        <p14:creationId xmlns:p14="http://schemas.microsoft.com/office/powerpoint/2010/main" val="31538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BackTracking– APPROCH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Backtrack (v1,Vi) 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If (V1,……., Vi) is a Solution Then </a:t>
            </a:r>
          </a:p>
          <a:p>
            <a:pPr marL="0" indent="0">
              <a:buNone/>
            </a:pPr>
            <a:r>
              <a:rPr lang="en-GB" dirty="0" smtClean="0"/>
              <a:t>	Return (V1,…, Vi)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For each v DO </a:t>
            </a:r>
          </a:p>
          <a:p>
            <a:pPr marL="0" indent="0">
              <a:buNone/>
            </a:pPr>
            <a:r>
              <a:rPr lang="en-GB" dirty="0" smtClean="0"/>
              <a:t>	If (V1,…….,Vi) is acceptable vector THEN </a:t>
            </a:r>
          </a:p>
          <a:p>
            <a:pPr marL="0" indent="0">
              <a:buNone/>
            </a:pPr>
            <a:r>
              <a:rPr lang="en-GB" dirty="0" smtClean="0"/>
              <a:t>		Solution = try (V1,…,Vi, V);</a:t>
            </a:r>
          </a:p>
          <a:p>
            <a:pPr marL="0" indent="0">
              <a:buNone/>
            </a:pPr>
            <a:r>
              <a:rPr lang="en-GB" dirty="0" smtClean="0"/>
              <a:t>		If Solution != () Then</a:t>
            </a:r>
          </a:p>
          <a:p>
            <a:pPr marL="0" indent="0">
              <a:buNone/>
            </a:pPr>
            <a:r>
              <a:rPr lang="en-GB" dirty="0" smtClean="0"/>
              <a:t>			RETURN Solution ; </a:t>
            </a:r>
          </a:p>
          <a:p>
            <a:pPr marL="0" indent="0">
              <a:buNone/>
            </a:pPr>
            <a:r>
              <a:rPr lang="en-GB" dirty="0" smtClean="0"/>
              <a:t>	} </a:t>
            </a:r>
          </a:p>
          <a:p>
            <a:pPr marL="0" indent="0">
              <a:buNone/>
            </a:pPr>
            <a:r>
              <a:rPr lang="en-GB" dirty="0" smtClean="0"/>
              <a:t>   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8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GB" dirty="0" smtClean="0"/>
              <a:t>BackTracking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Queen Problem </a:t>
            </a:r>
          </a:p>
          <a:p>
            <a:r>
              <a:rPr lang="en-US" dirty="0" smtClean="0"/>
              <a:t>Sum of subset problem </a:t>
            </a:r>
          </a:p>
          <a:p>
            <a:r>
              <a:rPr lang="en-US" dirty="0" smtClean="0"/>
              <a:t>Graph Coloring problem </a:t>
            </a:r>
          </a:p>
          <a:p>
            <a:r>
              <a:rPr lang="en-GB" dirty="0"/>
              <a:t>Hamiltonian </a:t>
            </a:r>
            <a:r>
              <a:rPr lang="en-US" dirty="0" smtClean="0"/>
              <a:t>Circuit Problem </a:t>
            </a:r>
          </a:p>
          <a:p>
            <a:r>
              <a:rPr lang="en-US" dirty="0" smtClean="0"/>
              <a:t>Maze Problem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6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Branch and Bound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8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 and Bound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Branch and bound</a:t>
            </a:r>
            <a:r>
              <a:rPr lang="en-GB" dirty="0"/>
              <a:t> is an algorithm design paradigm which is generally used for solving combinatorial optimization problems. </a:t>
            </a:r>
            <a:endParaRPr lang="en-GB" dirty="0" smtClean="0"/>
          </a:p>
          <a:p>
            <a:r>
              <a:rPr lang="en-GB" dirty="0" smtClean="0"/>
              <a:t>These problems are typically exponential in terms of time complexity and may require exploring all possible permutations in worst case.</a:t>
            </a:r>
          </a:p>
          <a:p>
            <a:r>
              <a:rPr lang="en-GB" dirty="0" smtClean="0"/>
              <a:t>The Branch and Bound Algorithm technique solves these problems relatively quickly.</a:t>
            </a:r>
          </a:p>
          <a:p>
            <a:r>
              <a:rPr lang="en-GB" b="1" dirty="0" smtClean="0"/>
              <a:t>BFS (Brute-Force)</a:t>
            </a:r>
            <a:r>
              <a:rPr lang="en-GB" dirty="0" smtClean="0"/>
              <a:t>We can perform a </a:t>
            </a:r>
            <a:r>
              <a:rPr lang="en-GB" b="1" dirty="0" smtClean="0"/>
              <a:t>Breadth-first search </a:t>
            </a:r>
            <a:r>
              <a:rPr lang="en-GB" dirty="0" smtClean="0"/>
              <a:t>on the state space tree. This always finds a goal state nearest to the root. But no matter what the initial state is, the algorithm attempts the same sequence of moves like </a:t>
            </a:r>
            <a:r>
              <a:rPr lang="en-GB" b="1" dirty="0" smtClean="0"/>
              <a:t>Depth-first-search</a:t>
            </a:r>
            <a:r>
              <a:rPr lang="en-GB" dirty="0" smtClean="0"/>
              <a:t> DFS.</a:t>
            </a:r>
          </a:p>
          <a:p>
            <a:r>
              <a:rPr lang="en-GB" b="1" dirty="0" smtClean="0"/>
              <a:t>Branch and Bound</a:t>
            </a:r>
            <a:r>
              <a:rPr lang="en-GB" dirty="0" smtClean="0"/>
              <a:t>. The search for an answer node can often be speeded by using an “intelligent” ranking function, also called an approximate cost function to avoid searching in sub-trees that do not contain an answer node. It is similar to the backtracking technique but uses BFS-like 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6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 and Bound– APPROCH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FIFO Branch Bound </a:t>
            </a:r>
            <a:r>
              <a:rPr lang="en-GB" dirty="0" smtClean="0"/>
              <a:t>( First IN First OUT) </a:t>
            </a:r>
            <a:endParaRPr lang="en-GB" dirty="0"/>
          </a:p>
          <a:p>
            <a:r>
              <a:rPr lang="en-GB" dirty="0" smtClean="0"/>
              <a:t>LIFO </a:t>
            </a:r>
            <a:r>
              <a:rPr lang="en-GB" dirty="0"/>
              <a:t>Branch Bound </a:t>
            </a:r>
            <a:r>
              <a:rPr lang="en-GB" dirty="0" smtClean="0"/>
              <a:t> ( Last IN First OUT) </a:t>
            </a:r>
          </a:p>
          <a:p>
            <a:r>
              <a:rPr lang="en-GB" dirty="0" smtClean="0"/>
              <a:t>LC </a:t>
            </a:r>
            <a:r>
              <a:rPr lang="en-GB" dirty="0"/>
              <a:t>Branch </a:t>
            </a:r>
            <a:r>
              <a:rPr lang="en-GB" dirty="0" smtClean="0"/>
              <a:t>Bound ( Least Cost 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8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GB" dirty="0" smtClean="0"/>
              <a:t>Branch and Bound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0/1 Knapsack Problem using Least Cost Branch and Bound Algorithm</a:t>
            </a:r>
          </a:p>
          <a:p>
            <a:r>
              <a:rPr lang="en-GB" dirty="0"/>
              <a:t>Travelling Salesman Problem using Branch and Bound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472"/>
            <a:ext cx="9144000" cy="31624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0/1 Knapsack Problem using Dynamic 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97864" y="1828800"/>
            <a:ext cx="10158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 these kinds of </a:t>
            </a:r>
            <a:r>
              <a:rPr lang="en-IN" sz="2000" dirty="0" err="1"/>
              <a:t>problems,we</a:t>
            </a:r>
            <a:r>
              <a:rPr lang="en-IN" sz="2000" dirty="0"/>
              <a:t> are given some items with weights and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0/1 denotes that either you will not pick the item(0) or you can pick the item completely(1).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Cannot take a fractional amount of an item taken or take an item more than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cannot be solved by the Greedy Approach because it is enable to fill the knapsack to capacity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In simple words,0/1 Knapsack Problem means that we want to pack n items in a bag(knapsack):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The </a:t>
            </a:r>
            <a:r>
              <a:rPr lang="en-US" sz="2000" b="1" dirty="0" err="1"/>
              <a:t>ith</a:t>
            </a:r>
            <a:r>
              <a:rPr lang="en-US" sz="2000" b="1" dirty="0"/>
              <a:t> item is worth </a:t>
            </a:r>
            <a:r>
              <a:rPr lang="en-US" sz="2000" b="1" dirty="0" smtClean="0"/>
              <a:t>pi(profit) and </a:t>
            </a:r>
            <a:r>
              <a:rPr lang="en-US" sz="2000" b="1" dirty="0"/>
              <a:t>weight </a:t>
            </a:r>
            <a:r>
              <a:rPr lang="en-US" sz="2000" b="1" dirty="0" err="1"/>
              <a:t>wi</a:t>
            </a:r>
            <a:r>
              <a:rPr lang="en-US" sz="2000" b="1" dirty="0"/>
              <a:t> </a:t>
            </a:r>
            <a:r>
              <a:rPr lang="en-US" sz="2000" b="1" dirty="0" smtClean="0"/>
              <a:t>kg.</a:t>
            </a:r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Take as valuable a load as possible, but cannot exceed W pounds.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pi,wi</a:t>
            </a:r>
            <a:r>
              <a:rPr lang="en-US" sz="2000" b="1" dirty="0" err="1"/>
              <a:t>,</a:t>
            </a:r>
            <a:r>
              <a:rPr lang="en-US" sz="2000" b="1" dirty="0" err="1" smtClean="0"/>
              <a:t>W</a:t>
            </a:r>
            <a:r>
              <a:rPr lang="en-US" sz="2000" b="1" dirty="0" smtClean="0"/>
              <a:t> </a:t>
            </a:r>
            <a:r>
              <a:rPr lang="en-US" sz="2000" b="1" dirty="0"/>
              <a:t>are </a:t>
            </a:r>
            <a:r>
              <a:rPr lang="en-US" sz="2000" b="1" dirty="0" smtClean="0"/>
              <a:t>integers.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90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Dynamic Programming to solve  0/1 Knapsack Problem?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is a very </a:t>
            </a:r>
            <a:r>
              <a:rPr lang="en-US" dirty="0" smtClean="0"/>
              <a:t>helpful </a:t>
            </a:r>
            <a:r>
              <a:rPr lang="en-US" dirty="0"/>
              <a:t>problem in </a:t>
            </a:r>
            <a:r>
              <a:rPr lang="en-US" dirty="0" smtClean="0"/>
              <a:t>combinatorics.</a:t>
            </a:r>
          </a:p>
          <a:p>
            <a:r>
              <a:rPr lang="en-US" dirty="0" err="1" smtClean="0"/>
              <a:t>Recomputation</a:t>
            </a:r>
            <a:r>
              <a:rPr lang="en-US" dirty="0" smtClean="0"/>
              <a:t> is avoided as it stores the result of previous </a:t>
            </a:r>
            <a:r>
              <a:rPr lang="en-US" dirty="0" err="1" smtClean="0"/>
              <a:t>subproblem</a:t>
            </a:r>
            <a:r>
              <a:rPr lang="en-US" dirty="0" smtClean="0"/>
              <a:t> so that it can be used again in solving another </a:t>
            </a:r>
            <a:r>
              <a:rPr lang="en-US" dirty="0" err="1" smtClean="0"/>
              <a:t>subproblem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8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Knapsack(</a:t>
            </a:r>
            <a:r>
              <a:rPr lang="en-GB" dirty="0" err="1" smtClean="0"/>
              <a:t>n,cw</a:t>
            </a:r>
            <a:r>
              <a:rPr lang="en-GB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int</a:t>
            </a:r>
            <a:r>
              <a:rPr lang="en-US" sz="1800" dirty="0"/>
              <a:t> M[][] = new </a:t>
            </a:r>
            <a:r>
              <a:rPr lang="en-US" sz="1800" dirty="0" err="1"/>
              <a:t>int</a:t>
            </a:r>
            <a:r>
              <a:rPr lang="en-US" sz="1800" dirty="0"/>
              <a:t>[n + 1][</a:t>
            </a:r>
            <a:r>
              <a:rPr lang="en-US" sz="1800" dirty="0" err="1" smtClean="0"/>
              <a:t>cw</a:t>
            </a:r>
            <a:r>
              <a:rPr lang="en-US" sz="1800" dirty="0" smtClean="0"/>
              <a:t> </a:t>
            </a:r>
            <a:r>
              <a:rPr lang="en-US" sz="1800" dirty="0"/>
              <a:t>+ 1</a:t>
            </a:r>
            <a:r>
              <a:rPr lang="en-US" sz="1800" dirty="0" smtClean="0"/>
              <a:t>];//</a:t>
            </a:r>
            <a:r>
              <a:rPr lang="en-US" sz="1800" dirty="0"/>
              <a:t>Build a </a:t>
            </a:r>
            <a:r>
              <a:rPr lang="en-US" sz="1800" dirty="0" err="1"/>
              <a:t>memoization</a:t>
            </a:r>
            <a:r>
              <a:rPr lang="en-US" sz="1800" dirty="0"/>
              <a:t> matrix in bottom up manner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for </a:t>
            </a:r>
            <a:r>
              <a:rPr lang="en-US" sz="1800" dirty="0" err="1" smtClean="0"/>
              <a:t>i</a:t>
            </a:r>
            <a:r>
              <a:rPr lang="en-US" sz="1800" dirty="0" smtClean="0"/>
              <a:t>&lt;-0 to 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for w&lt;-0 to </a:t>
            </a:r>
            <a:r>
              <a:rPr lang="en-US" sz="1800" dirty="0" err="1" smtClean="0"/>
              <a:t>cw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             </a:t>
            </a:r>
            <a:r>
              <a:rPr lang="en-IN" sz="1800" dirty="0"/>
              <a:t>if (</a:t>
            </a:r>
            <a:r>
              <a:rPr lang="en-IN" sz="1800" dirty="0" err="1"/>
              <a:t>i</a:t>
            </a:r>
            <a:r>
              <a:rPr lang="en-IN" sz="1800" dirty="0"/>
              <a:t> == 0 || w == 0</a:t>
            </a:r>
            <a:r>
              <a:rPr lang="en-IN" sz="1800" dirty="0" smtClean="0"/>
              <a:t>) then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                         </a:t>
            </a:r>
            <a:r>
              <a:rPr lang="en-IN" sz="1800" dirty="0" smtClean="0"/>
              <a:t>M[</a:t>
            </a:r>
            <a:r>
              <a:rPr lang="en-IN" sz="1800" dirty="0" err="1" smtClean="0"/>
              <a:t>i</a:t>
            </a:r>
            <a:r>
              <a:rPr lang="en-IN" sz="1800" dirty="0"/>
              <a:t>][w] = 0</a:t>
            </a:r>
            <a:r>
              <a:rPr lang="en-IN" sz="1800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           else if</a:t>
            </a:r>
            <a:r>
              <a:rPr lang="en-IN" sz="1800" dirty="0" smtClean="0"/>
              <a:t>(</a:t>
            </a:r>
            <a:r>
              <a:rPr lang="en-IN" sz="1800" dirty="0" err="1" smtClean="0"/>
              <a:t>gwt</a:t>
            </a:r>
            <a:r>
              <a:rPr lang="en-IN" sz="1800" dirty="0" smtClean="0"/>
              <a:t>[</a:t>
            </a:r>
            <a:r>
              <a:rPr lang="en-IN" sz="1800" dirty="0" err="1" smtClean="0"/>
              <a:t>i</a:t>
            </a:r>
            <a:r>
              <a:rPr lang="en-IN" sz="1800" dirty="0" smtClean="0"/>
              <a:t> </a:t>
            </a:r>
            <a:r>
              <a:rPr lang="en-IN" sz="1800" dirty="0"/>
              <a:t>- 1]&lt;= w</a:t>
            </a:r>
            <a:r>
              <a:rPr lang="en-IN" sz="1800" dirty="0" smtClean="0"/>
              <a:t>) then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                      </a:t>
            </a:r>
            <a:r>
              <a:rPr lang="pl-PL" sz="1800" dirty="0"/>
              <a:t>M[i][w] = max(pro[i - 1] + M[i - 1][w - gwt[i - 1]], M[i - 1][w</a:t>
            </a:r>
            <a:r>
              <a:rPr lang="pl-PL" sz="1800" dirty="0" smtClean="0"/>
              <a:t>])</a:t>
            </a:r>
            <a:endParaRPr lang="en-IN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           else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                    </a:t>
            </a:r>
            <a:r>
              <a:rPr lang="pl-PL" sz="1800" dirty="0" smtClean="0"/>
              <a:t>M[i</a:t>
            </a:r>
            <a:r>
              <a:rPr lang="pl-PL" sz="1800" dirty="0"/>
              <a:t>][w] = M[i - 1][w</a:t>
            </a:r>
            <a:r>
              <a:rPr lang="pl-PL" sz="1800" dirty="0" smtClean="0"/>
              <a:t>]</a:t>
            </a:r>
            <a:endParaRPr lang="en-IN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r</a:t>
            </a:r>
            <a:r>
              <a:rPr lang="en-IN" sz="1800" dirty="0" smtClean="0"/>
              <a:t>eturn </a:t>
            </a:r>
            <a:r>
              <a:rPr lang="en-IN" sz="1800" dirty="0"/>
              <a:t>M[n][</a:t>
            </a:r>
            <a:r>
              <a:rPr lang="en-IN" sz="1800" dirty="0" err="1"/>
              <a:t>cw</a:t>
            </a:r>
            <a:r>
              <a:rPr lang="en-IN" sz="1800" dirty="0"/>
              <a:t>]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061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-3 Part TOP DOWN APPROCH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down Approach to design Algorithms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Divide : Divide the problem into sub problem that is similar to original problem </a:t>
            </a:r>
          </a:p>
          <a:p>
            <a:pPr marL="514350" indent="-514350">
              <a:buAutoNum type="arabicParenR"/>
            </a:pPr>
            <a:r>
              <a:rPr lang="en-US" dirty="0" smtClean="0"/>
              <a:t>Conquer  Solve the problem recursively </a:t>
            </a:r>
          </a:p>
          <a:p>
            <a:pPr marL="514350" indent="-514350">
              <a:buAutoNum type="arabicParenR"/>
            </a:pPr>
            <a:r>
              <a:rPr lang="en-US" dirty="0" smtClean="0"/>
              <a:t>Combine : Combine the solution of sub problem to create the solution of original problem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5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73737"/>
            <a:ext cx="10515600" cy="14895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Code in Java to solve </a:t>
            </a:r>
            <a:r>
              <a:rPr lang="en-US" dirty="0"/>
              <a:t>0-1 Knapsack problem Solution using Dynamic Programming to get Maximum </a:t>
            </a:r>
            <a:r>
              <a:rPr lang="en-US" dirty="0" smtClean="0"/>
              <a:t>Profit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7" y="1801368"/>
            <a:ext cx="7734260" cy="4352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56" y="6134376"/>
            <a:ext cx="5610035" cy="72362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34253"/>
              </p:ext>
            </p:extLst>
          </p:nvPr>
        </p:nvGraphicFramePr>
        <p:xfrm>
          <a:off x="10175113" y="2838577"/>
          <a:ext cx="812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5" imgW="812880" imgH="437400" progId="Package">
                  <p:embed/>
                </p:oleObj>
              </mc:Choice>
              <mc:Fallback>
                <p:oleObj name="Packager Shell Object" showAsIcon="1" r:id="rId5" imgW="8128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75113" y="2838577"/>
                        <a:ext cx="8128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57232" y="2121408"/>
            <a:ext cx="113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My Java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0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D&amp;C ALOGORATHIM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</a:t>
            </a:r>
          </a:p>
          <a:p>
            <a:r>
              <a:rPr lang="en-US" dirty="0" smtClean="0"/>
              <a:t>Finding Max and Min </a:t>
            </a:r>
          </a:p>
          <a:p>
            <a:r>
              <a:rPr lang="en-US" dirty="0" smtClean="0"/>
              <a:t>Merge Sort </a:t>
            </a:r>
          </a:p>
          <a:p>
            <a:r>
              <a:rPr lang="en-US" dirty="0" smtClean="0"/>
              <a:t>Quick Sort </a:t>
            </a:r>
          </a:p>
          <a:p>
            <a:r>
              <a:rPr lang="en-US" dirty="0" smtClean="0"/>
              <a:t>Strassen Matrix  Multiplication </a:t>
            </a:r>
          </a:p>
          <a:p>
            <a:r>
              <a:rPr lang="en-US" dirty="0" smtClean="0"/>
              <a:t>Convex hull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0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DIVIDE and CONQUER – APPROCH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ALGO DANDC (P) 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	if small (p) then return S(p)</a:t>
            </a:r>
          </a:p>
          <a:p>
            <a:pPr marL="0" indent="0">
              <a:buNone/>
            </a:pPr>
            <a:r>
              <a:rPr lang="en-GB" dirty="0" smtClean="0"/>
              <a:t>	else</a:t>
            </a:r>
          </a:p>
          <a:p>
            <a:pPr marL="0" indent="0">
              <a:buNone/>
            </a:pPr>
            <a:r>
              <a:rPr lang="en-GB" dirty="0" smtClean="0"/>
              <a:t>	{</a:t>
            </a:r>
          </a:p>
          <a:p>
            <a:pPr marL="0" indent="0">
              <a:buNone/>
            </a:pPr>
            <a:r>
              <a:rPr lang="en-GB" dirty="0" smtClean="0"/>
              <a:t>	divide P in smaller p1, p2...pk where k &gt;=1</a:t>
            </a:r>
          </a:p>
          <a:p>
            <a:pPr marL="0" indent="0">
              <a:buNone/>
            </a:pPr>
            <a:r>
              <a:rPr lang="en-GB" dirty="0" smtClean="0"/>
              <a:t>	apply DANDC to each sub problem Recursively </a:t>
            </a:r>
          </a:p>
          <a:p>
            <a:pPr marL="0" indent="0">
              <a:buNone/>
            </a:pPr>
            <a:r>
              <a:rPr lang="en-GB" dirty="0" smtClean="0"/>
              <a:t>	return combine ( DANDC(p1), DANDC(p1) ……………… DANDC(pk))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7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Greedy Algorithms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3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Greedy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greedy algorithm is an algorithm that constructs an object X one step at a time, at each step choosing the locally best option.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In some cases, greedy algorithms construct the globally best object by repeatedly choosing the locally best option.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0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Greedy Algorithms – Advantages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Greedy algorithms have several advantages over other algorithmic approaches: </a:t>
            </a:r>
          </a:p>
          <a:p>
            <a:pPr marL="0" indent="0">
              <a:buNone/>
            </a:pPr>
            <a:r>
              <a:rPr lang="en-GB" dirty="0" smtClean="0"/>
              <a:t>● Simplicity: Greedy algorithms are often easier to describe and code up than other algorithms. </a:t>
            </a:r>
          </a:p>
          <a:p>
            <a:pPr marL="0" indent="0">
              <a:buNone/>
            </a:pPr>
            <a:r>
              <a:rPr lang="en-GB" dirty="0" smtClean="0"/>
              <a:t>● Efficiency: Greedy algorithms can often be implemented more efficiently than other algorithms.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3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Greedy Algorithms – DIS Advantages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Greedy algorithms have several drawbacks: </a:t>
            </a:r>
          </a:p>
          <a:p>
            <a:pPr marL="0" indent="0">
              <a:buNone/>
            </a:pPr>
            <a:r>
              <a:rPr lang="en-GB" dirty="0" smtClean="0"/>
              <a:t>● Hard to design: Once you have found the right greedy approach, designing greedy algorithms can be easy. However, finding the right approach can be hard.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● Hard to verify: Showing a greedy algorithm is correct often requires a nuanced argument.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2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987</Words>
  <Application>Microsoft Office PowerPoint</Application>
  <PresentationFormat>Widescreen</PresentationFormat>
  <Paragraphs>171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Package</vt:lpstr>
      <vt:lpstr>Algorithms Design Approach/Patterns </vt:lpstr>
      <vt:lpstr>DIVIDE AND CONQUER </vt:lpstr>
      <vt:lpstr>DIVIDE AND CONQUER -3 Part TOP DOWN APPROCH</vt:lpstr>
      <vt:lpstr>APPLICATION OF D&amp;C ALOGORATHIM</vt:lpstr>
      <vt:lpstr>DIVIDE and CONQUER – APPROCH</vt:lpstr>
      <vt:lpstr>Greedy Algorithms  </vt:lpstr>
      <vt:lpstr>Greedy Algorithms</vt:lpstr>
      <vt:lpstr>Greedy Algorithms – Advantages </vt:lpstr>
      <vt:lpstr>Greedy Algorithms – DIS Advantages </vt:lpstr>
      <vt:lpstr>Greedy Algorithms – APPROCH</vt:lpstr>
      <vt:lpstr>Applications OF Greedy Algorithms </vt:lpstr>
      <vt:lpstr>Dynamic Programming   </vt:lpstr>
      <vt:lpstr>Dynamic Programming</vt:lpstr>
      <vt:lpstr>Dynamic Programming– Advantages </vt:lpstr>
      <vt:lpstr>Dynamic Programming– Disadvantages </vt:lpstr>
      <vt:lpstr>APPLICATION OF Dynamic Programming</vt:lpstr>
      <vt:lpstr>BackTracking   </vt:lpstr>
      <vt:lpstr>BackTracking</vt:lpstr>
      <vt:lpstr>BackTracking– Advantages </vt:lpstr>
      <vt:lpstr>BackTracking– DisAdvantages </vt:lpstr>
      <vt:lpstr>BackTracking– APPROCH</vt:lpstr>
      <vt:lpstr>APPLICATION OF BackTracking </vt:lpstr>
      <vt:lpstr>Branch and Bound  </vt:lpstr>
      <vt:lpstr>Branch and Bound</vt:lpstr>
      <vt:lpstr>Branch and Bound– APPROCH</vt:lpstr>
      <vt:lpstr>APPLICATION OF Branch and Bound</vt:lpstr>
      <vt:lpstr>0/1 Knapsack Problem using Dynamic Programming  </vt:lpstr>
      <vt:lpstr>Why Dynamic Programming to solve  0/1 Knapsack Problem?</vt:lpstr>
      <vt:lpstr>Algorithm</vt:lpstr>
      <vt:lpstr>Code in Java to solve 0-1 Knapsack problem Solution using Dynamic Programming to get Maximum Profit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vicky shiv</dc:creator>
  <cp:lastModifiedBy>Ashwin Shiv</cp:lastModifiedBy>
  <cp:revision>40</cp:revision>
  <dcterms:created xsi:type="dcterms:W3CDTF">2020-04-11T20:32:21Z</dcterms:created>
  <dcterms:modified xsi:type="dcterms:W3CDTF">2020-04-16T11:37:07Z</dcterms:modified>
</cp:coreProperties>
</file>