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74" r:id="rId15"/>
    <p:sldId id="270" r:id="rId16"/>
    <p:sldId id="269"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84" d="100"/>
          <a:sy n="84" d="100"/>
        </p:scale>
        <p:origin x="62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831570B-9174-413D-9CB6-BF455C9999B3}"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93895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31570B-9174-413D-9CB6-BF455C9999B3}"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154777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31570B-9174-413D-9CB6-BF455C9999B3}"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155467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31570B-9174-413D-9CB6-BF455C9999B3}"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184934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1570B-9174-413D-9CB6-BF455C9999B3}" type="datetimeFigureOut">
              <a:rPr lang="en-GB" smtClean="0"/>
              <a:t>26/04/2020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8673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831570B-9174-413D-9CB6-BF455C9999B3}"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398060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31570B-9174-413D-9CB6-BF455C9999B3}" type="datetimeFigureOut">
              <a:rPr lang="en-GB" smtClean="0"/>
              <a:t>26/04/2020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340281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831570B-9174-413D-9CB6-BF455C9999B3}" type="datetimeFigureOut">
              <a:rPr lang="en-GB" smtClean="0"/>
              <a:t>26/04/2020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321638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1570B-9174-413D-9CB6-BF455C9999B3}" type="datetimeFigureOut">
              <a:rPr lang="en-GB" smtClean="0"/>
              <a:t>26/04/2020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357349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1570B-9174-413D-9CB6-BF455C9999B3}"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124523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1570B-9174-413D-9CB6-BF455C9999B3}" type="datetimeFigureOut">
              <a:rPr lang="en-GB" smtClean="0"/>
              <a:t>26/04/2020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D8AC3E-4712-4074-A72B-459430023B92}" type="slidenum">
              <a:rPr lang="en-GB" smtClean="0"/>
              <a:t>‹#›</a:t>
            </a:fld>
            <a:endParaRPr lang="en-GB"/>
          </a:p>
        </p:txBody>
      </p:sp>
    </p:spTree>
    <p:extLst>
      <p:ext uri="{BB962C8B-B14F-4D97-AF65-F5344CB8AC3E}">
        <p14:creationId xmlns:p14="http://schemas.microsoft.com/office/powerpoint/2010/main" val="257898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1570B-9174-413D-9CB6-BF455C9999B3}" type="datetimeFigureOut">
              <a:rPr lang="en-GB" smtClean="0"/>
              <a:t>26/04/2020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8AC3E-4712-4074-A72B-459430023B92}" type="slidenum">
              <a:rPr lang="en-GB" smtClean="0"/>
              <a:t>‹#›</a:t>
            </a:fld>
            <a:endParaRPr lang="en-GB"/>
          </a:p>
        </p:txBody>
      </p:sp>
    </p:spTree>
    <p:extLst>
      <p:ext uri="{BB962C8B-B14F-4D97-AF65-F5344CB8AC3E}">
        <p14:creationId xmlns:p14="http://schemas.microsoft.com/office/powerpoint/2010/main" val="103125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hannel/UCZCFT11CWBi3MHNlGf019n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ALGORITHMS</a:t>
            </a:r>
            <a:endParaRPr lang="en-GB" dirty="0"/>
          </a:p>
        </p:txBody>
      </p:sp>
      <p:sp>
        <p:nvSpPr>
          <p:cNvPr id="3" name="Subtitle 2"/>
          <p:cNvSpPr>
            <a:spLocks noGrp="1"/>
          </p:cNvSpPr>
          <p:nvPr>
            <p:ph type="subTitle" idx="1"/>
          </p:nvPr>
        </p:nvSpPr>
        <p:spPr/>
        <p:txBody>
          <a:bodyPr/>
          <a:lstStyle/>
          <a:p>
            <a:r>
              <a:rPr lang="en-US" dirty="0" smtClean="0"/>
              <a:t>By Ashwin Shiv</a:t>
            </a:r>
          </a:p>
          <a:p>
            <a:endParaRPr lang="en-GB" dirty="0"/>
          </a:p>
        </p:txBody>
      </p:sp>
    </p:spTree>
    <p:extLst>
      <p:ext uri="{BB962C8B-B14F-4D97-AF65-F5344CB8AC3E}">
        <p14:creationId xmlns:p14="http://schemas.microsoft.com/office/powerpoint/2010/main" val="367649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Adjacency List</a:t>
            </a:r>
            <a:endParaRPr lang="en-GB" dirty="0"/>
          </a:p>
        </p:txBody>
      </p:sp>
      <p:sp>
        <p:nvSpPr>
          <p:cNvPr id="3" name="Content Placeholder 2"/>
          <p:cNvSpPr>
            <a:spLocks noGrp="1"/>
          </p:cNvSpPr>
          <p:nvPr>
            <p:ph idx="1"/>
          </p:nvPr>
        </p:nvSpPr>
        <p:spPr/>
        <p:txBody>
          <a:bodyPr>
            <a:normAutofit/>
          </a:bodyPr>
          <a:lstStyle/>
          <a:p>
            <a:r>
              <a:rPr lang="en-GB" dirty="0" smtClean="0"/>
              <a:t>Pros: </a:t>
            </a:r>
          </a:p>
          <a:p>
            <a:pPr lvl="1"/>
            <a:r>
              <a:rPr lang="en-GB" dirty="0" smtClean="0"/>
              <a:t>Saves space O(|V|+|E|) . </a:t>
            </a:r>
          </a:p>
          <a:p>
            <a:pPr lvl="1"/>
            <a:r>
              <a:rPr lang="en-GB" dirty="0" smtClean="0"/>
              <a:t>In the worst case, there can be C(V, 2) number of edges in a graph thus consuming O(V^2) space. </a:t>
            </a:r>
          </a:p>
          <a:p>
            <a:pPr lvl="1"/>
            <a:r>
              <a:rPr lang="en-GB" dirty="0" smtClean="0"/>
              <a:t>Adding a vertex is easier.</a:t>
            </a:r>
          </a:p>
          <a:p>
            <a:pPr marL="0" indent="0">
              <a:buNone/>
            </a:pPr>
            <a:endParaRPr lang="en-GB" dirty="0" smtClean="0"/>
          </a:p>
          <a:p>
            <a:r>
              <a:rPr lang="en-GB" dirty="0" smtClean="0"/>
              <a:t>Cons: </a:t>
            </a:r>
          </a:p>
          <a:p>
            <a:pPr lvl="1"/>
            <a:r>
              <a:rPr lang="en-GB" dirty="0" smtClean="0"/>
              <a:t>Queries like whether there is an edge from vertex u to vertex v are not efficient and can be done O(V).</a:t>
            </a:r>
            <a:endParaRPr lang="en-GB" dirty="0"/>
          </a:p>
        </p:txBody>
      </p:sp>
    </p:spTree>
    <p:extLst>
      <p:ext uri="{BB962C8B-B14F-4D97-AF65-F5344CB8AC3E}">
        <p14:creationId xmlns:p14="http://schemas.microsoft.com/office/powerpoint/2010/main" val="1139456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a:t>
            </a:r>
            <a:r>
              <a:rPr lang="en-US" dirty="0" err="1" smtClean="0"/>
              <a:t>Implemenation</a:t>
            </a:r>
            <a:r>
              <a:rPr lang="en-US" dirty="0" err="1"/>
              <a:t>s</a:t>
            </a:r>
            <a:endParaRPr lang="en-GB" dirty="0"/>
          </a:p>
        </p:txBody>
      </p:sp>
      <p:sp>
        <p:nvSpPr>
          <p:cNvPr id="3" name="Content Placeholder 2"/>
          <p:cNvSpPr>
            <a:spLocks noGrp="1"/>
          </p:cNvSpPr>
          <p:nvPr>
            <p:ph idx="1"/>
          </p:nvPr>
        </p:nvSpPr>
        <p:spPr/>
        <p:txBody>
          <a:bodyPr/>
          <a:lstStyle/>
          <a:p>
            <a:r>
              <a:rPr lang="en-GB" b="1" dirty="0"/>
              <a:t>Elementary Graph Algorithms ( MATRIX / ARRAY) </a:t>
            </a:r>
          </a:p>
          <a:p>
            <a:pPr lvl="1"/>
            <a:r>
              <a:rPr lang="en-GB" dirty="0" smtClean="0"/>
              <a:t>Breadth First search ( QUEUE) </a:t>
            </a:r>
          </a:p>
          <a:p>
            <a:pPr lvl="1"/>
            <a:r>
              <a:rPr lang="en-GB" dirty="0" smtClean="0"/>
              <a:t>Depth First search ( STACK )</a:t>
            </a:r>
          </a:p>
          <a:p>
            <a:r>
              <a:rPr lang="en-GB" b="1" dirty="0" smtClean="0"/>
              <a:t>Minimum </a:t>
            </a:r>
            <a:r>
              <a:rPr lang="en-GB" b="1" dirty="0"/>
              <a:t>Spanning Tree :</a:t>
            </a:r>
            <a:endParaRPr lang="en-GB" dirty="0" smtClean="0"/>
          </a:p>
          <a:p>
            <a:pPr lvl="1"/>
            <a:r>
              <a:rPr lang="en-GB" dirty="0" smtClean="0"/>
              <a:t>Prim’s Minimum Spanning Tree</a:t>
            </a:r>
          </a:p>
          <a:p>
            <a:pPr lvl="1"/>
            <a:r>
              <a:rPr lang="en-GB" dirty="0" err="1" smtClean="0"/>
              <a:t>Kruskal’s</a:t>
            </a:r>
            <a:r>
              <a:rPr lang="en-GB" dirty="0" smtClean="0"/>
              <a:t> Minimum Spanning Tree Algorithm</a:t>
            </a:r>
          </a:p>
          <a:p>
            <a:r>
              <a:rPr lang="en-GB" b="1" dirty="0"/>
              <a:t>Shortest Paths </a:t>
            </a:r>
            <a:r>
              <a:rPr lang="en-GB" b="1" dirty="0" smtClean="0"/>
              <a:t>:</a:t>
            </a:r>
          </a:p>
          <a:p>
            <a:pPr lvl="1"/>
            <a:r>
              <a:rPr lang="en-GB" dirty="0" err="1"/>
              <a:t>Dijkstra</a:t>
            </a:r>
            <a:r>
              <a:rPr lang="en-GB" dirty="0"/>
              <a:t> </a:t>
            </a:r>
            <a:r>
              <a:rPr lang="en-GB" dirty="0" smtClean="0"/>
              <a:t>Algorithm (Single-source shortest path )</a:t>
            </a:r>
          </a:p>
          <a:p>
            <a:pPr lvl="1"/>
            <a:r>
              <a:rPr lang="en-GB" dirty="0" smtClean="0"/>
              <a:t>Floyd-</a:t>
            </a:r>
            <a:r>
              <a:rPr lang="en-GB" dirty="0" err="1" smtClean="0"/>
              <a:t>Warshall</a:t>
            </a:r>
            <a:r>
              <a:rPr lang="en-GB" dirty="0" smtClean="0"/>
              <a:t> algorithm ( all Pair Shortest Path ) </a:t>
            </a:r>
            <a:endParaRPr lang="en-GB" dirty="0"/>
          </a:p>
        </p:txBody>
      </p:sp>
    </p:spTree>
    <p:extLst>
      <p:ext uri="{BB962C8B-B14F-4D97-AF65-F5344CB8AC3E}">
        <p14:creationId xmlns:p14="http://schemas.microsoft.com/office/powerpoint/2010/main" val="266372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a:t>
            </a:r>
          </a:p>
        </p:txBody>
      </p:sp>
      <p:sp>
        <p:nvSpPr>
          <p:cNvPr id="3" name="Content Placeholder 2"/>
          <p:cNvSpPr>
            <a:spLocks noGrp="1"/>
          </p:cNvSpPr>
          <p:nvPr>
            <p:ph idx="1"/>
          </p:nvPr>
        </p:nvSpPr>
        <p:spPr/>
        <p:txBody>
          <a:bodyPr>
            <a:normAutofit/>
          </a:bodyPr>
          <a:lstStyle/>
          <a:p>
            <a:r>
              <a:rPr lang="en-GB" dirty="0"/>
              <a:t>Breadth First Traversal (or Search) for a graph is similar to Breadth First Traversal of a </a:t>
            </a:r>
            <a:r>
              <a:rPr lang="en-GB" dirty="0" smtClean="0"/>
              <a:t>tree.</a:t>
            </a:r>
            <a:r>
              <a:rPr lang="en-GB" dirty="0"/>
              <a:t> The only catch here is, unlike trees, graphs may contain cycles, so we may come to the same node again. </a:t>
            </a:r>
          </a:p>
          <a:p>
            <a:r>
              <a:rPr lang="en-GB" dirty="0"/>
              <a:t>To avoid processing a node more than once, we use a </a:t>
            </a:r>
            <a:r>
              <a:rPr lang="en-GB" dirty="0" err="1"/>
              <a:t>boolean</a:t>
            </a:r>
            <a:r>
              <a:rPr lang="en-GB" dirty="0"/>
              <a:t> visited array. </a:t>
            </a:r>
          </a:p>
          <a:p>
            <a:r>
              <a:rPr lang="en-GB" dirty="0"/>
              <a:t>For simplicity, it is assumed that all vertices are reachable from the starting vertex.</a:t>
            </a:r>
          </a:p>
        </p:txBody>
      </p:sp>
    </p:spTree>
    <p:extLst>
      <p:ext uri="{BB962C8B-B14F-4D97-AF65-F5344CB8AC3E}">
        <p14:creationId xmlns:p14="http://schemas.microsoft.com/office/powerpoint/2010/main" val="226574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a:t>
            </a:r>
          </a:p>
        </p:txBody>
      </p:sp>
      <p:sp>
        <p:nvSpPr>
          <p:cNvPr id="3" name="Content Placeholder 2"/>
          <p:cNvSpPr>
            <a:spLocks noGrp="1"/>
          </p:cNvSpPr>
          <p:nvPr>
            <p:ph idx="1"/>
          </p:nvPr>
        </p:nvSpPr>
        <p:spPr/>
        <p:txBody>
          <a:bodyPr>
            <a:normAutofit/>
          </a:bodyPr>
          <a:lstStyle/>
          <a:p>
            <a:r>
              <a:rPr lang="en-GB" dirty="0"/>
              <a:t>Depth First Traversal (or Search) for a graph is similar to Depth First Traversal of a tree</a:t>
            </a:r>
            <a:r>
              <a:rPr lang="en-GB" dirty="0" smtClean="0"/>
              <a:t>.</a:t>
            </a:r>
          </a:p>
          <a:p>
            <a:r>
              <a:rPr lang="en-GB" dirty="0" smtClean="0"/>
              <a:t> </a:t>
            </a:r>
            <a:r>
              <a:rPr lang="en-GB" dirty="0"/>
              <a:t>The only catch here is, unlike trees, graphs may contain cycles, so we may come to the same node again. </a:t>
            </a:r>
            <a:endParaRPr lang="en-GB" dirty="0" smtClean="0"/>
          </a:p>
          <a:p>
            <a:r>
              <a:rPr lang="en-GB" dirty="0" smtClean="0"/>
              <a:t>To </a:t>
            </a:r>
            <a:r>
              <a:rPr lang="en-GB" dirty="0"/>
              <a:t>avoid processing a node more than once, we use a </a:t>
            </a:r>
            <a:r>
              <a:rPr lang="en-GB" dirty="0" err="1"/>
              <a:t>boolean</a:t>
            </a:r>
            <a:r>
              <a:rPr lang="en-GB" dirty="0"/>
              <a:t> visited array.</a:t>
            </a:r>
          </a:p>
        </p:txBody>
      </p:sp>
    </p:spTree>
    <p:extLst>
      <p:ext uri="{BB962C8B-B14F-4D97-AF65-F5344CB8AC3E}">
        <p14:creationId xmlns:p14="http://schemas.microsoft.com/office/powerpoint/2010/main" val="27462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a:t>
            </a:r>
            <a:endParaRPr lang="en-GB" dirty="0"/>
          </a:p>
        </p:txBody>
      </p:sp>
      <p:sp>
        <p:nvSpPr>
          <p:cNvPr id="3" name="Content Placeholder 2"/>
          <p:cNvSpPr>
            <a:spLocks noGrp="1"/>
          </p:cNvSpPr>
          <p:nvPr>
            <p:ph idx="1"/>
          </p:nvPr>
        </p:nvSpPr>
        <p:spPr/>
        <p:txBody>
          <a:bodyPr/>
          <a:lstStyle/>
          <a:p>
            <a:r>
              <a:rPr lang="en-GB" dirty="0"/>
              <a:t>Given a connected and undirected graph, a </a:t>
            </a:r>
            <a:r>
              <a:rPr lang="en-GB" i="1" dirty="0"/>
              <a:t>spanning tree</a:t>
            </a:r>
            <a:r>
              <a:rPr lang="en-GB" dirty="0"/>
              <a:t> of that graph is a </a:t>
            </a:r>
            <a:r>
              <a:rPr lang="en-GB" dirty="0" err="1"/>
              <a:t>subgraph</a:t>
            </a:r>
            <a:r>
              <a:rPr lang="en-GB" dirty="0"/>
              <a:t> that is a tree and connects all the vertices together. </a:t>
            </a:r>
          </a:p>
          <a:p>
            <a:r>
              <a:rPr lang="en-GB" dirty="0"/>
              <a:t>A single graph can have many different spanning trees</a:t>
            </a:r>
            <a:r>
              <a:rPr lang="en-GB" dirty="0" smtClean="0"/>
              <a:t>.</a:t>
            </a:r>
          </a:p>
          <a:p>
            <a:r>
              <a:rPr lang="en-GB" dirty="0"/>
              <a:t> A </a:t>
            </a:r>
            <a:r>
              <a:rPr lang="en-GB" i="1" dirty="0"/>
              <a:t>minimum spanning tree (MST)</a:t>
            </a:r>
            <a:r>
              <a:rPr lang="en-GB" dirty="0"/>
              <a:t> or minimum weight spanning tree for a weighted, connected and undirected graph is a spanning tree with weight less than or equal to the weight of every other spanning tree. The weight of a spanning tree is the sum of weights given to each edge of the spanning tree.</a:t>
            </a:r>
          </a:p>
        </p:txBody>
      </p:sp>
    </p:spTree>
    <p:extLst>
      <p:ext uri="{BB962C8B-B14F-4D97-AF65-F5344CB8AC3E}">
        <p14:creationId xmlns:p14="http://schemas.microsoft.com/office/powerpoint/2010/main" val="22343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Kruskal’s</a:t>
            </a:r>
            <a:r>
              <a:rPr lang="en-GB" dirty="0"/>
              <a:t> Minimum Spanning Tree Algorithm</a:t>
            </a:r>
          </a:p>
        </p:txBody>
      </p:sp>
      <p:sp>
        <p:nvSpPr>
          <p:cNvPr id="3" name="Content Placeholder 2"/>
          <p:cNvSpPr>
            <a:spLocks noGrp="1"/>
          </p:cNvSpPr>
          <p:nvPr>
            <p:ph idx="1"/>
          </p:nvPr>
        </p:nvSpPr>
        <p:spPr/>
        <p:txBody>
          <a:bodyPr>
            <a:normAutofit/>
          </a:bodyPr>
          <a:lstStyle/>
          <a:p>
            <a:pPr marL="0" indent="0">
              <a:buNone/>
            </a:pPr>
            <a:r>
              <a:rPr lang="en-GB" b="1" i="1" dirty="0"/>
              <a:t>Algorithm</a:t>
            </a:r>
          </a:p>
          <a:p>
            <a:r>
              <a:rPr lang="en-GB" i="1" dirty="0" smtClean="0"/>
              <a:t>Sort </a:t>
            </a:r>
            <a:r>
              <a:rPr lang="en-GB" i="1" dirty="0"/>
              <a:t>all the edges in non-decreasing order of their weight.</a:t>
            </a:r>
            <a:r>
              <a:rPr lang="en-GB" dirty="0"/>
              <a:t/>
            </a:r>
            <a:br>
              <a:rPr lang="en-GB" dirty="0"/>
            </a:br>
            <a:endParaRPr lang="en-GB" b="1" i="1" dirty="0"/>
          </a:p>
          <a:p>
            <a:r>
              <a:rPr lang="en-GB" i="1" dirty="0" smtClean="0"/>
              <a:t>Pick </a:t>
            </a:r>
            <a:r>
              <a:rPr lang="en-GB" i="1" dirty="0"/>
              <a:t>the smallest edge. Check if it forms a cycle with the spanning tree formed so far. If cycle is not formed, include this edge. Else, discard it.</a:t>
            </a:r>
            <a:r>
              <a:rPr lang="en-GB" dirty="0"/>
              <a:t/>
            </a:r>
            <a:br>
              <a:rPr lang="en-GB" dirty="0"/>
            </a:br>
            <a:endParaRPr lang="en-GB" b="1" i="1" dirty="0"/>
          </a:p>
          <a:p>
            <a:r>
              <a:rPr lang="en-GB" i="1" dirty="0" smtClean="0"/>
              <a:t>Repeat </a:t>
            </a:r>
            <a:r>
              <a:rPr lang="en-GB" i="1" dirty="0"/>
              <a:t>step#2 until there are (V-1) edges in the spanning tree.</a:t>
            </a:r>
            <a:endParaRPr lang="en-GB" dirty="0"/>
          </a:p>
        </p:txBody>
      </p:sp>
    </p:spTree>
    <p:extLst>
      <p:ext uri="{BB962C8B-B14F-4D97-AF65-F5344CB8AC3E}">
        <p14:creationId xmlns:p14="http://schemas.microsoft.com/office/powerpoint/2010/main" val="1713213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Prim’s Minimum Spanning </a:t>
            </a:r>
            <a:r>
              <a:rPr lang="en-GB" dirty="0" smtClean="0"/>
              <a:t>Tree</a:t>
            </a:r>
            <a:endParaRPr lang="en-GB" dirty="0"/>
          </a:p>
        </p:txBody>
      </p:sp>
      <p:sp>
        <p:nvSpPr>
          <p:cNvPr id="3" name="Content Placeholder 2"/>
          <p:cNvSpPr>
            <a:spLocks noGrp="1"/>
          </p:cNvSpPr>
          <p:nvPr>
            <p:ph idx="1"/>
          </p:nvPr>
        </p:nvSpPr>
        <p:spPr/>
        <p:txBody>
          <a:bodyPr>
            <a:normAutofit fontScale="92500"/>
          </a:bodyPr>
          <a:lstStyle/>
          <a:p>
            <a:r>
              <a:rPr lang="en-GB" b="1" i="1" dirty="0"/>
              <a:t>Algorithm</a:t>
            </a:r>
            <a:r>
              <a:rPr lang="en-GB" dirty="0"/>
              <a:t/>
            </a:r>
            <a:br>
              <a:rPr lang="en-GB" dirty="0"/>
            </a:br>
            <a:r>
              <a:rPr lang="en-GB" b="1" dirty="0"/>
              <a:t>1)</a:t>
            </a:r>
            <a:r>
              <a:rPr lang="en-GB" dirty="0"/>
              <a:t> Create a set </a:t>
            </a:r>
            <a:r>
              <a:rPr lang="en-GB" i="1" dirty="0" err="1"/>
              <a:t>mstSet</a:t>
            </a:r>
            <a:r>
              <a:rPr lang="en-GB" dirty="0"/>
              <a:t> that keeps track of vertices already included in MST.</a:t>
            </a:r>
            <a:br>
              <a:rPr lang="en-GB" dirty="0"/>
            </a:br>
            <a:r>
              <a:rPr lang="en-GB" b="1" dirty="0"/>
              <a:t>2)</a:t>
            </a:r>
            <a:r>
              <a:rPr lang="en-GB" dirty="0"/>
              <a:t> Assign a key value to all vertices in the input graph. Initialize all key values as INFINITE. Assign key value as 0 for the first vertex so that it is picked first.</a:t>
            </a:r>
            <a:br>
              <a:rPr lang="en-GB" dirty="0"/>
            </a:br>
            <a:r>
              <a:rPr lang="en-GB" b="1" dirty="0"/>
              <a:t>3)</a:t>
            </a:r>
            <a:r>
              <a:rPr lang="en-GB" dirty="0"/>
              <a:t> While </a:t>
            </a:r>
            <a:r>
              <a:rPr lang="en-GB" dirty="0" err="1"/>
              <a:t>mstSet</a:t>
            </a:r>
            <a:r>
              <a:rPr lang="en-GB" dirty="0"/>
              <a:t> doesn’t include all </a:t>
            </a:r>
            <a:r>
              <a:rPr lang="en-GB" dirty="0" err="1" smtClean="0"/>
              <a:t>vertice</a:t>
            </a:r>
            <a:endParaRPr lang="en-GB" dirty="0" smtClean="0"/>
          </a:p>
          <a:p>
            <a:pPr lvl="1"/>
            <a:r>
              <a:rPr lang="en-GB" dirty="0" smtClean="0"/>
              <a:t>Pick </a:t>
            </a:r>
            <a:r>
              <a:rPr lang="en-GB" dirty="0"/>
              <a:t>a vertex </a:t>
            </a:r>
            <a:r>
              <a:rPr lang="en-GB" i="1" dirty="0"/>
              <a:t>u</a:t>
            </a:r>
            <a:r>
              <a:rPr lang="en-GB" dirty="0"/>
              <a:t> which is not there in </a:t>
            </a:r>
            <a:r>
              <a:rPr lang="en-GB" i="1" dirty="0" err="1"/>
              <a:t>mstSet</a:t>
            </a:r>
            <a:r>
              <a:rPr lang="en-GB" i="1" dirty="0"/>
              <a:t> </a:t>
            </a:r>
            <a:r>
              <a:rPr lang="en-GB" dirty="0"/>
              <a:t>and has minimum key </a:t>
            </a:r>
            <a:r>
              <a:rPr lang="en-GB" dirty="0" smtClean="0"/>
              <a:t>value</a:t>
            </a:r>
            <a:endParaRPr lang="en-GB" dirty="0"/>
          </a:p>
          <a:p>
            <a:pPr lvl="1"/>
            <a:r>
              <a:rPr lang="en-GB" dirty="0"/>
              <a:t> Include </a:t>
            </a:r>
            <a:r>
              <a:rPr lang="en-GB" i="1" dirty="0"/>
              <a:t>u </a:t>
            </a:r>
            <a:r>
              <a:rPr lang="en-GB" dirty="0"/>
              <a:t>to </a:t>
            </a:r>
            <a:r>
              <a:rPr lang="en-GB" dirty="0" err="1" smtClean="0"/>
              <a:t>mstSet</a:t>
            </a:r>
            <a:r>
              <a:rPr lang="en-GB" dirty="0" smtClean="0"/>
              <a:t>.</a:t>
            </a:r>
          </a:p>
          <a:p>
            <a:pPr lvl="1"/>
            <a:r>
              <a:rPr lang="en-GB" dirty="0" smtClean="0"/>
              <a:t>Update </a:t>
            </a:r>
            <a:r>
              <a:rPr lang="en-GB" dirty="0"/>
              <a:t>key value of all adjacent vertices of </a:t>
            </a:r>
            <a:r>
              <a:rPr lang="en-GB" i="1" dirty="0"/>
              <a:t>u</a:t>
            </a:r>
            <a:r>
              <a:rPr lang="en-GB" dirty="0"/>
              <a:t>. To update the key values, iterate through all adjacent vertices. For every adjacent vertex </a:t>
            </a:r>
            <a:r>
              <a:rPr lang="en-GB" i="1" dirty="0"/>
              <a:t>v</a:t>
            </a:r>
            <a:r>
              <a:rPr lang="en-GB" dirty="0"/>
              <a:t>, if weight of edge </a:t>
            </a:r>
            <a:r>
              <a:rPr lang="en-GB" i="1" dirty="0"/>
              <a:t>u-v</a:t>
            </a:r>
            <a:r>
              <a:rPr lang="en-GB" dirty="0"/>
              <a:t> is less than the previous key value of </a:t>
            </a:r>
            <a:r>
              <a:rPr lang="en-GB" i="1" dirty="0"/>
              <a:t>v</a:t>
            </a:r>
            <a:r>
              <a:rPr lang="en-GB" dirty="0"/>
              <a:t>, update the key value as weight of </a:t>
            </a:r>
            <a:r>
              <a:rPr lang="en-GB" i="1" dirty="0"/>
              <a:t>u-v</a:t>
            </a:r>
            <a:endParaRPr lang="en-GB" dirty="0"/>
          </a:p>
        </p:txBody>
      </p:sp>
    </p:spTree>
    <p:extLst>
      <p:ext uri="{BB962C8B-B14F-4D97-AF65-F5344CB8AC3E}">
        <p14:creationId xmlns:p14="http://schemas.microsoft.com/office/powerpoint/2010/main" val="12623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262" y="269092"/>
            <a:ext cx="11015597" cy="1171401"/>
          </a:xfrm>
        </p:spPr>
        <p:txBody>
          <a:bodyPr>
            <a:normAutofit/>
          </a:bodyPr>
          <a:lstStyle/>
          <a:p>
            <a:r>
              <a:rPr lang="en-GB" dirty="0" err="1"/>
              <a:t>Dijkstra</a:t>
            </a:r>
            <a:r>
              <a:rPr lang="en-GB" dirty="0"/>
              <a:t> Algorithm (Single-source shortest path </a:t>
            </a:r>
            <a:r>
              <a:rPr lang="en-GB" dirty="0" smtClean="0"/>
              <a:t>)</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dirty="0" err="1"/>
              <a:t>Dijkstra’s</a:t>
            </a:r>
            <a:r>
              <a:rPr lang="en-GB" dirty="0"/>
              <a:t> </a:t>
            </a:r>
            <a:r>
              <a:rPr lang="en-GB" dirty="0" smtClean="0"/>
              <a:t>algorithm, </a:t>
            </a:r>
            <a:r>
              <a:rPr lang="en-GB" dirty="0"/>
              <a:t>We maintain two sets, one set contains vertices included in shortest path tree, other set includes vertices not yet included in shortest path tree. At every step of the algorithm, we find a vertex which is in the other set (set of not yet included) and has a minimum distance from the source.</a:t>
            </a:r>
          </a:p>
          <a:p>
            <a:pPr fontAlgn="base"/>
            <a:r>
              <a:rPr lang="en-GB" dirty="0"/>
              <a:t>Below are the detailed steps used in </a:t>
            </a:r>
            <a:r>
              <a:rPr lang="en-GB" dirty="0" err="1"/>
              <a:t>Dijkstra’s</a:t>
            </a:r>
            <a:r>
              <a:rPr lang="en-GB" dirty="0"/>
              <a:t> algorithm to find the shortest path from a single source vertex to all other vertices in the given graph.</a:t>
            </a:r>
            <a:br>
              <a:rPr lang="en-GB" dirty="0"/>
            </a:br>
            <a:r>
              <a:rPr lang="en-GB" dirty="0"/>
              <a:t>Algorithm</a:t>
            </a:r>
            <a:br>
              <a:rPr lang="en-GB" dirty="0"/>
            </a:br>
            <a:r>
              <a:rPr lang="en-GB" b="1" dirty="0"/>
              <a:t>1)</a:t>
            </a:r>
            <a:r>
              <a:rPr lang="en-GB" dirty="0"/>
              <a:t> Create a set </a:t>
            </a:r>
            <a:r>
              <a:rPr lang="en-GB" i="1" dirty="0" err="1"/>
              <a:t>sptSet</a:t>
            </a:r>
            <a:r>
              <a:rPr lang="en-GB" dirty="0"/>
              <a:t> (shortest path tree set) that keeps track of vertices included in shortest path tree, i.e., whose minimum distance from source is calculated and finalized. Initially, this set is empty.</a:t>
            </a:r>
            <a:br>
              <a:rPr lang="en-GB" dirty="0"/>
            </a:br>
            <a:r>
              <a:rPr lang="en-GB" b="1" dirty="0"/>
              <a:t>2)</a:t>
            </a:r>
            <a:r>
              <a:rPr lang="en-GB" dirty="0"/>
              <a:t> Assign a distance value to all vertices in the input graph. Initialize all distance values as INFINITE. Assign distance value as 0 for the source vertex so that it is picked first.</a:t>
            </a:r>
            <a:br>
              <a:rPr lang="en-GB" dirty="0"/>
            </a:br>
            <a:r>
              <a:rPr lang="en-GB" b="1" dirty="0"/>
              <a:t>3)</a:t>
            </a:r>
            <a:r>
              <a:rPr lang="en-GB" dirty="0"/>
              <a:t> While </a:t>
            </a:r>
            <a:r>
              <a:rPr lang="en-GB" i="1" dirty="0" err="1"/>
              <a:t>sptSet</a:t>
            </a:r>
            <a:r>
              <a:rPr lang="en-GB" dirty="0"/>
              <a:t> doesn’t include all </a:t>
            </a:r>
            <a:r>
              <a:rPr lang="en-GB" dirty="0" smtClean="0"/>
              <a:t>vertices</a:t>
            </a:r>
            <a:r>
              <a:rPr lang="en-GB" dirty="0"/>
              <a:t/>
            </a:r>
            <a:br>
              <a:rPr lang="en-GB" dirty="0"/>
            </a:br>
            <a:r>
              <a:rPr lang="en-GB" dirty="0" smtClean="0"/>
              <a:t>	</a:t>
            </a:r>
            <a:r>
              <a:rPr lang="en-GB" b="1" dirty="0" smtClean="0"/>
              <a:t>a</a:t>
            </a:r>
            <a:r>
              <a:rPr lang="en-GB" b="1" dirty="0"/>
              <a:t>)</a:t>
            </a:r>
            <a:r>
              <a:rPr lang="en-GB" dirty="0"/>
              <a:t> Pick a vertex u which is not there in </a:t>
            </a:r>
            <a:r>
              <a:rPr lang="en-GB" i="1" dirty="0" err="1"/>
              <a:t>sptSet</a:t>
            </a:r>
            <a:r>
              <a:rPr lang="en-GB" dirty="0"/>
              <a:t> and has </a:t>
            </a:r>
            <a:r>
              <a:rPr lang="en-GB" b="1" dirty="0"/>
              <a:t>minimum</a:t>
            </a:r>
            <a:r>
              <a:rPr lang="en-GB" dirty="0"/>
              <a:t> distance value.</a:t>
            </a:r>
            <a:br>
              <a:rPr lang="en-GB" dirty="0"/>
            </a:br>
            <a:r>
              <a:rPr lang="en-GB" dirty="0" smtClean="0"/>
              <a:t>	</a:t>
            </a:r>
            <a:r>
              <a:rPr lang="en-GB" b="1" dirty="0" smtClean="0"/>
              <a:t>b</a:t>
            </a:r>
            <a:r>
              <a:rPr lang="en-GB" b="1" dirty="0"/>
              <a:t>)</a:t>
            </a:r>
            <a:r>
              <a:rPr lang="en-GB" dirty="0"/>
              <a:t> Include u to </a:t>
            </a:r>
            <a:r>
              <a:rPr lang="en-GB" i="1" dirty="0" err="1" smtClean="0"/>
              <a:t>sptSet</a:t>
            </a:r>
            <a:r>
              <a:rPr lang="en-GB" dirty="0" smtClean="0"/>
              <a:t>.</a:t>
            </a:r>
          </a:p>
          <a:p>
            <a:pPr marL="0" indent="0" fontAlgn="base">
              <a:buNone/>
            </a:pPr>
            <a:r>
              <a:rPr lang="en-GB" b="1" dirty="0"/>
              <a:t>	</a:t>
            </a:r>
            <a:r>
              <a:rPr lang="en-GB" b="1" dirty="0" smtClean="0"/>
              <a:t>c</a:t>
            </a:r>
            <a:r>
              <a:rPr lang="en-GB" b="1" dirty="0"/>
              <a:t>)</a:t>
            </a:r>
            <a:r>
              <a:rPr lang="en-GB" dirty="0"/>
              <a:t> Update distance value of all adjacent vertices of u. To update the distance values, iterate </a:t>
            </a:r>
            <a:r>
              <a:rPr lang="en-GB" dirty="0" smtClean="0"/>
              <a:t>	through 	, </a:t>
            </a:r>
            <a:r>
              <a:rPr lang="en-GB" dirty="0"/>
              <a:t>is less than the distance value of v, then update the distance value of v.</a:t>
            </a:r>
          </a:p>
          <a:p>
            <a:endParaRPr lang="en-GB" dirty="0"/>
          </a:p>
        </p:txBody>
      </p:sp>
    </p:spTree>
    <p:extLst>
      <p:ext uri="{BB962C8B-B14F-4D97-AF65-F5344CB8AC3E}">
        <p14:creationId xmlns:p14="http://schemas.microsoft.com/office/powerpoint/2010/main" val="282753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Floyd-</a:t>
            </a:r>
            <a:r>
              <a:rPr lang="en-GB" sz="4000" dirty="0" err="1"/>
              <a:t>Warshall</a:t>
            </a:r>
            <a:r>
              <a:rPr lang="en-GB" sz="4000" dirty="0"/>
              <a:t> algorithm ( </a:t>
            </a:r>
            <a:r>
              <a:rPr lang="en-GB" sz="4000" dirty="0" smtClean="0"/>
              <a:t>All </a:t>
            </a:r>
            <a:r>
              <a:rPr lang="en-GB" sz="4000" dirty="0"/>
              <a:t>Pair Shortest Path ) </a:t>
            </a:r>
          </a:p>
        </p:txBody>
      </p:sp>
      <p:sp>
        <p:nvSpPr>
          <p:cNvPr id="3" name="Content Placeholder 2"/>
          <p:cNvSpPr>
            <a:spLocks noGrp="1"/>
          </p:cNvSpPr>
          <p:nvPr>
            <p:ph idx="1"/>
          </p:nvPr>
        </p:nvSpPr>
        <p:spPr/>
        <p:txBody>
          <a:bodyPr>
            <a:normAutofit fontScale="92500" lnSpcReduction="10000"/>
          </a:bodyPr>
          <a:lstStyle/>
          <a:p>
            <a:r>
              <a:rPr lang="en-GB" dirty="0"/>
              <a:t>The Floyd </a:t>
            </a:r>
            <a:r>
              <a:rPr lang="en-GB" dirty="0" err="1"/>
              <a:t>Warshall</a:t>
            </a:r>
            <a:r>
              <a:rPr lang="en-GB" dirty="0"/>
              <a:t> Algorithm is for solving the All Pairs Shortest Path problem. </a:t>
            </a:r>
            <a:endParaRPr lang="en-GB" dirty="0" smtClean="0"/>
          </a:p>
          <a:p>
            <a:r>
              <a:rPr lang="en-GB" dirty="0" smtClean="0"/>
              <a:t>The </a:t>
            </a:r>
            <a:r>
              <a:rPr lang="en-GB" dirty="0"/>
              <a:t>problem is to find shortest distances between every pair of vertices in a given edge weighted directed Graph</a:t>
            </a:r>
            <a:r>
              <a:rPr lang="en-GB" dirty="0" smtClean="0"/>
              <a:t>.</a:t>
            </a:r>
          </a:p>
          <a:p>
            <a:r>
              <a:rPr lang="en-GB" dirty="0"/>
              <a:t>We initialize the solution matrix same as the input graph matrix as a first </a:t>
            </a:r>
            <a:r>
              <a:rPr lang="en-GB" dirty="0" smtClean="0"/>
              <a:t>step</a:t>
            </a:r>
          </a:p>
          <a:p>
            <a:r>
              <a:rPr lang="en-GB" dirty="0"/>
              <a:t>Then we update the solution matrix by considering all vertices as an intermediate vertex. </a:t>
            </a:r>
            <a:endParaRPr lang="en-GB" dirty="0" smtClean="0"/>
          </a:p>
          <a:p>
            <a:r>
              <a:rPr lang="en-GB" dirty="0" smtClean="0"/>
              <a:t>The </a:t>
            </a:r>
            <a:r>
              <a:rPr lang="en-GB" dirty="0"/>
              <a:t>idea is to one by one pick all vertices and updates all shortest paths which include the picked vertex as an intermediate vertex in the shortest path.</a:t>
            </a:r>
          </a:p>
          <a:p>
            <a:pPr marL="0" indent="0">
              <a:buNone/>
            </a:pPr>
            <a:endParaRPr lang="en-GB" dirty="0"/>
          </a:p>
        </p:txBody>
      </p:sp>
    </p:spTree>
    <p:extLst>
      <p:ext uri="{BB962C8B-B14F-4D97-AF65-F5344CB8AC3E}">
        <p14:creationId xmlns:p14="http://schemas.microsoft.com/office/powerpoint/2010/main" val="289443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GB" dirty="0" smtClean="0"/>
              <a:t>geeksforgeeks.org</a:t>
            </a:r>
          </a:p>
          <a:p>
            <a:r>
              <a:rPr lang="en-GB" dirty="0" err="1" smtClean="0"/>
              <a:t>Youtube</a:t>
            </a:r>
            <a:r>
              <a:rPr lang="en-GB" dirty="0" smtClean="0"/>
              <a:t> channel by </a:t>
            </a:r>
            <a:r>
              <a:rPr lang="en-GB" dirty="0"/>
              <a:t>Abdul </a:t>
            </a:r>
            <a:r>
              <a:rPr lang="en-GB" dirty="0" smtClean="0"/>
              <a:t>Bari </a:t>
            </a:r>
            <a:r>
              <a:rPr lang="en-GB" dirty="0"/>
              <a:t> </a:t>
            </a:r>
            <a:endParaRPr lang="en-GB" dirty="0" smtClean="0"/>
          </a:p>
          <a:p>
            <a:pPr marL="0" indent="0">
              <a:buNone/>
            </a:pPr>
            <a:r>
              <a:rPr lang="en-GB" dirty="0" smtClean="0"/>
              <a:t>(</a:t>
            </a:r>
            <a:r>
              <a:rPr lang="en-GB" dirty="0">
                <a:hlinkClick r:id="rId2"/>
              </a:rPr>
              <a:t>https://</a:t>
            </a:r>
            <a:r>
              <a:rPr lang="en-GB" dirty="0" smtClean="0">
                <a:hlinkClick r:id="rId2"/>
              </a:rPr>
              <a:t>www.youtube.com/channel/UCZCFT11CWBi3MHNlGf019nw</a:t>
            </a:r>
            <a:r>
              <a:rPr lang="en-GB" dirty="0" smtClean="0"/>
              <a:t>)</a:t>
            </a:r>
          </a:p>
          <a:p>
            <a:endParaRPr lang="en-GB" dirty="0" smtClean="0"/>
          </a:p>
          <a:p>
            <a:endParaRPr lang="en-GB" dirty="0"/>
          </a:p>
        </p:txBody>
      </p:sp>
    </p:spTree>
    <p:extLst>
      <p:ext uri="{BB962C8B-B14F-4D97-AF65-F5344CB8AC3E}">
        <p14:creationId xmlns:p14="http://schemas.microsoft.com/office/powerpoint/2010/main" val="342155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GB" dirty="0"/>
          </a:p>
        </p:txBody>
      </p:sp>
      <p:sp>
        <p:nvSpPr>
          <p:cNvPr id="3" name="Content Placeholder 2"/>
          <p:cNvSpPr>
            <a:spLocks noGrp="1"/>
          </p:cNvSpPr>
          <p:nvPr>
            <p:ph idx="1"/>
          </p:nvPr>
        </p:nvSpPr>
        <p:spPr/>
        <p:txBody>
          <a:bodyPr/>
          <a:lstStyle/>
          <a:p>
            <a:r>
              <a:rPr lang="en-GB" dirty="0" smtClean="0"/>
              <a:t>A Graph is a non-linear data structure consisting of nodes and edges. </a:t>
            </a:r>
          </a:p>
          <a:p>
            <a:r>
              <a:rPr lang="en-GB" dirty="0" smtClean="0"/>
              <a:t>The nodes are sometimes also referred to as vertices </a:t>
            </a:r>
          </a:p>
          <a:p>
            <a:r>
              <a:rPr lang="en-GB" dirty="0" smtClean="0"/>
              <a:t>edges are lines or arcs that connect any two nodes in the graph. </a:t>
            </a:r>
          </a:p>
          <a:p>
            <a:r>
              <a:rPr lang="en-GB" dirty="0" smtClean="0"/>
              <a:t>undirected graph</a:t>
            </a:r>
          </a:p>
          <a:p>
            <a:r>
              <a:rPr lang="en-GB" dirty="0" smtClean="0"/>
              <a:t>weighted graphs</a:t>
            </a:r>
            <a:endParaRPr lang="en-GB" dirty="0"/>
          </a:p>
        </p:txBody>
      </p:sp>
    </p:spTree>
    <p:extLst>
      <p:ext uri="{BB962C8B-B14F-4D97-AF65-F5344CB8AC3E}">
        <p14:creationId xmlns:p14="http://schemas.microsoft.com/office/powerpoint/2010/main" val="413646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 Undirected Graph</a:t>
            </a:r>
            <a:endParaRPr lang="en-GB" dirty="0"/>
          </a:p>
        </p:txBody>
      </p:sp>
      <p:pic>
        <p:nvPicPr>
          <p:cNvPr id="4" name="Content Placeholder 3"/>
          <p:cNvPicPr>
            <a:picLocks noGrp="1" noChangeAspect="1"/>
          </p:cNvPicPr>
          <p:nvPr>
            <p:ph idx="1"/>
          </p:nvPr>
        </p:nvPicPr>
        <p:blipFill>
          <a:blip r:embed="rId2"/>
          <a:stretch>
            <a:fillRect/>
          </a:stretch>
        </p:blipFill>
        <p:spPr>
          <a:xfrm>
            <a:off x="838200" y="1927393"/>
            <a:ext cx="10515600" cy="4147802"/>
          </a:xfrm>
          <a:prstGeom prst="rect">
            <a:avLst/>
          </a:prstGeom>
        </p:spPr>
      </p:pic>
    </p:spTree>
    <p:extLst>
      <p:ext uri="{BB962C8B-B14F-4D97-AF65-F5344CB8AC3E}">
        <p14:creationId xmlns:p14="http://schemas.microsoft.com/office/powerpoint/2010/main" val="950559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Representations of Graphs </a:t>
            </a:r>
            <a:endParaRPr lang="en-GB" dirty="0"/>
          </a:p>
        </p:txBody>
      </p:sp>
      <p:sp>
        <p:nvSpPr>
          <p:cNvPr id="3" name="Content Placeholder 2"/>
          <p:cNvSpPr>
            <a:spLocks noGrp="1"/>
          </p:cNvSpPr>
          <p:nvPr>
            <p:ph idx="1"/>
          </p:nvPr>
        </p:nvSpPr>
        <p:spPr/>
        <p:txBody>
          <a:bodyPr/>
          <a:lstStyle/>
          <a:p>
            <a:r>
              <a:rPr lang="en-GB" dirty="0" smtClean="0"/>
              <a:t>1. Adjacency Matrix</a:t>
            </a:r>
          </a:p>
          <a:p>
            <a:r>
              <a:rPr lang="en-GB" dirty="0" smtClean="0"/>
              <a:t>2. Adjacency List</a:t>
            </a:r>
            <a:endParaRPr lang="en-GB" dirty="0"/>
          </a:p>
        </p:txBody>
      </p:sp>
    </p:spTree>
    <p:extLst>
      <p:ext uri="{BB962C8B-B14F-4D97-AF65-F5344CB8AC3E}">
        <p14:creationId xmlns:p14="http://schemas.microsoft.com/office/powerpoint/2010/main" val="351019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Adjacency Matrix</a:t>
            </a:r>
            <a:endParaRPr lang="en-GB" dirty="0"/>
          </a:p>
        </p:txBody>
      </p:sp>
      <p:sp>
        <p:nvSpPr>
          <p:cNvPr id="3" name="Content Placeholder 2"/>
          <p:cNvSpPr>
            <a:spLocks noGrp="1"/>
          </p:cNvSpPr>
          <p:nvPr>
            <p:ph idx="1"/>
          </p:nvPr>
        </p:nvSpPr>
        <p:spPr/>
        <p:txBody>
          <a:bodyPr/>
          <a:lstStyle/>
          <a:p>
            <a:r>
              <a:rPr lang="en-GB" dirty="0" smtClean="0"/>
              <a:t>Adjacency Matrix is a 2D array of size V x V where V is the number of vertices in a graph. </a:t>
            </a:r>
          </a:p>
          <a:p>
            <a:r>
              <a:rPr lang="en-GB" dirty="0" smtClean="0"/>
              <a:t>Let the 2D array be </a:t>
            </a:r>
            <a:r>
              <a:rPr lang="en-GB" dirty="0" err="1" smtClean="0"/>
              <a:t>adj</a:t>
            </a:r>
            <a:r>
              <a:rPr lang="en-GB" dirty="0" smtClean="0"/>
              <a:t>[][], a slot </a:t>
            </a:r>
            <a:r>
              <a:rPr lang="en-GB" dirty="0" err="1" smtClean="0"/>
              <a:t>adj</a:t>
            </a:r>
            <a:r>
              <a:rPr lang="en-GB" dirty="0" smtClean="0"/>
              <a:t>[</a:t>
            </a:r>
            <a:r>
              <a:rPr lang="en-GB" dirty="0" err="1" smtClean="0"/>
              <a:t>i</a:t>
            </a:r>
            <a:r>
              <a:rPr lang="en-GB" dirty="0" smtClean="0"/>
              <a:t>][j] = 1 indicates that there is an edge from vertex </a:t>
            </a:r>
            <a:r>
              <a:rPr lang="en-GB" dirty="0" err="1" smtClean="0"/>
              <a:t>i</a:t>
            </a:r>
            <a:r>
              <a:rPr lang="en-GB" dirty="0" smtClean="0"/>
              <a:t> to vertex j.</a:t>
            </a:r>
          </a:p>
          <a:p>
            <a:r>
              <a:rPr lang="en-GB" dirty="0" smtClean="0"/>
              <a:t> Adjacency matrix for undirected graph is always symmetric.</a:t>
            </a:r>
          </a:p>
          <a:p>
            <a:r>
              <a:rPr lang="en-GB" dirty="0" smtClean="0"/>
              <a:t>Adjacency Matrix is also used to represent weighted graphs. If </a:t>
            </a:r>
            <a:r>
              <a:rPr lang="en-GB" dirty="0" err="1" smtClean="0"/>
              <a:t>adj</a:t>
            </a:r>
            <a:r>
              <a:rPr lang="en-GB" dirty="0" smtClean="0"/>
              <a:t>[</a:t>
            </a:r>
            <a:r>
              <a:rPr lang="en-GB" dirty="0" err="1" smtClean="0"/>
              <a:t>i</a:t>
            </a:r>
            <a:r>
              <a:rPr lang="en-GB" dirty="0" smtClean="0"/>
              <a:t>][j] = w, then there is an edge from vertex </a:t>
            </a:r>
            <a:r>
              <a:rPr lang="en-GB" dirty="0" err="1" smtClean="0"/>
              <a:t>i</a:t>
            </a:r>
            <a:r>
              <a:rPr lang="en-GB" dirty="0" smtClean="0"/>
              <a:t> to vertex j with weight w.</a:t>
            </a:r>
          </a:p>
          <a:p>
            <a:endParaRPr lang="en-GB" dirty="0"/>
          </a:p>
        </p:txBody>
      </p:sp>
    </p:spTree>
    <p:extLst>
      <p:ext uri="{BB962C8B-B14F-4D97-AF65-F5344CB8AC3E}">
        <p14:creationId xmlns:p14="http://schemas.microsoft.com/office/powerpoint/2010/main" val="144451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a:t>
            </a:r>
            <a:r>
              <a:rPr lang="en-GB" dirty="0" smtClean="0"/>
              <a:t>Adjacency Matrix</a:t>
            </a:r>
            <a:endParaRPr lang="en-GB" dirty="0"/>
          </a:p>
        </p:txBody>
      </p:sp>
      <p:pic>
        <p:nvPicPr>
          <p:cNvPr id="1026" name="Picture 2" descr="https://cdncontribute.geeksforgeeks.org/wp-content/uploads/undirectedgrap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4595" y="3053817"/>
            <a:ext cx="269557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jacency Matrix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44" y="2280367"/>
            <a:ext cx="2486025" cy="3648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1940" y="1690688"/>
            <a:ext cx="1788695" cy="584775"/>
          </a:xfrm>
          <a:prstGeom prst="rect">
            <a:avLst/>
          </a:prstGeom>
        </p:spPr>
        <p:txBody>
          <a:bodyPr wrap="none">
            <a:spAutoFit/>
          </a:bodyPr>
          <a:lstStyle/>
          <a:p>
            <a:r>
              <a:rPr lang="en-GB" sz="3200" dirty="0" smtClean="0"/>
              <a:t>Matrix[][]</a:t>
            </a:r>
            <a:endParaRPr lang="en-GB" sz="3200" dirty="0"/>
          </a:p>
        </p:txBody>
      </p:sp>
    </p:spTree>
    <p:extLst>
      <p:ext uri="{BB962C8B-B14F-4D97-AF65-F5344CB8AC3E}">
        <p14:creationId xmlns:p14="http://schemas.microsoft.com/office/powerpoint/2010/main" val="175358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Adjacency Matrix</a:t>
            </a:r>
            <a:endParaRPr lang="en-GB" dirty="0"/>
          </a:p>
        </p:txBody>
      </p:sp>
      <p:sp>
        <p:nvSpPr>
          <p:cNvPr id="3" name="Content Placeholder 2"/>
          <p:cNvSpPr>
            <a:spLocks noGrp="1"/>
          </p:cNvSpPr>
          <p:nvPr>
            <p:ph idx="1"/>
          </p:nvPr>
        </p:nvSpPr>
        <p:spPr/>
        <p:txBody>
          <a:bodyPr/>
          <a:lstStyle/>
          <a:p>
            <a:pPr fontAlgn="base"/>
            <a:r>
              <a:rPr lang="en-GB" i="1" dirty="0"/>
              <a:t>Pros:</a:t>
            </a:r>
            <a:r>
              <a:rPr lang="en-GB" dirty="0"/>
              <a:t> </a:t>
            </a:r>
            <a:endParaRPr lang="en-GB" dirty="0" smtClean="0"/>
          </a:p>
          <a:p>
            <a:pPr lvl="1" fontAlgn="base"/>
            <a:r>
              <a:rPr lang="en-GB" dirty="0" smtClean="0"/>
              <a:t>Representation </a:t>
            </a:r>
            <a:r>
              <a:rPr lang="en-GB" dirty="0"/>
              <a:t>is easier to implement and follow. </a:t>
            </a:r>
            <a:endParaRPr lang="en-GB" dirty="0" smtClean="0"/>
          </a:p>
          <a:p>
            <a:pPr lvl="1" fontAlgn="base"/>
            <a:r>
              <a:rPr lang="en-GB" dirty="0" smtClean="0"/>
              <a:t>Removing </a:t>
            </a:r>
            <a:r>
              <a:rPr lang="en-GB" dirty="0"/>
              <a:t>an edge takes O(1) time. </a:t>
            </a:r>
            <a:endParaRPr lang="en-GB" dirty="0" smtClean="0"/>
          </a:p>
          <a:p>
            <a:pPr lvl="1" fontAlgn="base"/>
            <a:r>
              <a:rPr lang="en-GB" dirty="0" smtClean="0"/>
              <a:t>Queries </a:t>
            </a:r>
            <a:r>
              <a:rPr lang="en-GB" dirty="0"/>
              <a:t>like whether there is an edge from vertex ‘u’ to vertex ‘v’ are efficient and can be done O(1</a:t>
            </a:r>
            <a:r>
              <a:rPr lang="en-GB" dirty="0" smtClean="0"/>
              <a:t>).</a:t>
            </a:r>
            <a:endParaRPr lang="en-GB" dirty="0"/>
          </a:p>
          <a:p>
            <a:pPr fontAlgn="base"/>
            <a:r>
              <a:rPr lang="en-GB" i="1" dirty="0"/>
              <a:t>Cons:</a:t>
            </a:r>
            <a:r>
              <a:rPr lang="en-GB" dirty="0"/>
              <a:t> </a:t>
            </a:r>
            <a:endParaRPr lang="en-GB" dirty="0" smtClean="0"/>
          </a:p>
          <a:p>
            <a:pPr lvl="1" fontAlgn="base"/>
            <a:r>
              <a:rPr lang="en-GB" dirty="0" smtClean="0"/>
              <a:t>Consumes </a:t>
            </a:r>
            <a:r>
              <a:rPr lang="en-GB" dirty="0"/>
              <a:t>more space O(V^2). </a:t>
            </a:r>
            <a:endParaRPr lang="en-GB" dirty="0" smtClean="0"/>
          </a:p>
          <a:p>
            <a:pPr lvl="1" fontAlgn="base"/>
            <a:r>
              <a:rPr lang="en-GB" dirty="0" smtClean="0"/>
              <a:t>Even </a:t>
            </a:r>
            <a:r>
              <a:rPr lang="en-GB" dirty="0"/>
              <a:t>if the graph is sparse(contains less number of edges), it consumes the same space. Adding a vertex is O(V^2) time.</a:t>
            </a:r>
          </a:p>
          <a:p>
            <a:endParaRPr lang="en-GB" dirty="0"/>
          </a:p>
        </p:txBody>
      </p:sp>
    </p:spTree>
    <p:extLst>
      <p:ext uri="{BB962C8B-B14F-4D97-AF65-F5344CB8AC3E}">
        <p14:creationId xmlns:p14="http://schemas.microsoft.com/office/powerpoint/2010/main" val="331837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Adjacency List</a:t>
            </a:r>
            <a:endParaRPr lang="en-GB" dirty="0"/>
          </a:p>
        </p:txBody>
      </p:sp>
      <p:sp>
        <p:nvSpPr>
          <p:cNvPr id="3" name="Content Placeholder 2"/>
          <p:cNvSpPr>
            <a:spLocks noGrp="1"/>
          </p:cNvSpPr>
          <p:nvPr>
            <p:ph idx="1"/>
          </p:nvPr>
        </p:nvSpPr>
        <p:spPr/>
        <p:txBody>
          <a:bodyPr/>
          <a:lstStyle/>
          <a:p>
            <a:r>
              <a:rPr lang="en-GB" dirty="0"/>
              <a:t>An array of lists is used. </a:t>
            </a:r>
            <a:endParaRPr lang="en-GB" dirty="0" smtClean="0"/>
          </a:p>
          <a:p>
            <a:r>
              <a:rPr lang="en-GB" dirty="0" smtClean="0"/>
              <a:t>Size </a:t>
            </a:r>
            <a:r>
              <a:rPr lang="en-GB" dirty="0"/>
              <a:t>of the array is equal to the number of vertices. </a:t>
            </a:r>
            <a:endParaRPr lang="en-GB" dirty="0" smtClean="0"/>
          </a:p>
          <a:p>
            <a:r>
              <a:rPr lang="en-GB" dirty="0" smtClean="0"/>
              <a:t>Let </a:t>
            </a:r>
            <a:r>
              <a:rPr lang="en-GB" dirty="0"/>
              <a:t>the array be array[]. </a:t>
            </a:r>
            <a:r>
              <a:rPr lang="en-GB" dirty="0" smtClean="0"/>
              <a:t>An </a:t>
            </a:r>
            <a:r>
              <a:rPr lang="en-GB" dirty="0"/>
              <a:t>entry array[</a:t>
            </a:r>
            <a:r>
              <a:rPr lang="en-GB" dirty="0" err="1"/>
              <a:t>i</a:t>
            </a:r>
            <a:r>
              <a:rPr lang="en-GB" dirty="0"/>
              <a:t>] represents the list of vertices adjacent to the</a:t>
            </a:r>
            <a:r>
              <a:rPr lang="en-GB" b="1" dirty="0"/>
              <a:t> </a:t>
            </a:r>
            <a:r>
              <a:rPr lang="en-GB" b="1" i="1" dirty="0" err="1"/>
              <a:t>i</a:t>
            </a:r>
            <a:r>
              <a:rPr lang="en-GB" dirty="0" err="1"/>
              <a:t>th</a:t>
            </a:r>
            <a:r>
              <a:rPr lang="en-GB" dirty="0"/>
              <a:t> vertex. </a:t>
            </a:r>
            <a:endParaRPr lang="en-GB" dirty="0" smtClean="0"/>
          </a:p>
          <a:p>
            <a:r>
              <a:rPr lang="en-GB" dirty="0" smtClean="0"/>
              <a:t>This </a:t>
            </a:r>
            <a:r>
              <a:rPr lang="en-GB" dirty="0"/>
              <a:t>representation can also be used to represent a weighted </a:t>
            </a:r>
            <a:r>
              <a:rPr lang="en-GB" dirty="0" smtClean="0"/>
              <a:t>graph.</a:t>
            </a:r>
          </a:p>
          <a:p>
            <a:r>
              <a:rPr lang="en-GB" dirty="0" smtClean="0"/>
              <a:t>The </a:t>
            </a:r>
            <a:r>
              <a:rPr lang="en-GB" dirty="0"/>
              <a:t>weights of edges can be represented as lists of pairs. Following is adjacency list representation of the above graph.</a:t>
            </a:r>
          </a:p>
        </p:txBody>
      </p:sp>
    </p:spTree>
    <p:extLst>
      <p:ext uri="{BB962C8B-B14F-4D97-AF65-F5344CB8AC3E}">
        <p14:creationId xmlns:p14="http://schemas.microsoft.com/office/powerpoint/2010/main" val="1939523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a:t>
            </a:r>
            <a:r>
              <a:rPr lang="en-GB" dirty="0" smtClean="0"/>
              <a:t>Adjacency List</a:t>
            </a:r>
            <a:endParaRPr lang="en-GB" dirty="0"/>
          </a:p>
        </p:txBody>
      </p:sp>
      <p:pic>
        <p:nvPicPr>
          <p:cNvPr id="4" name="Picture 2" descr="https://cdncontribute.geeksforgeeks.org/wp-content/uploads/undirectedgrap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346" y="3212480"/>
            <a:ext cx="2695575" cy="1552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69919" y="1866808"/>
            <a:ext cx="3160733" cy="584775"/>
          </a:xfrm>
          <a:prstGeom prst="rect">
            <a:avLst/>
          </a:prstGeom>
        </p:spPr>
        <p:txBody>
          <a:bodyPr wrap="square">
            <a:spAutoFit/>
          </a:bodyPr>
          <a:lstStyle/>
          <a:p>
            <a:r>
              <a:rPr lang="en-GB" sz="3200" dirty="0" smtClean="0"/>
              <a:t>array[] of List</a:t>
            </a:r>
            <a:endParaRPr lang="en-GB" sz="3200" dirty="0"/>
          </a:p>
        </p:txBody>
      </p:sp>
      <p:pic>
        <p:nvPicPr>
          <p:cNvPr id="2050" name="Picture 2" descr="Adjacency List Representation of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959" y="3007659"/>
            <a:ext cx="5494751" cy="206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87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560</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GRAPHS ALGORITHMS</vt:lpstr>
      <vt:lpstr>GRAPHS</vt:lpstr>
      <vt:lpstr>Directed / Undirected Graph</vt:lpstr>
      <vt:lpstr>Common Representations of Graphs </vt:lpstr>
      <vt:lpstr>Adjacency Matrix</vt:lpstr>
      <vt:lpstr>Representation of Adjacency Matrix</vt:lpstr>
      <vt:lpstr>Advantages of Adjacency Matrix</vt:lpstr>
      <vt:lpstr> Adjacency List</vt:lpstr>
      <vt:lpstr>Representation of Adjacency List</vt:lpstr>
      <vt:lpstr>Advantages of Adjacency List</vt:lpstr>
      <vt:lpstr>Graphs Implemenations</vt:lpstr>
      <vt:lpstr>Breadth First search</vt:lpstr>
      <vt:lpstr>Depth First search</vt:lpstr>
      <vt:lpstr>Spanning Tree</vt:lpstr>
      <vt:lpstr>Kruskal’s Minimum Spanning Tree Algorithm</vt:lpstr>
      <vt:lpstr>Prim’s Minimum Spanning Tree</vt:lpstr>
      <vt:lpstr>Dijkstra Algorithm (Single-source shortest path )</vt:lpstr>
      <vt:lpstr>Floyd-Warshall algorithm ( All Pair Shortest Path )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ALGORITHMS</dc:title>
  <dc:creator>vicky shiv</dc:creator>
  <cp:lastModifiedBy>Ashwin Shiv</cp:lastModifiedBy>
  <cp:revision>23</cp:revision>
  <dcterms:created xsi:type="dcterms:W3CDTF">2020-04-22T17:35:10Z</dcterms:created>
  <dcterms:modified xsi:type="dcterms:W3CDTF">2020-04-25T18:57:21Z</dcterms:modified>
</cp:coreProperties>
</file>