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4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93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7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0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8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1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0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6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6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D54FC5-2ADC-42A4-8DEF-551541E444E9}" type="datetimeFigureOut">
              <a:rPr lang="en-IN" smtClean="0"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A4FD56-7B51-417C-AED3-515A38233D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79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7ED-EF74-4813-806B-367E6BA1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E496C-AC01-402C-842E-63890DD81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1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FBFE-5F0A-4AA9-89C8-85A6CECE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2882-4285-428C-A03F-DF2687A5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programming is an optimization of current recursion solutions by maintaining a data set. There are mainly two patterns of storing data:</a:t>
            </a:r>
          </a:p>
          <a:p>
            <a:pPr lvl="1"/>
            <a:r>
              <a:rPr lang="en-IN" dirty="0"/>
              <a:t>Tabulation</a:t>
            </a:r>
          </a:p>
          <a:p>
            <a:pPr lvl="1"/>
            <a:r>
              <a:rPr lang="en-IN" dirty="0" err="1"/>
              <a:t>Memoization</a:t>
            </a:r>
            <a:endParaRPr lang="en-IN" dirty="0"/>
          </a:p>
          <a:p>
            <a:r>
              <a:rPr lang="en-US" dirty="0">
                <a:effectLst/>
              </a:rPr>
              <a:t>If we start our transition from our base state </a:t>
            </a:r>
            <a:r>
              <a:rPr lang="en-US" dirty="0" err="1">
                <a:effectLst/>
              </a:rPr>
              <a:t>i.e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dp</a:t>
            </a:r>
            <a:r>
              <a:rPr lang="en-US" dirty="0">
                <a:effectLst/>
              </a:rPr>
              <a:t>[0] and follow our state transition relation to reach our destination state </a:t>
            </a:r>
            <a:r>
              <a:rPr lang="en-US" dirty="0" err="1">
                <a:effectLst/>
              </a:rPr>
              <a:t>dp</a:t>
            </a:r>
            <a:r>
              <a:rPr lang="en-US" dirty="0">
                <a:effectLst/>
              </a:rPr>
              <a:t>[n], we call it Bottom Up approach of DP</a:t>
            </a:r>
          </a:p>
          <a:p>
            <a:r>
              <a:rPr lang="en-US" dirty="0">
                <a:effectLst/>
              </a:rPr>
              <a:t>If we need to find the value for some state say </a:t>
            </a:r>
            <a:r>
              <a:rPr lang="en-US" dirty="0" err="1">
                <a:effectLst/>
              </a:rPr>
              <a:t>dp</a:t>
            </a:r>
            <a:r>
              <a:rPr lang="en-US" dirty="0">
                <a:effectLst/>
              </a:rPr>
              <a:t>[n] and instead of starting from the base state that </a:t>
            </a:r>
            <a:r>
              <a:rPr lang="en-US" dirty="0" err="1">
                <a:effectLst/>
              </a:rPr>
              <a:t>i.e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dp</a:t>
            </a:r>
            <a:r>
              <a:rPr lang="en-US" dirty="0">
                <a:effectLst/>
              </a:rPr>
              <a:t>[0] we ask our answer from the states that can reach the destination state </a:t>
            </a:r>
            <a:r>
              <a:rPr lang="en-US" dirty="0" err="1">
                <a:effectLst/>
              </a:rPr>
              <a:t>dp</a:t>
            </a:r>
            <a:r>
              <a:rPr lang="en-US" dirty="0">
                <a:effectLst/>
              </a:rPr>
              <a:t>[n] following the state transition relation, then it is the top-down fashion of DP.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69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6E40-D7E3-4AF5-A6C8-7A5AA31A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Tabulation - Bottom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40F4-CB41-4380-8AD1-D38E8E5C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5938"/>
            <a:ext cx="10353762" cy="5033639"/>
          </a:xfrm>
        </p:spPr>
        <p:txBody>
          <a:bodyPr/>
          <a:lstStyle/>
          <a:p>
            <a:r>
              <a:rPr lang="en-IN" dirty="0"/>
              <a:t>int 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maxN</a:t>
            </a:r>
            <a:r>
              <a:rPr lang="en-IN" dirty="0"/>
              <a:t>];</a:t>
            </a:r>
            <a:br>
              <a:rPr lang="en-IN" dirty="0"/>
            </a:br>
            <a:r>
              <a:rPr lang="en-IN" dirty="0"/>
              <a:t>int </a:t>
            </a:r>
            <a:r>
              <a:rPr lang="en-IN" dirty="0" err="1"/>
              <a:t>dp</a:t>
            </a:r>
            <a:r>
              <a:rPr lang="en-IN" dirty="0"/>
              <a:t>[0] = 1;</a:t>
            </a:r>
            <a:br>
              <a:rPr lang="en-IN" dirty="0"/>
            </a:b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=1; </a:t>
            </a:r>
            <a:r>
              <a:rPr lang="en-IN" dirty="0" err="1"/>
              <a:t>i</a:t>
            </a:r>
            <a:r>
              <a:rPr lang="en-IN" dirty="0"/>
              <a:t>&lt;=n ; </a:t>
            </a:r>
            <a:r>
              <a:rPr lang="en-IN" dirty="0" err="1"/>
              <a:t>i</a:t>
            </a:r>
            <a:r>
              <a:rPr lang="en-IN" dirty="0"/>
              <a:t>++)</a:t>
            </a:r>
            <a:br>
              <a:rPr lang="en-IN" dirty="0"/>
            </a:b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		</a:t>
            </a:r>
            <a:r>
              <a:rPr lang="en-IN" dirty="0" err="1"/>
              <a:t>dp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</a:t>
            </a:r>
            <a:r>
              <a:rPr lang="en-IN" dirty="0" err="1"/>
              <a:t>dp</a:t>
            </a:r>
            <a:r>
              <a:rPr lang="en-IN" dirty="0"/>
              <a:t>[i-1] * </a:t>
            </a:r>
            <a:r>
              <a:rPr lang="en-IN" dirty="0" err="1"/>
              <a:t>i</a:t>
            </a:r>
            <a:r>
              <a:rPr lang="en-IN" dirty="0"/>
              <a:t> ;</a:t>
            </a:r>
            <a:br>
              <a:rPr lang="en-IN" dirty="0"/>
            </a:br>
            <a:r>
              <a:rPr lang="en-IN" dirty="0"/>
              <a:t>}</a:t>
            </a:r>
          </a:p>
          <a:p>
            <a:br>
              <a:rPr lang="en-US" dirty="0">
                <a:effectLst/>
              </a:rPr>
            </a:br>
            <a:r>
              <a:rPr lang="en-US" dirty="0">
                <a:effectLst/>
              </a:rPr>
              <a:t>The above code clearly follows the bottom-up approach as it starts its transition from the bottom-most base case </a:t>
            </a:r>
            <a:r>
              <a:rPr lang="en-US" dirty="0" err="1">
                <a:effectLst/>
              </a:rPr>
              <a:t>dp</a:t>
            </a:r>
            <a:r>
              <a:rPr lang="en-US" dirty="0">
                <a:effectLst/>
              </a:rPr>
              <a:t>[0] and reaches its destination state </a:t>
            </a:r>
            <a:r>
              <a:rPr lang="en-US" dirty="0" err="1">
                <a:effectLst/>
              </a:rPr>
              <a:t>dp</a:t>
            </a:r>
            <a:r>
              <a:rPr lang="en-US" dirty="0">
                <a:effectLst/>
              </a:rPr>
              <a:t>[n]. Here, we may notice that the </a:t>
            </a:r>
            <a:r>
              <a:rPr lang="en-US" dirty="0" err="1">
                <a:effectLst/>
              </a:rPr>
              <a:t>dp</a:t>
            </a:r>
            <a:r>
              <a:rPr lang="en-US" dirty="0">
                <a:effectLst/>
              </a:rPr>
              <a:t> table is being populated sequentially and we are directly accessing the calculated states from the table itself and hence, we call it tabulation method.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43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6E40-D7E3-4AF5-A6C8-7A5AA31A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Memoization</a:t>
            </a:r>
            <a:r>
              <a:rPr lang="en-IN" dirty="0"/>
              <a:t> – Top Down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40F4-CB41-4380-8AD1-D38E8E5C3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55938"/>
            <a:ext cx="10353762" cy="5033639"/>
          </a:xfrm>
        </p:spPr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dp</a:t>
            </a:r>
            <a:r>
              <a:rPr lang="en-US" dirty="0"/>
              <a:t>[MAXN] </a:t>
            </a:r>
            <a:br>
              <a:rPr lang="en-US" dirty="0"/>
            </a:br>
            <a:r>
              <a:rPr lang="en-US" dirty="0"/>
              <a:t>int solve(int x) 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		if (x==0) </a:t>
            </a:r>
            <a:br>
              <a:rPr lang="en-US" dirty="0"/>
            </a:br>
            <a:r>
              <a:rPr lang="en-US" dirty="0"/>
              <a:t>			return 1; </a:t>
            </a:r>
            <a:br>
              <a:rPr lang="en-US" dirty="0"/>
            </a:br>
            <a:r>
              <a:rPr lang="en-US" dirty="0"/>
              <a:t>		if (</a:t>
            </a:r>
            <a:r>
              <a:rPr lang="en-US" dirty="0" err="1"/>
              <a:t>dp</a:t>
            </a:r>
            <a:r>
              <a:rPr lang="en-US" dirty="0"/>
              <a:t>[x]!=-1) </a:t>
            </a:r>
            <a:br>
              <a:rPr lang="en-US" dirty="0"/>
            </a:br>
            <a:r>
              <a:rPr lang="en-US" dirty="0"/>
              <a:t>			return </a:t>
            </a:r>
            <a:r>
              <a:rPr lang="en-US" dirty="0" err="1"/>
              <a:t>dp</a:t>
            </a:r>
            <a:r>
              <a:rPr lang="en-US" dirty="0"/>
              <a:t>[x]; </a:t>
            </a:r>
            <a:br>
              <a:rPr lang="en-US" dirty="0"/>
            </a:br>
            <a:r>
              <a:rPr lang="en-US" dirty="0"/>
              <a:t>		return (</a:t>
            </a:r>
            <a:r>
              <a:rPr lang="en-US" dirty="0" err="1"/>
              <a:t>dp</a:t>
            </a:r>
            <a:r>
              <a:rPr lang="en-US" dirty="0"/>
              <a:t>[x] = x * solve(x-1)); 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>
                <a:effectLst/>
              </a:rPr>
              <a:t>As we can see we are storing the most recent cache up to a limit so that if next time we got a call from the same state we simply return it from the memory. So, this is why we call it </a:t>
            </a:r>
            <a:r>
              <a:rPr lang="en-US" dirty="0" err="1">
                <a:effectLst/>
              </a:rPr>
              <a:t>memoization</a:t>
            </a:r>
            <a:r>
              <a:rPr lang="en-US" dirty="0">
                <a:effectLst/>
              </a:rPr>
              <a:t> as we are storing the most recent state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55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AD61-0066-4A1B-AD7D-8B1D51FE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CE68-B35B-42D9-99B7-E5185ACF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IN" dirty="0"/>
          </a:p>
        </p:txBody>
      </p:sp>
      <p:pic>
        <p:nvPicPr>
          <p:cNvPr id="2050" name="Picture 2" descr="tabulation-vs-memoization">
            <a:extLst>
              <a:ext uri="{FF2B5EF4-FFF2-40B4-BE49-F238E27FC236}">
                <a16:creationId xmlns:a16="http://schemas.microsoft.com/office/drawing/2014/main" id="{E6F3C6C7-9EBB-4DAD-863F-C25BD24D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23" y="1176615"/>
            <a:ext cx="8916905" cy="461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92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A488-02AC-4B31-A06B-E6AB443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3670-BAD2-44A9-AA00-0BD72ACB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58968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effectLst/>
              </a:rPr>
              <a:t>Ugly numbers are numbers whose only prime factors are 2, 3 or 5. The sequence 1, 2, 3, 4, 5, 6, 8, 9, 10, 12, 15, … shows the first 11 ugly numbers. By convention, 1 is included.</a:t>
            </a:r>
          </a:p>
          <a:p>
            <a:pPr fontAlgn="base"/>
            <a:r>
              <a:rPr lang="en-US" dirty="0">
                <a:effectLst/>
              </a:rPr>
              <a:t>Given a number 150, the task is to find 150th Ugly number.</a:t>
            </a:r>
          </a:p>
          <a:p>
            <a:pPr fontAlgn="base"/>
            <a:endParaRPr lang="en-US" dirty="0">
              <a:effectLst/>
            </a:endParaRPr>
          </a:p>
          <a:p>
            <a:pPr marL="36900" indent="0" fontAlgn="base">
              <a:buNone/>
            </a:pPr>
            <a:br>
              <a:rPr lang="en-US" dirty="0"/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1" fontAlgn="base"/>
            <a:endParaRPr lang="en-US" dirty="0">
              <a:effectLst/>
            </a:endParaRPr>
          </a:p>
          <a:p>
            <a:pPr lvl="1" fontAlgn="base"/>
            <a:endParaRPr lang="en-US" dirty="0">
              <a:effectLst/>
            </a:endParaRPr>
          </a:p>
          <a:p>
            <a:pPr marL="36900" indent="0" fontAlgn="base">
              <a:buNone/>
            </a:pPr>
            <a:endParaRPr lang="en-US" dirty="0">
              <a:effectLst/>
            </a:endParaRPr>
          </a:p>
          <a:p>
            <a:pPr marL="36900" indent="0" algn="r" fontAlgn="base">
              <a:buNone/>
            </a:pPr>
            <a:r>
              <a:rPr lang="en-US" dirty="0">
                <a:effectLst/>
              </a:rPr>
              <a:t>Answer to this is implemented in “Ugly_Numbers.py”</a:t>
            </a:r>
          </a:p>
        </p:txBody>
      </p:sp>
    </p:spTree>
    <p:extLst>
      <p:ext uri="{BB962C8B-B14F-4D97-AF65-F5344CB8AC3E}">
        <p14:creationId xmlns:p14="http://schemas.microsoft.com/office/powerpoint/2010/main" val="225809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1120</TotalTime>
  <Words>461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Wingdings 2</vt:lpstr>
      <vt:lpstr>Slate</vt:lpstr>
      <vt:lpstr>Dynamic Programming</vt:lpstr>
      <vt:lpstr>Definition</vt:lpstr>
      <vt:lpstr>Tabulation - Bottom Up</vt:lpstr>
      <vt:lpstr>Memoization – Top Down </vt:lpstr>
      <vt:lpstr> 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</dc:title>
  <dc:creator>Samyak Prajapati</dc:creator>
  <cp:lastModifiedBy>Samyak Prajapati</cp:lastModifiedBy>
  <cp:revision>14</cp:revision>
  <dcterms:created xsi:type="dcterms:W3CDTF">2020-04-16T07:50:47Z</dcterms:created>
  <dcterms:modified xsi:type="dcterms:W3CDTF">2020-04-17T04:45:53Z</dcterms:modified>
</cp:coreProperties>
</file>