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8" r:id="rId3"/>
    <p:sldId id="283" r:id="rId4"/>
    <p:sldId id="284" r:id="rId5"/>
    <p:sldId id="285" r:id="rId6"/>
    <p:sldId id="286" r:id="rId7"/>
    <p:sldId id="287" r:id="rId8"/>
    <p:sldId id="288" r:id="rId9"/>
    <p:sldId id="289" r:id="rId10"/>
    <p:sldId id="262" r:id="rId11"/>
    <p:sldId id="259" r:id="rId12"/>
    <p:sldId id="273" r:id="rId13"/>
    <p:sldId id="274" r:id="rId14"/>
    <p:sldId id="275" r:id="rId15"/>
    <p:sldId id="276" r:id="rId16"/>
    <p:sldId id="277" r:id="rId17"/>
    <p:sldId id="278" r:id="rId18"/>
    <p:sldId id="279" r:id="rId19"/>
    <p:sldId id="280" r:id="rId20"/>
    <p:sldId id="281" r:id="rId21"/>
    <p:sldId id="282" r:id="rId22"/>
    <p:sldId id="260" r:id="rId23"/>
    <p:sldId id="261" r:id="rId24"/>
    <p:sldId id="263" r:id="rId25"/>
    <p:sldId id="264" r:id="rId26"/>
    <p:sldId id="265" r:id="rId27"/>
    <p:sldId id="266" r:id="rId28"/>
    <p:sldId id="267" r:id="rId29"/>
    <p:sldId id="268" r:id="rId30"/>
    <p:sldId id="269" r:id="rId31"/>
    <p:sldId id="270" r:id="rId32"/>
    <p:sldId id="27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ECD5AF-24AD-46D9-B1C7-20EEC870A8BA}" type="datetimeFigureOut">
              <a:rPr lang="en-US" smtClean="0"/>
              <a:t>4/12/2020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FCED6-6AEC-48DD-B0EA-319EBAB1D715}" type="slidenum">
              <a:rPr lang="en-US" smtClean="0"/>
              <a:t>‹#›</a:t>
            </a:fld>
            <a:endParaRPr lang="en-US"/>
          </a:p>
        </p:txBody>
      </p:sp>
    </p:spTree>
    <p:extLst>
      <p:ext uri="{BB962C8B-B14F-4D97-AF65-F5344CB8AC3E}">
        <p14:creationId xmlns:p14="http://schemas.microsoft.com/office/powerpoint/2010/main" val="4117287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887F48-1AF4-453C-AEF9-2609308F1EF4}" type="slidenum">
              <a:rPr lang="en-US" smtClean="0"/>
              <a:t>4</a:t>
            </a:fld>
            <a:endParaRPr lang="en-US"/>
          </a:p>
        </p:txBody>
      </p:sp>
    </p:spTree>
    <p:extLst>
      <p:ext uri="{BB962C8B-B14F-4D97-AF65-F5344CB8AC3E}">
        <p14:creationId xmlns:p14="http://schemas.microsoft.com/office/powerpoint/2010/main" val="4059828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AAB69-65E9-4F1B-8BAA-E39A5204B2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DDF3D0-0793-47CF-926F-3E7CFC17AF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F31E6F-D6CE-4827-BD6A-887AE8E62A0C}"/>
              </a:ext>
            </a:extLst>
          </p:cNvPr>
          <p:cNvSpPr>
            <a:spLocks noGrp="1"/>
          </p:cNvSpPr>
          <p:nvPr>
            <p:ph type="dt" sz="half" idx="10"/>
          </p:nvPr>
        </p:nvSpPr>
        <p:spPr/>
        <p:txBody>
          <a:bodyPr/>
          <a:lstStyle/>
          <a:p>
            <a:fld id="{7B21D009-2322-4166-B3A6-8F4E789C8C24}" type="datetimeFigureOut">
              <a:rPr lang="en-US" smtClean="0"/>
              <a:t>4/12/2020</a:t>
            </a:fld>
            <a:endParaRPr lang="en-US"/>
          </a:p>
        </p:txBody>
      </p:sp>
      <p:sp>
        <p:nvSpPr>
          <p:cNvPr id="5" name="Footer Placeholder 4">
            <a:extLst>
              <a:ext uri="{FF2B5EF4-FFF2-40B4-BE49-F238E27FC236}">
                <a16:creationId xmlns:a16="http://schemas.microsoft.com/office/drawing/2014/main" id="{3AFD7D0C-3E55-45F5-8C20-19E6D6D56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7B4D5D-E212-4AB8-B287-6254CCAABFD8}"/>
              </a:ext>
            </a:extLst>
          </p:cNvPr>
          <p:cNvSpPr>
            <a:spLocks noGrp="1"/>
          </p:cNvSpPr>
          <p:nvPr>
            <p:ph type="sldNum" sz="quarter" idx="12"/>
          </p:nvPr>
        </p:nvSpPr>
        <p:spPr/>
        <p:txBody>
          <a:bodyPr/>
          <a:lstStyle/>
          <a:p>
            <a:fld id="{17AFDC2A-065B-4A37-889B-51CCD392A0E9}" type="slidenum">
              <a:rPr lang="en-US" smtClean="0"/>
              <a:t>‹#›</a:t>
            </a:fld>
            <a:endParaRPr lang="en-US"/>
          </a:p>
        </p:txBody>
      </p:sp>
    </p:spTree>
    <p:extLst>
      <p:ext uri="{BB962C8B-B14F-4D97-AF65-F5344CB8AC3E}">
        <p14:creationId xmlns:p14="http://schemas.microsoft.com/office/powerpoint/2010/main" val="3752684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832B1-5DA4-4607-B524-977B2A8972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6C94D0-1BF8-4D7C-A198-76634723F4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AA515-C2D3-479F-B04A-C43E4E66CF27}"/>
              </a:ext>
            </a:extLst>
          </p:cNvPr>
          <p:cNvSpPr>
            <a:spLocks noGrp="1"/>
          </p:cNvSpPr>
          <p:nvPr>
            <p:ph type="dt" sz="half" idx="10"/>
          </p:nvPr>
        </p:nvSpPr>
        <p:spPr/>
        <p:txBody>
          <a:bodyPr/>
          <a:lstStyle/>
          <a:p>
            <a:fld id="{7B21D009-2322-4166-B3A6-8F4E789C8C24}" type="datetimeFigureOut">
              <a:rPr lang="en-US" smtClean="0"/>
              <a:t>4/12/2020</a:t>
            </a:fld>
            <a:endParaRPr lang="en-US"/>
          </a:p>
        </p:txBody>
      </p:sp>
      <p:sp>
        <p:nvSpPr>
          <p:cNvPr id="5" name="Footer Placeholder 4">
            <a:extLst>
              <a:ext uri="{FF2B5EF4-FFF2-40B4-BE49-F238E27FC236}">
                <a16:creationId xmlns:a16="http://schemas.microsoft.com/office/drawing/2014/main" id="{5AF50614-B879-4344-B1AF-060F41502B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70B66-36A4-4F5D-BF50-7452EDF853AC}"/>
              </a:ext>
            </a:extLst>
          </p:cNvPr>
          <p:cNvSpPr>
            <a:spLocks noGrp="1"/>
          </p:cNvSpPr>
          <p:nvPr>
            <p:ph type="sldNum" sz="quarter" idx="12"/>
          </p:nvPr>
        </p:nvSpPr>
        <p:spPr/>
        <p:txBody>
          <a:bodyPr/>
          <a:lstStyle/>
          <a:p>
            <a:fld id="{17AFDC2A-065B-4A37-889B-51CCD392A0E9}" type="slidenum">
              <a:rPr lang="en-US" smtClean="0"/>
              <a:t>‹#›</a:t>
            </a:fld>
            <a:endParaRPr lang="en-US"/>
          </a:p>
        </p:txBody>
      </p:sp>
    </p:spTree>
    <p:extLst>
      <p:ext uri="{BB962C8B-B14F-4D97-AF65-F5344CB8AC3E}">
        <p14:creationId xmlns:p14="http://schemas.microsoft.com/office/powerpoint/2010/main" val="1846039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A9F363-0C35-445A-8CCC-E3141F78A7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3F856D-2095-449D-994F-0DCAE12651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A2CD7D-8C02-4094-80F4-CF7242F52B85}"/>
              </a:ext>
            </a:extLst>
          </p:cNvPr>
          <p:cNvSpPr>
            <a:spLocks noGrp="1"/>
          </p:cNvSpPr>
          <p:nvPr>
            <p:ph type="dt" sz="half" idx="10"/>
          </p:nvPr>
        </p:nvSpPr>
        <p:spPr/>
        <p:txBody>
          <a:bodyPr/>
          <a:lstStyle/>
          <a:p>
            <a:fld id="{7B21D009-2322-4166-B3A6-8F4E789C8C24}" type="datetimeFigureOut">
              <a:rPr lang="en-US" smtClean="0"/>
              <a:t>4/12/2020</a:t>
            </a:fld>
            <a:endParaRPr lang="en-US"/>
          </a:p>
        </p:txBody>
      </p:sp>
      <p:sp>
        <p:nvSpPr>
          <p:cNvPr id="5" name="Footer Placeholder 4">
            <a:extLst>
              <a:ext uri="{FF2B5EF4-FFF2-40B4-BE49-F238E27FC236}">
                <a16:creationId xmlns:a16="http://schemas.microsoft.com/office/drawing/2014/main" id="{026DF58B-32FE-4EF6-AC69-98724C778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84BDC4-EB8E-4E3F-B28D-89056FC93EDD}"/>
              </a:ext>
            </a:extLst>
          </p:cNvPr>
          <p:cNvSpPr>
            <a:spLocks noGrp="1"/>
          </p:cNvSpPr>
          <p:nvPr>
            <p:ph type="sldNum" sz="quarter" idx="12"/>
          </p:nvPr>
        </p:nvSpPr>
        <p:spPr/>
        <p:txBody>
          <a:bodyPr/>
          <a:lstStyle/>
          <a:p>
            <a:fld id="{17AFDC2A-065B-4A37-889B-51CCD392A0E9}" type="slidenum">
              <a:rPr lang="en-US" smtClean="0"/>
              <a:t>‹#›</a:t>
            </a:fld>
            <a:endParaRPr lang="en-US"/>
          </a:p>
        </p:txBody>
      </p:sp>
    </p:spTree>
    <p:extLst>
      <p:ext uri="{BB962C8B-B14F-4D97-AF65-F5344CB8AC3E}">
        <p14:creationId xmlns:p14="http://schemas.microsoft.com/office/powerpoint/2010/main" val="3947037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12B5-1F13-4142-AEFC-9321DD5EBA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5ED4DD-871B-4A33-928A-4A1207EF8C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015F5-FD3B-42A1-8F6A-2B220F346B6D}"/>
              </a:ext>
            </a:extLst>
          </p:cNvPr>
          <p:cNvSpPr>
            <a:spLocks noGrp="1"/>
          </p:cNvSpPr>
          <p:nvPr>
            <p:ph type="dt" sz="half" idx="10"/>
          </p:nvPr>
        </p:nvSpPr>
        <p:spPr/>
        <p:txBody>
          <a:bodyPr/>
          <a:lstStyle/>
          <a:p>
            <a:fld id="{7B21D009-2322-4166-B3A6-8F4E789C8C24}" type="datetimeFigureOut">
              <a:rPr lang="en-US" smtClean="0"/>
              <a:t>4/12/2020</a:t>
            </a:fld>
            <a:endParaRPr lang="en-US"/>
          </a:p>
        </p:txBody>
      </p:sp>
      <p:sp>
        <p:nvSpPr>
          <p:cNvPr id="5" name="Footer Placeholder 4">
            <a:extLst>
              <a:ext uri="{FF2B5EF4-FFF2-40B4-BE49-F238E27FC236}">
                <a16:creationId xmlns:a16="http://schemas.microsoft.com/office/drawing/2014/main" id="{477C3B3D-4038-4ADD-8111-71EDF15A61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B8FDE3-6D7E-4C75-BE2E-D8E50AF11A25}"/>
              </a:ext>
            </a:extLst>
          </p:cNvPr>
          <p:cNvSpPr>
            <a:spLocks noGrp="1"/>
          </p:cNvSpPr>
          <p:nvPr>
            <p:ph type="sldNum" sz="quarter" idx="12"/>
          </p:nvPr>
        </p:nvSpPr>
        <p:spPr/>
        <p:txBody>
          <a:bodyPr/>
          <a:lstStyle/>
          <a:p>
            <a:fld id="{17AFDC2A-065B-4A37-889B-51CCD392A0E9}" type="slidenum">
              <a:rPr lang="en-US" smtClean="0"/>
              <a:t>‹#›</a:t>
            </a:fld>
            <a:endParaRPr lang="en-US"/>
          </a:p>
        </p:txBody>
      </p:sp>
    </p:spTree>
    <p:extLst>
      <p:ext uri="{BB962C8B-B14F-4D97-AF65-F5344CB8AC3E}">
        <p14:creationId xmlns:p14="http://schemas.microsoft.com/office/powerpoint/2010/main" val="618896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33977-99B8-4196-AE76-4BC323C42B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31091C-0A2D-4DF9-A25C-90C7E1B0BD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5E6392-40DB-4A69-9B5F-A5B2DF5F9B13}"/>
              </a:ext>
            </a:extLst>
          </p:cNvPr>
          <p:cNvSpPr>
            <a:spLocks noGrp="1"/>
          </p:cNvSpPr>
          <p:nvPr>
            <p:ph type="dt" sz="half" idx="10"/>
          </p:nvPr>
        </p:nvSpPr>
        <p:spPr/>
        <p:txBody>
          <a:bodyPr/>
          <a:lstStyle/>
          <a:p>
            <a:fld id="{7B21D009-2322-4166-B3A6-8F4E789C8C24}" type="datetimeFigureOut">
              <a:rPr lang="en-US" smtClean="0"/>
              <a:t>4/12/2020</a:t>
            </a:fld>
            <a:endParaRPr lang="en-US"/>
          </a:p>
        </p:txBody>
      </p:sp>
      <p:sp>
        <p:nvSpPr>
          <p:cNvPr id="5" name="Footer Placeholder 4">
            <a:extLst>
              <a:ext uri="{FF2B5EF4-FFF2-40B4-BE49-F238E27FC236}">
                <a16:creationId xmlns:a16="http://schemas.microsoft.com/office/drawing/2014/main" id="{5E8DB207-1E88-46D1-A9DF-AC6B319F7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EEAEF-72E4-456F-8C0A-234358FFD93E}"/>
              </a:ext>
            </a:extLst>
          </p:cNvPr>
          <p:cNvSpPr>
            <a:spLocks noGrp="1"/>
          </p:cNvSpPr>
          <p:nvPr>
            <p:ph type="sldNum" sz="quarter" idx="12"/>
          </p:nvPr>
        </p:nvSpPr>
        <p:spPr/>
        <p:txBody>
          <a:bodyPr/>
          <a:lstStyle/>
          <a:p>
            <a:fld id="{17AFDC2A-065B-4A37-889B-51CCD392A0E9}" type="slidenum">
              <a:rPr lang="en-US" smtClean="0"/>
              <a:t>‹#›</a:t>
            </a:fld>
            <a:endParaRPr lang="en-US"/>
          </a:p>
        </p:txBody>
      </p:sp>
    </p:spTree>
    <p:extLst>
      <p:ext uri="{BB962C8B-B14F-4D97-AF65-F5344CB8AC3E}">
        <p14:creationId xmlns:p14="http://schemas.microsoft.com/office/powerpoint/2010/main" val="391159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78CF8-5CB4-47FB-990D-56935AF302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4B0FD1-E6D2-47AD-A78E-7E505711E0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CB6B24-5961-49E5-8C31-82C55DCFA6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2133EF-B9A9-47DC-8899-DCCCD0609A4C}"/>
              </a:ext>
            </a:extLst>
          </p:cNvPr>
          <p:cNvSpPr>
            <a:spLocks noGrp="1"/>
          </p:cNvSpPr>
          <p:nvPr>
            <p:ph type="dt" sz="half" idx="10"/>
          </p:nvPr>
        </p:nvSpPr>
        <p:spPr/>
        <p:txBody>
          <a:bodyPr/>
          <a:lstStyle/>
          <a:p>
            <a:fld id="{7B21D009-2322-4166-B3A6-8F4E789C8C24}" type="datetimeFigureOut">
              <a:rPr lang="en-US" smtClean="0"/>
              <a:t>4/12/2020</a:t>
            </a:fld>
            <a:endParaRPr lang="en-US"/>
          </a:p>
        </p:txBody>
      </p:sp>
      <p:sp>
        <p:nvSpPr>
          <p:cNvPr id="6" name="Footer Placeholder 5">
            <a:extLst>
              <a:ext uri="{FF2B5EF4-FFF2-40B4-BE49-F238E27FC236}">
                <a16:creationId xmlns:a16="http://schemas.microsoft.com/office/drawing/2014/main" id="{445CA0F1-6E62-4271-998B-7C3245D99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40DA1-DEF8-4607-AA8E-106BB2142ECE}"/>
              </a:ext>
            </a:extLst>
          </p:cNvPr>
          <p:cNvSpPr>
            <a:spLocks noGrp="1"/>
          </p:cNvSpPr>
          <p:nvPr>
            <p:ph type="sldNum" sz="quarter" idx="12"/>
          </p:nvPr>
        </p:nvSpPr>
        <p:spPr/>
        <p:txBody>
          <a:bodyPr/>
          <a:lstStyle/>
          <a:p>
            <a:fld id="{17AFDC2A-065B-4A37-889B-51CCD392A0E9}" type="slidenum">
              <a:rPr lang="en-US" smtClean="0"/>
              <a:t>‹#›</a:t>
            </a:fld>
            <a:endParaRPr lang="en-US"/>
          </a:p>
        </p:txBody>
      </p:sp>
    </p:spTree>
    <p:extLst>
      <p:ext uri="{BB962C8B-B14F-4D97-AF65-F5344CB8AC3E}">
        <p14:creationId xmlns:p14="http://schemas.microsoft.com/office/powerpoint/2010/main" val="4294045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65B03-AF91-4A7C-879B-F438A14BD4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6EF6DF-3E3E-4DEB-854B-7BAB027A54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795C88-28A2-4E24-9362-D0B8484687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04D3E3-F324-41F8-A24C-E21B07EC4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6B1D2B-C7A8-488E-9672-128FDC2B48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1394C9-FE96-42FD-BD16-0AF8171ADB1F}"/>
              </a:ext>
            </a:extLst>
          </p:cNvPr>
          <p:cNvSpPr>
            <a:spLocks noGrp="1"/>
          </p:cNvSpPr>
          <p:nvPr>
            <p:ph type="dt" sz="half" idx="10"/>
          </p:nvPr>
        </p:nvSpPr>
        <p:spPr/>
        <p:txBody>
          <a:bodyPr/>
          <a:lstStyle/>
          <a:p>
            <a:fld id="{7B21D009-2322-4166-B3A6-8F4E789C8C24}" type="datetimeFigureOut">
              <a:rPr lang="en-US" smtClean="0"/>
              <a:t>4/12/2020</a:t>
            </a:fld>
            <a:endParaRPr lang="en-US"/>
          </a:p>
        </p:txBody>
      </p:sp>
      <p:sp>
        <p:nvSpPr>
          <p:cNvPr id="8" name="Footer Placeholder 7">
            <a:extLst>
              <a:ext uri="{FF2B5EF4-FFF2-40B4-BE49-F238E27FC236}">
                <a16:creationId xmlns:a16="http://schemas.microsoft.com/office/drawing/2014/main" id="{78CCBCD6-33E2-4638-A19D-658073B456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188D38-9A16-47B9-A00B-94E0F9CD4B8E}"/>
              </a:ext>
            </a:extLst>
          </p:cNvPr>
          <p:cNvSpPr>
            <a:spLocks noGrp="1"/>
          </p:cNvSpPr>
          <p:nvPr>
            <p:ph type="sldNum" sz="quarter" idx="12"/>
          </p:nvPr>
        </p:nvSpPr>
        <p:spPr/>
        <p:txBody>
          <a:bodyPr/>
          <a:lstStyle/>
          <a:p>
            <a:fld id="{17AFDC2A-065B-4A37-889B-51CCD392A0E9}" type="slidenum">
              <a:rPr lang="en-US" smtClean="0"/>
              <a:t>‹#›</a:t>
            </a:fld>
            <a:endParaRPr lang="en-US"/>
          </a:p>
        </p:txBody>
      </p:sp>
    </p:spTree>
    <p:extLst>
      <p:ext uri="{BB962C8B-B14F-4D97-AF65-F5344CB8AC3E}">
        <p14:creationId xmlns:p14="http://schemas.microsoft.com/office/powerpoint/2010/main" val="1852112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A357-3685-4B90-A960-F613F4BDE6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E6FBCB-7D8D-423E-B55F-1DB266274971}"/>
              </a:ext>
            </a:extLst>
          </p:cNvPr>
          <p:cNvSpPr>
            <a:spLocks noGrp="1"/>
          </p:cNvSpPr>
          <p:nvPr>
            <p:ph type="dt" sz="half" idx="10"/>
          </p:nvPr>
        </p:nvSpPr>
        <p:spPr/>
        <p:txBody>
          <a:bodyPr/>
          <a:lstStyle/>
          <a:p>
            <a:fld id="{7B21D009-2322-4166-B3A6-8F4E789C8C24}" type="datetimeFigureOut">
              <a:rPr lang="en-US" smtClean="0"/>
              <a:t>4/12/2020</a:t>
            </a:fld>
            <a:endParaRPr lang="en-US"/>
          </a:p>
        </p:txBody>
      </p:sp>
      <p:sp>
        <p:nvSpPr>
          <p:cNvPr id="4" name="Footer Placeholder 3">
            <a:extLst>
              <a:ext uri="{FF2B5EF4-FFF2-40B4-BE49-F238E27FC236}">
                <a16:creationId xmlns:a16="http://schemas.microsoft.com/office/drawing/2014/main" id="{74F202C3-5F0F-4D76-BBDC-AB9AA2B6B4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512BBC-69A6-464E-83FC-110CDE172D58}"/>
              </a:ext>
            </a:extLst>
          </p:cNvPr>
          <p:cNvSpPr>
            <a:spLocks noGrp="1"/>
          </p:cNvSpPr>
          <p:nvPr>
            <p:ph type="sldNum" sz="quarter" idx="12"/>
          </p:nvPr>
        </p:nvSpPr>
        <p:spPr/>
        <p:txBody>
          <a:bodyPr/>
          <a:lstStyle/>
          <a:p>
            <a:fld id="{17AFDC2A-065B-4A37-889B-51CCD392A0E9}" type="slidenum">
              <a:rPr lang="en-US" smtClean="0"/>
              <a:t>‹#›</a:t>
            </a:fld>
            <a:endParaRPr lang="en-US"/>
          </a:p>
        </p:txBody>
      </p:sp>
    </p:spTree>
    <p:extLst>
      <p:ext uri="{BB962C8B-B14F-4D97-AF65-F5344CB8AC3E}">
        <p14:creationId xmlns:p14="http://schemas.microsoft.com/office/powerpoint/2010/main" val="3324903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BC069F-F60E-47E0-B2F5-F195AFEB0B57}"/>
              </a:ext>
            </a:extLst>
          </p:cNvPr>
          <p:cNvSpPr>
            <a:spLocks noGrp="1"/>
          </p:cNvSpPr>
          <p:nvPr>
            <p:ph type="dt" sz="half" idx="10"/>
          </p:nvPr>
        </p:nvSpPr>
        <p:spPr/>
        <p:txBody>
          <a:bodyPr/>
          <a:lstStyle/>
          <a:p>
            <a:fld id="{7B21D009-2322-4166-B3A6-8F4E789C8C24}" type="datetimeFigureOut">
              <a:rPr lang="en-US" smtClean="0"/>
              <a:t>4/12/2020</a:t>
            </a:fld>
            <a:endParaRPr lang="en-US"/>
          </a:p>
        </p:txBody>
      </p:sp>
      <p:sp>
        <p:nvSpPr>
          <p:cNvPr id="3" name="Footer Placeholder 2">
            <a:extLst>
              <a:ext uri="{FF2B5EF4-FFF2-40B4-BE49-F238E27FC236}">
                <a16:creationId xmlns:a16="http://schemas.microsoft.com/office/drawing/2014/main" id="{43C5885A-1395-4B6B-8175-6B63D4D98E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74D884-C52D-4E32-9A01-760D579A7446}"/>
              </a:ext>
            </a:extLst>
          </p:cNvPr>
          <p:cNvSpPr>
            <a:spLocks noGrp="1"/>
          </p:cNvSpPr>
          <p:nvPr>
            <p:ph type="sldNum" sz="quarter" idx="12"/>
          </p:nvPr>
        </p:nvSpPr>
        <p:spPr/>
        <p:txBody>
          <a:bodyPr/>
          <a:lstStyle/>
          <a:p>
            <a:fld id="{17AFDC2A-065B-4A37-889B-51CCD392A0E9}" type="slidenum">
              <a:rPr lang="en-US" smtClean="0"/>
              <a:t>‹#›</a:t>
            </a:fld>
            <a:endParaRPr lang="en-US"/>
          </a:p>
        </p:txBody>
      </p:sp>
    </p:spTree>
    <p:extLst>
      <p:ext uri="{BB962C8B-B14F-4D97-AF65-F5344CB8AC3E}">
        <p14:creationId xmlns:p14="http://schemas.microsoft.com/office/powerpoint/2010/main" val="2494171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4E675-40F8-4D40-8345-333DCD632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933C3E-34A9-4AF6-9D3F-5DF2D9D61E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EB7552-4A53-4394-B610-C5C7AEA15F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D5C70A-E7F5-43E8-A28C-900E4C225787}"/>
              </a:ext>
            </a:extLst>
          </p:cNvPr>
          <p:cNvSpPr>
            <a:spLocks noGrp="1"/>
          </p:cNvSpPr>
          <p:nvPr>
            <p:ph type="dt" sz="half" idx="10"/>
          </p:nvPr>
        </p:nvSpPr>
        <p:spPr/>
        <p:txBody>
          <a:bodyPr/>
          <a:lstStyle/>
          <a:p>
            <a:fld id="{7B21D009-2322-4166-B3A6-8F4E789C8C24}" type="datetimeFigureOut">
              <a:rPr lang="en-US" smtClean="0"/>
              <a:t>4/12/2020</a:t>
            </a:fld>
            <a:endParaRPr lang="en-US"/>
          </a:p>
        </p:txBody>
      </p:sp>
      <p:sp>
        <p:nvSpPr>
          <p:cNvPr id="6" name="Footer Placeholder 5">
            <a:extLst>
              <a:ext uri="{FF2B5EF4-FFF2-40B4-BE49-F238E27FC236}">
                <a16:creationId xmlns:a16="http://schemas.microsoft.com/office/drawing/2014/main" id="{B9E88A5A-BE66-4704-9458-D9C504A8E5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2613A6-A713-4166-A238-11C0CDB3BCBC}"/>
              </a:ext>
            </a:extLst>
          </p:cNvPr>
          <p:cNvSpPr>
            <a:spLocks noGrp="1"/>
          </p:cNvSpPr>
          <p:nvPr>
            <p:ph type="sldNum" sz="quarter" idx="12"/>
          </p:nvPr>
        </p:nvSpPr>
        <p:spPr/>
        <p:txBody>
          <a:bodyPr/>
          <a:lstStyle/>
          <a:p>
            <a:fld id="{17AFDC2A-065B-4A37-889B-51CCD392A0E9}" type="slidenum">
              <a:rPr lang="en-US" smtClean="0"/>
              <a:t>‹#›</a:t>
            </a:fld>
            <a:endParaRPr lang="en-US"/>
          </a:p>
        </p:txBody>
      </p:sp>
    </p:spTree>
    <p:extLst>
      <p:ext uri="{BB962C8B-B14F-4D97-AF65-F5344CB8AC3E}">
        <p14:creationId xmlns:p14="http://schemas.microsoft.com/office/powerpoint/2010/main" val="3559340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E7BE-D0AE-41EA-9CA8-D413ABCA45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00744D-0FF8-4CEC-9BE7-E4022C4599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84CE3D-0FDE-4129-9F83-3F09B3D8F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1317F0-3AAE-41C1-8CE8-E7012FE7EB81}"/>
              </a:ext>
            </a:extLst>
          </p:cNvPr>
          <p:cNvSpPr>
            <a:spLocks noGrp="1"/>
          </p:cNvSpPr>
          <p:nvPr>
            <p:ph type="dt" sz="half" idx="10"/>
          </p:nvPr>
        </p:nvSpPr>
        <p:spPr/>
        <p:txBody>
          <a:bodyPr/>
          <a:lstStyle/>
          <a:p>
            <a:fld id="{7B21D009-2322-4166-B3A6-8F4E789C8C24}" type="datetimeFigureOut">
              <a:rPr lang="en-US" smtClean="0"/>
              <a:t>4/12/2020</a:t>
            </a:fld>
            <a:endParaRPr lang="en-US"/>
          </a:p>
        </p:txBody>
      </p:sp>
      <p:sp>
        <p:nvSpPr>
          <p:cNvPr id="6" name="Footer Placeholder 5">
            <a:extLst>
              <a:ext uri="{FF2B5EF4-FFF2-40B4-BE49-F238E27FC236}">
                <a16:creationId xmlns:a16="http://schemas.microsoft.com/office/drawing/2014/main" id="{80DA1A70-BC90-4114-B230-E447053E2C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D358AB-A0C6-4D86-8177-0B80680F7C3B}"/>
              </a:ext>
            </a:extLst>
          </p:cNvPr>
          <p:cNvSpPr>
            <a:spLocks noGrp="1"/>
          </p:cNvSpPr>
          <p:nvPr>
            <p:ph type="sldNum" sz="quarter" idx="12"/>
          </p:nvPr>
        </p:nvSpPr>
        <p:spPr/>
        <p:txBody>
          <a:bodyPr/>
          <a:lstStyle/>
          <a:p>
            <a:fld id="{17AFDC2A-065B-4A37-889B-51CCD392A0E9}" type="slidenum">
              <a:rPr lang="en-US" smtClean="0"/>
              <a:t>‹#›</a:t>
            </a:fld>
            <a:endParaRPr lang="en-US"/>
          </a:p>
        </p:txBody>
      </p:sp>
    </p:spTree>
    <p:extLst>
      <p:ext uri="{BB962C8B-B14F-4D97-AF65-F5344CB8AC3E}">
        <p14:creationId xmlns:p14="http://schemas.microsoft.com/office/powerpoint/2010/main" val="1962789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74EB76-2C2E-4369-A0C0-66F99F096F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033AF2-504C-46DF-A0CD-6B6B290F2C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DCA29-BD68-456F-B7F6-2BC641F2A0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1D009-2322-4166-B3A6-8F4E789C8C24}" type="datetimeFigureOut">
              <a:rPr lang="en-US" smtClean="0"/>
              <a:t>4/12/2020</a:t>
            </a:fld>
            <a:endParaRPr lang="en-US"/>
          </a:p>
        </p:txBody>
      </p:sp>
      <p:sp>
        <p:nvSpPr>
          <p:cNvPr id="5" name="Footer Placeholder 4">
            <a:extLst>
              <a:ext uri="{FF2B5EF4-FFF2-40B4-BE49-F238E27FC236}">
                <a16:creationId xmlns:a16="http://schemas.microsoft.com/office/drawing/2014/main" id="{86BE4F6B-3292-4E09-9871-4493AE931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64C4BD-DEA1-4CA7-80F2-4B21AF8C02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AFDC2A-065B-4A37-889B-51CCD392A0E9}" type="slidenum">
              <a:rPr lang="en-US" smtClean="0"/>
              <a:t>‹#›</a:t>
            </a:fld>
            <a:endParaRPr lang="en-US"/>
          </a:p>
        </p:txBody>
      </p:sp>
    </p:spTree>
    <p:extLst>
      <p:ext uri="{BB962C8B-B14F-4D97-AF65-F5344CB8AC3E}">
        <p14:creationId xmlns:p14="http://schemas.microsoft.com/office/powerpoint/2010/main" val="1523001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EDB2E0-7597-40F4-9950-366AC06204CB}"/>
              </a:ext>
            </a:extLst>
          </p:cNvPr>
          <p:cNvSpPr>
            <a:spLocks noGrp="1"/>
          </p:cNvSpPr>
          <p:nvPr>
            <p:ph type="subTitle" idx="1"/>
          </p:nvPr>
        </p:nvSpPr>
        <p:spPr>
          <a:xfrm>
            <a:off x="1524000" y="3790950"/>
            <a:ext cx="9144000" cy="2362200"/>
          </a:xfrm>
        </p:spPr>
        <p:txBody>
          <a:bodyPr>
            <a:normAutofit fontScale="92500" lnSpcReduction="20000"/>
          </a:bodyPr>
          <a:lstStyle/>
          <a:p>
            <a:r>
              <a:rPr lang="en-US" sz="3200" dirty="0"/>
              <a:t>SUBMITTED BY - ABHINAV SINGH</a:t>
            </a:r>
          </a:p>
          <a:p>
            <a:r>
              <a:rPr lang="en-US" sz="3200" dirty="0"/>
              <a:t>                                        roll no. – 181210001</a:t>
            </a:r>
          </a:p>
          <a:p>
            <a:r>
              <a:rPr lang="en-US" sz="3200" dirty="0"/>
              <a:t>                                   DIMPAL KATANIYA</a:t>
            </a:r>
          </a:p>
          <a:p>
            <a:r>
              <a:rPr lang="en-US" sz="3200" dirty="0"/>
              <a:t>                                         roll no. - 181210022</a:t>
            </a:r>
          </a:p>
          <a:p>
            <a:r>
              <a:rPr lang="en-US" sz="3200" dirty="0"/>
              <a:t>                               CSE 2</a:t>
            </a:r>
            <a:r>
              <a:rPr lang="en-US" sz="3200" baseline="30000" dirty="0"/>
              <a:t>ND</a:t>
            </a:r>
            <a:r>
              <a:rPr lang="en-US" sz="3200" dirty="0"/>
              <a:t> YEAR   </a:t>
            </a:r>
          </a:p>
          <a:p>
            <a:endParaRPr lang="en-US" sz="3200" dirty="0"/>
          </a:p>
        </p:txBody>
      </p:sp>
      <p:sp>
        <p:nvSpPr>
          <p:cNvPr id="5" name="Title 4">
            <a:extLst>
              <a:ext uri="{FF2B5EF4-FFF2-40B4-BE49-F238E27FC236}">
                <a16:creationId xmlns:a16="http://schemas.microsoft.com/office/drawing/2014/main" id="{BD375924-0D23-4F33-BC74-D6F447745C90}"/>
              </a:ext>
            </a:extLst>
          </p:cNvPr>
          <p:cNvSpPr>
            <a:spLocks noGrp="1"/>
          </p:cNvSpPr>
          <p:nvPr>
            <p:ph type="ctrTitle"/>
          </p:nvPr>
        </p:nvSpPr>
        <p:spPr>
          <a:xfrm>
            <a:off x="1466850" y="903288"/>
            <a:ext cx="9144000" cy="23876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lumMod val="50000"/>
                  </a:schemeClr>
                </a:solidFill>
              </a:rPr>
              <a:t>GREEDY METHODS </a:t>
            </a:r>
            <a:endParaRPr lang="en-US" dirty="0">
              <a:solidFill>
                <a:schemeClr val="accent6">
                  <a:lumMod val="50000"/>
                </a:schemeClr>
              </a:solidFill>
            </a:endParaRPr>
          </a:p>
        </p:txBody>
      </p:sp>
    </p:spTree>
    <p:extLst>
      <p:ext uri="{BB962C8B-B14F-4D97-AF65-F5344CB8AC3E}">
        <p14:creationId xmlns:p14="http://schemas.microsoft.com/office/powerpoint/2010/main" val="40266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E2F88-F227-4284-8A58-681DEF2A5A50}"/>
              </a:ext>
            </a:extLst>
          </p:cNvPr>
          <p:cNvSpPr>
            <a:spLocks noGrp="1"/>
          </p:cNvSpPr>
          <p:nvPr>
            <p:ph type="title"/>
          </p:nvPr>
        </p:nvSpPr>
        <p:spPr>
          <a:xfrm>
            <a:off x="180975" y="933450"/>
            <a:ext cx="10515600" cy="1438275"/>
          </a:xfrm>
        </p:spPr>
        <p:txBody>
          <a:bodyPr/>
          <a:lstStyle/>
          <a:p>
            <a:r>
              <a:rPr lang="en-US" sz="3600" b="1" u="sng" dirty="0"/>
              <a:t>Time complexity:</a:t>
            </a:r>
            <a:endParaRPr lang="en-US" dirty="0"/>
          </a:p>
        </p:txBody>
      </p:sp>
      <p:sp>
        <p:nvSpPr>
          <p:cNvPr id="3" name="Content Placeholder 2">
            <a:extLst>
              <a:ext uri="{FF2B5EF4-FFF2-40B4-BE49-F238E27FC236}">
                <a16:creationId xmlns:a16="http://schemas.microsoft.com/office/drawing/2014/main" id="{84AF5C35-1FC5-48C0-BC95-19EC1E15F40A}"/>
              </a:ext>
            </a:extLst>
          </p:cNvPr>
          <p:cNvSpPr>
            <a:spLocks noGrp="1"/>
          </p:cNvSpPr>
          <p:nvPr>
            <p:ph idx="1"/>
          </p:nvPr>
        </p:nvSpPr>
        <p:spPr>
          <a:xfrm>
            <a:off x="180975" y="2371725"/>
            <a:ext cx="11077575" cy="5072063"/>
          </a:xfrm>
        </p:spPr>
        <p:txBody>
          <a:bodyPr/>
          <a:lstStyle/>
          <a:p>
            <a:r>
              <a:rPr lang="en-US" dirty="0"/>
              <a:t>For computing pi/</a:t>
            </a:r>
            <a:r>
              <a:rPr lang="en-US" dirty="0" err="1"/>
              <a:t>wi</a:t>
            </a:r>
            <a:r>
              <a:rPr lang="en-US" dirty="0"/>
              <a:t> = O(n)</a:t>
            </a:r>
          </a:p>
          <a:p>
            <a:r>
              <a:rPr lang="en-US" dirty="0"/>
              <a:t>For sorting in decreasing order of pi/</a:t>
            </a:r>
            <a:r>
              <a:rPr lang="en-US" dirty="0" err="1"/>
              <a:t>wi</a:t>
            </a:r>
            <a:r>
              <a:rPr lang="en-US" dirty="0"/>
              <a:t> = O(</a:t>
            </a:r>
            <a:r>
              <a:rPr lang="en-US" dirty="0" err="1"/>
              <a:t>nlogn</a:t>
            </a:r>
            <a:r>
              <a:rPr lang="en-US" dirty="0"/>
              <a:t>)</a:t>
            </a:r>
          </a:p>
          <a:p>
            <a:r>
              <a:rPr lang="en-US" dirty="0"/>
              <a:t>For putting </a:t>
            </a:r>
            <a:r>
              <a:rPr lang="en-US" dirty="0" err="1"/>
              <a:t>weigths</a:t>
            </a:r>
            <a:r>
              <a:rPr lang="en-US" dirty="0"/>
              <a:t> in knap sack  = O(n)</a:t>
            </a:r>
          </a:p>
          <a:p>
            <a:pPr marL="0" indent="0">
              <a:buNone/>
            </a:pPr>
            <a:r>
              <a:rPr lang="en-US" dirty="0"/>
              <a:t>So time complexity for knap sack algorithm is O(</a:t>
            </a:r>
            <a:r>
              <a:rPr lang="en-US" dirty="0" err="1"/>
              <a:t>nlogn</a:t>
            </a:r>
            <a:r>
              <a:rPr lang="en-US" dirty="0"/>
              <a:t>).</a:t>
            </a:r>
          </a:p>
        </p:txBody>
      </p:sp>
      <p:sp>
        <p:nvSpPr>
          <p:cNvPr id="4" name="Rectangle 3">
            <a:extLst>
              <a:ext uri="{FF2B5EF4-FFF2-40B4-BE49-F238E27FC236}">
                <a16:creationId xmlns:a16="http://schemas.microsoft.com/office/drawing/2014/main" id="{FDCE02A7-5112-4487-AD4E-4CC4A4AE7B5C}"/>
              </a:ext>
            </a:extLst>
          </p:cNvPr>
          <p:cNvSpPr/>
          <p:nvPr/>
        </p:nvSpPr>
        <p:spPr>
          <a:xfrm>
            <a:off x="0" y="-1"/>
            <a:ext cx="12192000" cy="77152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knap sack algorithm</a:t>
            </a:r>
          </a:p>
        </p:txBody>
      </p:sp>
    </p:spTree>
    <p:extLst>
      <p:ext uri="{BB962C8B-B14F-4D97-AF65-F5344CB8AC3E}">
        <p14:creationId xmlns:p14="http://schemas.microsoft.com/office/powerpoint/2010/main" val="3940466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40BB-1C54-45B8-BBB3-AED77553572C}"/>
              </a:ext>
            </a:extLst>
          </p:cNvPr>
          <p:cNvSpPr>
            <a:spLocks noGrp="1"/>
          </p:cNvSpPr>
          <p:nvPr>
            <p:ph type="title"/>
          </p:nvPr>
        </p:nvSpPr>
        <p:spPr>
          <a:xfrm>
            <a:off x="115330" y="200033"/>
            <a:ext cx="11238470" cy="2228842"/>
          </a:xfrm>
        </p:spPr>
        <p:txBody>
          <a:bodyPr>
            <a:normAutofit/>
          </a:bodyPr>
          <a:lstStyle/>
          <a:p>
            <a:r>
              <a:rPr lang="en-US" sz="3600" b="1" u="sng" dirty="0"/>
              <a:t>(2.)Huffman codes algorithm:</a:t>
            </a:r>
          </a:p>
        </p:txBody>
      </p:sp>
      <p:sp>
        <p:nvSpPr>
          <p:cNvPr id="3" name="Content Placeholder 2">
            <a:extLst>
              <a:ext uri="{FF2B5EF4-FFF2-40B4-BE49-F238E27FC236}">
                <a16:creationId xmlns:a16="http://schemas.microsoft.com/office/drawing/2014/main" id="{8D09BA28-ACAA-40D8-A522-2A721BFF0994}"/>
              </a:ext>
            </a:extLst>
          </p:cNvPr>
          <p:cNvSpPr>
            <a:spLocks noGrp="1"/>
          </p:cNvSpPr>
          <p:nvPr>
            <p:ph idx="1"/>
          </p:nvPr>
        </p:nvSpPr>
        <p:spPr>
          <a:xfrm>
            <a:off x="115330" y="1752599"/>
            <a:ext cx="12192000" cy="5105399"/>
          </a:xfrm>
        </p:spPr>
        <p:txBody>
          <a:bodyPr/>
          <a:lstStyle/>
          <a:p>
            <a:r>
              <a:rPr lang="en-US" dirty="0"/>
              <a:t>We do require Huffman algorithm for compression of data so it could be transmitted over internet and other transmission channels properly.</a:t>
            </a:r>
          </a:p>
          <a:p>
            <a:r>
              <a:rPr lang="en-US" dirty="0"/>
              <a:t>Huffman algorithms work on binary trees.</a:t>
            </a:r>
          </a:p>
          <a:p>
            <a:r>
              <a:rPr lang="en-US" dirty="0"/>
              <a:t>Huffman code is a method for the construction of minimum redundancy codes.</a:t>
            </a:r>
          </a:p>
          <a:p>
            <a:r>
              <a:rPr lang="en-US" dirty="0"/>
              <a:t>Each code is a binary string that is used for transmission of corresponding message.</a:t>
            </a:r>
          </a:p>
          <a:p>
            <a:r>
              <a:rPr lang="en-US" dirty="0"/>
              <a:t>For example:-</a:t>
            </a:r>
          </a:p>
          <a:p>
            <a:pPr marL="0" indent="0">
              <a:buNone/>
            </a:pPr>
            <a:r>
              <a:rPr lang="en-US" dirty="0"/>
              <a:t>			BAGGAGE                100 11 0 0 11 0 101</a:t>
            </a:r>
          </a:p>
          <a:p>
            <a:pPr marL="0" indent="0">
              <a:buNone/>
            </a:pPr>
            <a:endParaRPr lang="en-US" dirty="0"/>
          </a:p>
          <a:p>
            <a:endParaRPr lang="en-US" dirty="0"/>
          </a:p>
        </p:txBody>
      </p:sp>
      <p:sp>
        <p:nvSpPr>
          <p:cNvPr id="4" name="Arrow: Right 3">
            <a:extLst>
              <a:ext uri="{FF2B5EF4-FFF2-40B4-BE49-F238E27FC236}">
                <a16:creationId xmlns:a16="http://schemas.microsoft.com/office/drawing/2014/main" id="{897F8C91-6C49-4E85-AFB7-AA08876C2D4B}"/>
              </a:ext>
            </a:extLst>
          </p:cNvPr>
          <p:cNvSpPr/>
          <p:nvPr/>
        </p:nvSpPr>
        <p:spPr>
          <a:xfrm>
            <a:off x="1304894" y="6042083"/>
            <a:ext cx="978408" cy="484632"/>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data</a:t>
            </a:r>
          </a:p>
        </p:txBody>
      </p:sp>
      <p:sp>
        <p:nvSpPr>
          <p:cNvPr id="5" name="Rectangle 4">
            <a:extLst>
              <a:ext uri="{FF2B5EF4-FFF2-40B4-BE49-F238E27FC236}">
                <a16:creationId xmlns:a16="http://schemas.microsoft.com/office/drawing/2014/main" id="{44C6CEB4-5423-4A89-9F36-4AC5E2EA749E}"/>
              </a:ext>
            </a:extLst>
          </p:cNvPr>
          <p:cNvSpPr/>
          <p:nvPr/>
        </p:nvSpPr>
        <p:spPr>
          <a:xfrm>
            <a:off x="2826608" y="5765415"/>
            <a:ext cx="2232454" cy="103796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Huffman algorithm</a:t>
            </a:r>
          </a:p>
        </p:txBody>
      </p:sp>
      <p:sp>
        <p:nvSpPr>
          <p:cNvPr id="6" name="Arrow: Right 5">
            <a:extLst>
              <a:ext uri="{FF2B5EF4-FFF2-40B4-BE49-F238E27FC236}">
                <a16:creationId xmlns:a16="http://schemas.microsoft.com/office/drawing/2014/main" id="{D785F47B-AA03-4A25-9F51-0B5BA0A3F0E1}"/>
              </a:ext>
            </a:extLst>
          </p:cNvPr>
          <p:cNvSpPr/>
          <p:nvPr/>
        </p:nvSpPr>
        <p:spPr>
          <a:xfrm>
            <a:off x="5458257" y="5983717"/>
            <a:ext cx="1991662" cy="601363"/>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Huffman code</a:t>
            </a:r>
          </a:p>
        </p:txBody>
      </p:sp>
      <p:cxnSp>
        <p:nvCxnSpPr>
          <p:cNvPr id="11" name="Straight Arrow Connector 10">
            <a:extLst>
              <a:ext uri="{FF2B5EF4-FFF2-40B4-BE49-F238E27FC236}">
                <a16:creationId xmlns:a16="http://schemas.microsoft.com/office/drawing/2014/main" id="{64BFFB9F-E97B-45B8-A44A-EC732CD77BCD}"/>
              </a:ext>
            </a:extLst>
          </p:cNvPr>
          <p:cNvCxnSpPr>
            <a:cxnSpLocks/>
          </p:cNvCxnSpPr>
          <p:nvPr/>
        </p:nvCxnSpPr>
        <p:spPr>
          <a:xfrm>
            <a:off x="4523345" y="5285860"/>
            <a:ext cx="1112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6424F98-4873-4C38-A994-8CC4BBEBEF43}"/>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spTree>
    <p:extLst>
      <p:ext uri="{BB962C8B-B14F-4D97-AF65-F5344CB8AC3E}">
        <p14:creationId xmlns:p14="http://schemas.microsoft.com/office/powerpoint/2010/main" val="3954673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80FFB-05D0-428A-B1F0-79CA99B88409}"/>
              </a:ext>
            </a:extLst>
          </p:cNvPr>
          <p:cNvSpPr>
            <a:spLocks noGrp="1"/>
          </p:cNvSpPr>
          <p:nvPr>
            <p:ph type="title"/>
          </p:nvPr>
        </p:nvSpPr>
        <p:spPr>
          <a:xfrm>
            <a:off x="0" y="962025"/>
            <a:ext cx="11353800" cy="728663"/>
          </a:xfrm>
        </p:spPr>
        <p:txBody>
          <a:bodyPr>
            <a:normAutofit/>
          </a:bodyPr>
          <a:lstStyle/>
          <a:p>
            <a:r>
              <a:rPr lang="en-US" sz="4000" b="1" u="sng" dirty="0"/>
              <a:t>Example problem:</a:t>
            </a:r>
          </a:p>
        </p:txBody>
      </p:sp>
      <p:sp>
        <p:nvSpPr>
          <p:cNvPr id="3" name="Content Placeholder 2">
            <a:extLst>
              <a:ext uri="{FF2B5EF4-FFF2-40B4-BE49-F238E27FC236}">
                <a16:creationId xmlns:a16="http://schemas.microsoft.com/office/drawing/2014/main" id="{86625452-2E6C-49E5-9F68-2C92D309A8EF}"/>
              </a:ext>
            </a:extLst>
          </p:cNvPr>
          <p:cNvSpPr>
            <a:spLocks noGrp="1"/>
          </p:cNvSpPr>
          <p:nvPr>
            <p:ph idx="1"/>
          </p:nvPr>
        </p:nvSpPr>
        <p:spPr>
          <a:xfrm>
            <a:off x="0" y="2043113"/>
            <a:ext cx="11353800" cy="4133850"/>
          </a:xfrm>
        </p:spPr>
        <p:txBody>
          <a:bodyPr/>
          <a:lstStyle/>
          <a:p>
            <a:pPr marL="0" indent="0" fontAlgn="base">
              <a:buNone/>
            </a:pPr>
            <a:r>
              <a:rPr lang="en-US" dirty="0"/>
              <a:t>A file contains the following characters with the frequencies as shown. If Huffman Coding is used for data compression, determine-</a:t>
            </a:r>
          </a:p>
          <a:p>
            <a:pPr fontAlgn="base"/>
            <a:r>
              <a:rPr lang="en-US" dirty="0"/>
              <a:t>Huffman Code for each character</a:t>
            </a:r>
          </a:p>
          <a:p>
            <a:pPr fontAlgn="base"/>
            <a:r>
              <a:rPr lang="en-US" dirty="0"/>
              <a:t>Average code length</a:t>
            </a:r>
          </a:p>
          <a:p>
            <a:pPr fontAlgn="base"/>
            <a:r>
              <a:rPr lang="en-US" dirty="0"/>
              <a:t>Length of Huffman encoded message (in bits)</a:t>
            </a:r>
          </a:p>
          <a:p>
            <a:pPr marL="0" indent="0">
              <a:buNone/>
            </a:pPr>
            <a:endParaRPr lang="en-US" dirty="0"/>
          </a:p>
        </p:txBody>
      </p:sp>
      <p:sp>
        <p:nvSpPr>
          <p:cNvPr id="4" name="Rectangle 3">
            <a:extLst>
              <a:ext uri="{FF2B5EF4-FFF2-40B4-BE49-F238E27FC236}">
                <a16:creationId xmlns:a16="http://schemas.microsoft.com/office/drawing/2014/main" id="{AE3CDFBC-47C6-42FC-9F6F-A08F010D0E6F}"/>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graphicFrame>
        <p:nvGraphicFramePr>
          <p:cNvPr id="5" name="Table 4">
            <a:extLst>
              <a:ext uri="{FF2B5EF4-FFF2-40B4-BE49-F238E27FC236}">
                <a16:creationId xmlns:a16="http://schemas.microsoft.com/office/drawing/2014/main" id="{93DEB7E3-50F1-442F-A439-497FA236440F}"/>
              </a:ext>
            </a:extLst>
          </p:cNvPr>
          <p:cNvGraphicFramePr>
            <a:graphicFrameLocks noGrp="1"/>
          </p:cNvGraphicFramePr>
          <p:nvPr/>
        </p:nvGraphicFramePr>
        <p:xfrm>
          <a:off x="7200900" y="3333750"/>
          <a:ext cx="4448174" cy="3305171"/>
        </p:xfrm>
        <a:graphic>
          <a:graphicData uri="http://schemas.openxmlformats.org/drawingml/2006/table">
            <a:tbl>
              <a:tblPr/>
              <a:tblGrid>
                <a:gridCol w="2169247">
                  <a:extLst>
                    <a:ext uri="{9D8B030D-6E8A-4147-A177-3AD203B41FA5}">
                      <a16:colId xmlns:a16="http://schemas.microsoft.com/office/drawing/2014/main" val="2747812915"/>
                    </a:ext>
                  </a:extLst>
                </a:gridCol>
                <a:gridCol w="2278927">
                  <a:extLst>
                    <a:ext uri="{9D8B030D-6E8A-4147-A177-3AD203B41FA5}">
                      <a16:colId xmlns:a16="http://schemas.microsoft.com/office/drawing/2014/main" val="2793427708"/>
                    </a:ext>
                  </a:extLst>
                </a:gridCol>
              </a:tblGrid>
              <a:tr h="327245">
                <a:tc>
                  <a:txBody>
                    <a:bodyPr/>
                    <a:lstStyle/>
                    <a:p>
                      <a:pPr algn="ctr"/>
                      <a:r>
                        <a:rPr lang="en-US" sz="1200" b="1">
                          <a:effectLst/>
                        </a:rPr>
                        <a:t>Characters</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sz="1200" b="1">
                          <a:effectLst/>
                        </a:rPr>
                        <a:t>Frequencies</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712283309"/>
                  </a:ext>
                </a:extLst>
              </a:tr>
              <a:tr h="425418">
                <a:tc>
                  <a:txBody>
                    <a:bodyPr/>
                    <a:lstStyle/>
                    <a:p>
                      <a:pPr algn="ctr"/>
                      <a:r>
                        <a:rPr lang="en-US">
                          <a:effectLst/>
                        </a:rPr>
                        <a:t>a</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10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836643392"/>
                  </a:ext>
                </a:extLst>
              </a:tr>
              <a:tr h="425418">
                <a:tc>
                  <a:txBody>
                    <a:bodyPr/>
                    <a:lstStyle/>
                    <a:p>
                      <a:pPr algn="ctr"/>
                      <a:r>
                        <a:rPr lang="en-US">
                          <a:effectLst/>
                        </a:rPr>
                        <a:t>e</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15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597328462"/>
                  </a:ext>
                </a:extLst>
              </a:tr>
              <a:tr h="425418">
                <a:tc>
                  <a:txBody>
                    <a:bodyPr/>
                    <a:lstStyle/>
                    <a:p>
                      <a:pPr algn="ctr"/>
                      <a:r>
                        <a:rPr lang="en-US" dirty="0">
                          <a:effectLst/>
                        </a:rPr>
                        <a:t>i</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12</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137865507"/>
                  </a:ext>
                </a:extLst>
              </a:tr>
              <a:tr h="425418">
                <a:tc>
                  <a:txBody>
                    <a:bodyPr/>
                    <a:lstStyle/>
                    <a:p>
                      <a:pPr algn="ctr"/>
                      <a:r>
                        <a:rPr lang="en-US" dirty="0">
                          <a:effectLst/>
                        </a:rPr>
                        <a:t>o</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3</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293185172"/>
                  </a:ext>
                </a:extLst>
              </a:tr>
              <a:tr h="425418">
                <a:tc>
                  <a:txBody>
                    <a:bodyPr/>
                    <a:lstStyle/>
                    <a:p>
                      <a:pPr algn="ctr"/>
                      <a:r>
                        <a:rPr lang="en-US" dirty="0">
                          <a:effectLst/>
                        </a:rPr>
                        <a:t>u</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4</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761626131"/>
                  </a:ext>
                </a:extLst>
              </a:tr>
              <a:tr h="425418">
                <a:tc>
                  <a:txBody>
                    <a:bodyPr/>
                    <a:lstStyle/>
                    <a:p>
                      <a:pPr algn="ctr"/>
                      <a:r>
                        <a:rPr lang="en-US" dirty="0">
                          <a:effectLst/>
                        </a:rPr>
                        <a:t>s</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13</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207560564"/>
                  </a:ext>
                </a:extLst>
              </a:tr>
              <a:tr h="425418">
                <a:tc>
                  <a:txBody>
                    <a:bodyPr/>
                    <a:lstStyle/>
                    <a:p>
                      <a:pPr algn="ctr"/>
                      <a:r>
                        <a:rPr lang="en-US">
                          <a:effectLst/>
                        </a:rPr>
                        <a:t>t</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1</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555581217"/>
                  </a:ext>
                </a:extLst>
              </a:tr>
            </a:tbl>
          </a:graphicData>
        </a:graphic>
      </p:graphicFrame>
    </p:spTree>
    <p:extLst>
      <p:ext uri="{BB962C8B-B14F-4D97-AF65-F5344CB8AC3E}">
        <p14:creationId xmlns:p14="http://schemas.microsoft.com/office/powerpoint/2010/main" val="2213572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B83A-0B06-419F-BC16-B0578F702B7D}"/>
              </a:ext>
            </a:extLst>
          </p:cNvPr>
          <p:cNvSpPr>
            <a:spLocks noGrp="1"/>
          </p:cNvSpPr>
          <p:nvPr>
            <p:ph type="title"/>
          </p:nvPr>
        </p:nvSpPr>
        <p:spPr>
          <a:xfrm>
            <a:off x="-1" y="781050"/>
            <a:ext cx="12191999" cy="909638"/>
          </a:xfrm>
        </p:spPr>
        <p:txBody>
          <a:bodyPr>
            <a:normAutofit/>
          </a:bodyPr>
          <a:lstStyle/>
          <a:p>
            <a:r>
              <a:rPr lang="en-US" sz="4000" b="1" u="sng" dirty="0"/>
              <a:t>Solution:</a:t>
            </a:r>
          </a:p>
        </p:txBody>
      </p:sp>
      <p:sp>
        <p:nvSpPr>
          <p:cNvPr id="3" name="Content Placeholder 2">
            <a:extLst>
              <a:ext uri="{FF2B5EF4-FFF2-40B4-BE49-F238E27FC236}">
                <a16:creationId xmlns:a16="http://schemas.microsoft.com/office/drawing/2014/main" id="{7E0C16E2-B0FE-424B-A387-96D26BBFCF50}"/>
              </a:ext>
            </a:extLst>
          </p:cNvPr>
          <p:cNvSpPr>
            <a:spLocks noGrp="1"/>
          </p:cNvSpPr>
          <p:nvPr>
            <p:ph idx="1"/>
          </p:nvPr>
        </p:nvSpPr>
        <p:spPr>
          <a:xfrm>
            <a:off x="0" y="1825624"/>
            <a:ext cx="12192000" cy="5032375"/>
          </a:xfrm>
        </p:spPr>
        <p:txBody>
          <a:bodyPr/>
          <a:lstStyle/>
          <a:p>
            <a:pPr marL="0" indent="0" fontAlgn="base">
              <a:buNone/>
            </a:pPr>
            <a:r>
              <a:rPr lang="en-US" dirty="0"/>
              <a:t>First let us construct the Huffman Tree.</a:t>
            </a:r>
          </a:p>
          <a:p>
            <a:pPr marL="0" indent="0" fontAlgn="base">
              <a:buNone/>
            </a:pPr>
            <a:r>
              <a:rPr lang="en-US" dirty="0"/>
              <a:t>Huffman Tree is constructed in the following steps-</a:t>
            </a:r>
          </a:p>
          <a:p>
            <a:pPr marL="0" indent="0">
              <a:buNone/>
            </a:pPr>
            <a:r>
              <a:rPr lang="en-US" u="sng" dirty="0"/>
              <a:t>Step 1:</a:t>
            </a:r>
          </a:p>
          <a:p>
            <a:pPr marL="0" indent="0">
              <a:buNone/>
            </a:pPr>
            <a:endParaRPr lang="en-US" u="sng" dirty="0"/>
          </a:p>
          <a:p>
            <a:pPr marL="0" indent="0">
              <a:buNone/>
            </a:pPr>
            <a:endParaRPr lang="en-US" u="sng" dirty="0"/>
          </a:p>
          <a:p>
            <a:pPr marL="0" indent="0">
              <a:buNone/>
            </a:pPr>
            <a:endParaRPr lang="en-US" u="sng" dirty="0"/>
          </a:p>
          <a:p>
            <a:pPr marL="0" indent="0">
              <a:buNone/>
            </a:pPr>
            <a:r>
              <a:rPr lang="en-US" u="sng" dirty="0"/>
              <a:t>Step2:</a:t>
            </a:r>
          </a:p>
        </p:txBody>
      </p:sp>
      <p:sp>
        <p:nvSpPr>
          <p:cNvPr id="4" name="Rectangle 3">
            <a:extLst>
              <a:ext uri="{FF2B5EF4-FFF2-40B4-BE49-F238E27FC236}">
                <a16:creationId xmlns:a16="http://schemas.microsoft.com/office/drawing/2014/main" id="{CE48B914-27B5-47AB-8932-962D22115532}"/>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pic>
        <p:nvPicPr>
          <p:cNvPr id="2050" name="Picture 2">
            <a:extLst>
              <a:ext uri="{FF2B5EF4-FFF2-40B4-BE49-F238E27FC236}">
                <a16:creationId xmlns:a16="http://schemas.microsoft.com/office/drawing/2014/main" id="{C250E41D-DB2A-46E8-A86B-0707BE343B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1" y="3558227"/>
            <a:ext cx="7762874" cy="101377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4B85301-3791-44E3-94FD-FF7386270F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363" y="5226049"/>
            <a:ext cx="4591050" cy="139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773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30CD-C401-45D3-B1C5-7D90F6522184}"/>
              </a:ext>
            </a:extLst>
          </p:cNvPr>
          <p:cNvSpPr>
            <a:spLocks noGrp="1"/>
          </p:cNvSpPr>
          <p:nvPr>
            <p:ph type="title"/>
          </p:nvPr>
        </p:nvSpPr>
        <p:spPr>
          <a:xfrm>
            <a:off x="95250" y="1081088"/>
            <a:ext cx="11258550" cy="609600"/>
          </a:xfrm>
        </p:spPr>
        <p:txBody>
          <a:bodyPr>
            <a:normAutofit fontScale="90000"/>
          </a:bodyPr>
          <a:lstStyle/>
          <a:p>
            <a:br>
              <a:rPr lang="en-US" u="sng" dirty="0"/>
            </a:br>
            <a:r>
              <a:rPr lang="en-US" sz="4000" b="1" u="sng" dirty="0"/>
              <a:t>Step3:</a:t>
            </a:r>
            <a:br>
              <a:rPr lang="en-US" u="sng" dirty="0"/>
            </a:br>
            <a:endParaRPr lang="en-US" dirty="0"/>
          </a:p>
        </p:txBody>
      </p:sp>
      <p:sp>
        <p:nvSpPr>
          <p:cNvPr id="3" name="Content Placeholder 2">
            <a:extLst>
              <a:ext uri="{FF2B5EF4-FFF2-40B4-BE49-F238E27FC236}">
                <a16:creationId xmlns:a16="http://schemas.microsoft.com/office/drawing/2014/main" id="{9067C7B0-F2F7-4774-8017-1F282C07B38B}"/>
              </a:ext>
            </a:extLst>
          </p:cNvPr>
          <p:cNvSpPr>
            <a:spLocks noGrp="1"/>
          </p:cNvSpPr>
          <p:nvPr>
            <p:ph idx="1"/>
          </p:nvPr>
        </p:nvSpPr>
        <p:spPr>
          <a:xfrm>
            <a:off x="95250" y="2085974"/>
            <a:ext cx="12192000" cy="5019675"/>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3600" u="sng" dirty="0"/>
              <a:t>Step4:</a:t>
            </a:r>
          </a:p>
        </p:txBody>
      </p:sp>
      <p:sp>
        <p:nvSpPr>
          <p:cNvPr id="4" name="Rectangle 3">
            <a:extLst>
              <a:ext uri="{FF2B5EF4-FFF2-40B4-BE49-F238E27FC236}">
                <a16:creationId xmlns:a16="http://schemas.microsoft.com/office/drawing/2014/main" id="{5B78BA40-4E11-477A-988F-85B118FB574A}"/>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pic>
        <p:nvPicPr>
          <p:cNvPr id="3076" name="Picture 4">
            <a:extLst>
              <a:ext uri="{FF2B5EF4-FFF2-40B4-BE49-F238E27FC236}">
                <a16:creationId xmlns:a16="http://schemas.microsoft.com/office/drawing/2014/main" id="{4C4F5128-5380-4DD0-8C6B-CC77F22F6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1128712"/>
            <a:ext cx="4591050" cy="21526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537FC1F2-AD99-4FAA-BBC4-AB839B837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1825" y="3783805"/>
            <a:ext cx="459105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444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C76-08D6-4A4A-831E-D639A23A5EB6}"/>
              </a:ext>
            </a:extLst>
          </p:cNvPr>
          <p:cNvSpPr>
            <a:spLocks noGrp="1"/>
          </p:cNvSpPr>
          <p:nvPr>
            <p:ph type="title"/>
          </p:nvPr>
        </p:nvSpPr>
        <p:spPr>
          <a:xfrm>
            <a:off x="0" y="819150"/>
            <a:ext cx="11353800" cy="871538"/>
          </a:xfrm>
        </p:spPr>
        <p:txBody>
          <a:bodyPr>
            <a:normAutofit/>
          </a:bodyPr>
          <a:lstStyle/>
          <a:p>
            <a:r>
              <a:rPr lang="en-US" sz="4000" b="1" u="sng" dirty="0"/>
              <a:t>Step5</a:t>
            </a:r>
            <a:r>
              <a:rPr lang="en-US" sz="3600" b="1" u="sng" dirty="0"/>
              <a:t>:</a:t>
            </a:r>
          </a:p>
        </p:txBody>
      </p:sp>
      <p:sp>
        <p:nvSpPr>
          <p:cNvPr id="3" name="Content Placeholder 2">
            <a:extLst>
              <a:ext uri="{FF2B5EF4-FFF2-40B4-BE49-F238E27FC236}">
                <a16:creationId xmlns:a16="http://schemas.microsoft.com/office/drawing/2014/main" id="{3349C16A-957C-499D-B818-E8F2C95222C6}"/>
              </a:ext>
            </a:extLst>
          </p:cNvPr>
          <p:cNvSpPr>
            <a:spLocks noGrp="1"/>
          </p:cNvSpPr>
          <p:nvPr>
            <p:ph idx="1"/>
          </p:nvPr>
        </p:nvSpPr>
        <p:spPr>
          <a:xfrm>
            <a:off x="85725" y="1900237"/>
            <a:ext cx="11268075" cy="4872037"/>
          </a:xfrm>
        </p:spPr>
        <p:txBody>
          <a:bodyPr/>
          <a:lstStyle/>
          <a:p>
            <a:endParaRPr lang="en-US" dirty="0"/>
          </a:p>
          <a:p>
            <a:pPr marL="0" indent="0">
              <a:buNone/>
            </a:pPr>
            <a:endParaRPr lang="en-US" dirty="0"/>
          </a:p>
          <a:p>
            <a:endParaRPr lang="en-US" dirty="0"/>
          </a:p>
          <a:p>
            <a:endParaRPr lang="en-US" dirty="0"/>
          </a:p>
          <a:p>
            <a:pPr marL="0" indent="0">
              <a:buNone/>
            </a:pPr>
            <a:endParaRPr lang="en-US" sz="3600" u="sng" dirty="0"/>
          </a:p>
        </p:txBody>
      </p:sp>
      <p:sp>
        <p:nvSpPr>
          <p:cNvPr id="4" name="Rectangle 3">
            <a:extLst>
              <a:ext uri="{FF2B5EF4-FFF2-40B4-BE49-F238E27FC236}">
                <a16:creationId xmlns:a16="http://schemas.microsoft.com/office/drawing/2014/main" id="{B26E9B64-4708-494D-AE7E-D94E6A0EA97A}"/>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pic>
        <p:nvPicPr>
          <p:cNvPr id="6" name="Picture 2">
            <a:extLst>
              <a:ext uri="{FF2B5EF4-FFF2-40B4-BE49-F238E27FC236}">
                <a16:creationId xmlns:a16="http://schemas.microsoft.com/office/drawing/2014/main" id="{7DEEEBC8-1F73-4DCE-A524-F503EBFD1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3725" y="695325"/>
            <a:ext cx="6181725" cy="616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641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D2BFA-160D-4BE9-9AE1-B04FCFCD1CF2}"/>
              </a:ext>
            </a:extLst>
          </p:cNvPr>
          <p:cNvSpPr>
            <a:spLocks noGrp="1"/>
          </p:cNvSpPr>
          <p:nvPr>
            <p:ph type="title"/>
          </p:nvPr>
        </p:nvSpPr>
        <p:spPr>
          <a:xfrm>
            <a:off x="76200" y="771525"/>
            <a:ext cx="11277600" cy="504825"/>
          </a:xfrm>
        </p:spPr>
        <p:txBody>
          <a:bodyPr>
            <a:noAutofit/>
          </a:bodyPr>
          <a:lstStyle/>
          <a:p>
            <a:r>
              <a:rPr lang="en-US" sz="4000" b="1" u="sng" dirty="0"/>
              <a:t>Step6:</a:t>
            </a:r>
          </a:p>
        </p:txBody>
      </p:sp>
      <p:sp>
        <p:nvSpPr>
          <p:cNvPr id="4" name="Rectangle 3">
            <a:extLst>
              <a:ext uri="{FF2B5EF4-FFF2-40B4-BE49-F238E27FC236}">
                <a16:creationId xmlns:a16="http://schemas.microsoft.com/office/drawing/2014/main" id="{65054FFB-944B-4A70-8A33-6A6FC4420F03}"/>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pic>
        <p:nvPicPr>
          <p:cNvPr id="5124" name="Picture 4">
            <a:extLst>
              <a:ext uri="{FF2B5EF4-FFF2-40B4-BE49-F238E27FC236}">
                <a16:creationId xmlns:a16="http://schemas.microsoft.com/office/drawing/2014/main" id="{E50E0A3F-CC9A-4D04-B82C-FF6C6ABA0A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19451" y="704849"/>
            <a:ext cx="4238624" cy="608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020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406CE-88CA-4509-9553-DCDAE7104BBE}"/>
              </a:ext>
            </a:extLst>
          </p:cNvPr>
          <p:cNvSpPr>
            <a:spLocks noGrp="1"/>
          </p:cNvSpPr>
          <p:nvPr>
            <p:ph type="title"/>
          </p:nvPr>
        </p:nvSpPr>
        <p:spPr>
          <a:xfrm>
            <a:off x="66675" y="885825"/>
            <a:ext cx="11287125" cy="804863"/>
          </a:xfrm>
        </p:spPr>
        <p:txBody>
          <a:bodyPr>
            <a:normAutofit/>
          </a:bodyPr>
          <a:lstStyle/>
          <a:p>
            <a:r>
              <a:rPr lang="en-US" sz="3600" b="1" u="sng" dirty="0"/>
              <a:t>Step7:</a:t>
            </a:r>
          </a:p>
        </p:txBody>
      </p:sp>
      <p:sp>
        <p:nvSpPr>
          <p:cNvPr id="4" name="Rectangle 3">
            <a:extLst>
              <a:ext uri="{FF2B5EF4-FFF2-40B4-BE49-F238E27FC236}">
                <a16:creationId xmlns:a16="http://schemas.microsoft.com/office/drawing/2014/main" id="{3528C5D2-6C96-4005-9418-ED6734717321}"/>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pic>
        <p:nvPicPr>
          <p:cNvPr id="6146" name="Picture 2">
            <a:extLst>
              <a:ext uri="{FF2B5EF4-FFF2-40B4-BE49-F238E27FC236}">
                <a16:creationId xmlns:a16="http://schemas.microsoft.com/office/drawing/2014/main" id="{F2D3D0FD-D908-4CC4-A073-E7D6FF5720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0325" y="885825"/>
            <a:ext cx="4914900" cy="597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331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05B0-6494-446B-912E-AD31E7F79945}"/>
              </a:ext>
            </a:extLst>
          </p:cNvPr>
          <p:cNvSpPr>
            <a:spLocks noGrp="1"/>
          </p:cNvSpPr>
          <p:nvPr>
            <p:ph type="title"/>
          </p:nvPr>
        </p:nvSpPr>
        <p:spPr>
          <a:xfrm>
            <a:off x="0" y="681038"/>
            <a:ext cx="11353800" cy="1443038"/>
          </a:xfrm>
        </p:spPr>
        <p:txBody>
          <a:bodyPr>
            <a:normAutofit fontScale="90000"/>
          </a:bodyPr>
          <a:lstStyle/>
          <a:p>
            <a:pPr fontAlgn="base"/>
            <a:r>
              <a:rPr lang="en-US" sz="2200" b="1" dirty="0"/>
              <a:t>Now,</a:t>
            </a:r>
            <a:br>
              <a:rPr lang="en-US" sz="2200" b="1" dirty="0"/>
            </a:br>
            <a:r>
              <a:rPr lang="en-US" sz="2200" b="1" dirty="0"/>
              <a:t>We assign weight to all the edges of the constructed Huffman Tree.</a:t>
            </a:r>
            <a:br>
              <a:rPr lang="en-US" sz="2200" b="1" dirty="0"/>
            </a:br>
            <a:r>
              <a:rPr lang="en-US" sz="2200" b="1" dirty="0"/>
              <a:t>Let us assign weight ‘0’ to the left edges and weight ‘1’ to the right edges</a:t>
            </a:r>
            <a:r>
              <a:rPr lang="en-US" sz="2200" dirty="0"/>
              <a:t>.</a:t>
            </a:r>
            <a:br>
              <a:rPr lang="en-US" sz="2200" dirty="0"/>
            </a:br>
            <a:endParaRPr lang="en-US" dirty="0"/>
          </a:p>
        </p:txBody>
      </p:sp>
      <p:sp>
        <p:nvSpPr>
          <p:cNvPr id="3" name="Content Placeholder 2">
            <a:extLst>
              <a:ext uri="{FF2B5EF4-FFF2-40B4-BE49-F238E27FC236}">
                <a16:creationId xmlns:a16="http://schemas.microsoft.com/office/drawing/2014/main" id="{8CB19BE9-15E4-46C7-B974-9E83D2FDB0E8}"/>
              </a:ext>
            </a:extLst>
          </p:cNvPr>
          <p:cNvSpPr>
            <a:spLocks noGrp="1"/>
          </p:cNvSpPr>
          <p:nvPr>
            <p:ph idx="1"/>
          </p:nvPr>
        </p:nvSpPr>
        <p:spPr>
          <a:xfrm>
            <a:off x="66675" y="1825624"/>
            <a:ext cx="11287125" cy="5032375"/>
          </a:xfrm>
        </p:spPr>
        <p:txBody>
          <a:bodyPr/>
          <a:lstStyle/>
          <a:p>
            <a:pPr marL="0" indent="0">
              <a:buNone/>
            </a:pPr>
            <a:r>
              <a:rPr lang="en-US" sz="2400" dirty="0"/>
              <a:t>After assigning weight to all the edges,</a:t>
            </a:r>
          </a:p>
          <a:p>
            <a:pPr marL="0" indent="0">
              <a:buNone/>
            </a:pPr>
            <a:r>
              <a:rPr lang="en-US" sz="2400" dirty="0"/>
              <a:t> the modified Huffman Tree is-</a:t>
            </a:r>
          </a:p>
          <a:p>
            <a:pPr marL="0" indent="0">
              <a:buNone/>
            </a:pPr>
            <a:endParaRPr lang="en-US" dirty="0"/>
          </a:p>
        </p:txBody>
      </p:sp>
      <p:sp>
        <p:nvSpPr>
          <p:cNvPr id="4" name="Rectangle 3">
            <a:extLst>
              <a:ext uri="{FF2B5EF4-FFF2-40B4-BE49-F238E27FC236}">
                <a16:creationId xmlns:a16="http://schemas.microsoft.com/office/drawing/2014/main" id="{B9197BFE-B52E-4D0E-9BF7-C48CF2F01F6A}"/>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pic>
        <p:nvPicPr>
          <p:cNvPr id="7170" name="Picture 2">
            <a:extLst>
              <a:ext uri="{FF2B5EF4-FFF2-40B4-BE49-F238E27FC236}">
                <a16:creationId xmlns:a16="http://schemas.microsoft.com/office/drawing/2014/main" id="{CA9E169E-47E1-4275-AA7F-CB014651E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81163"/>
            <a:ext cx="4591050" cy="479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388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FDED7-13B6-4374-978B-7C6B79231EF8}"/>
              </a:ext>
            </a:extLst>
          </p:cNvPr>
          <p:cNvSpPr>
            <a:spLocks noGrp="1"/>
          </p:cNvSpPr>
          <p:nvPr>
            <p:ph type="title"/>
          </p:nvPr>
        </p:nvSpPr>
        <p:spPr>
          <a:xfrm>
            <a:off x="0" y="904875"/>
            <a:ext cx="11353800" cy="800100"/>
          </a:xfrm>
        </p:spPr>
        <p:txBody>
          <a:bodyPr>
            <a:normAutofit fontScale="90000"/>
          </a:bodyPr>
          <a:lstStyle/>
          <a:p>
            <a:r>
              <a:rPr lang="en-US" sz="4000" b="1" u="sng" dirty="0"/>
              <a:t>1. Huffman Code For Characters-</a:t>
            </a:r>
            <a:br>
              <a:rPr lang="en-US" b="1" dirty="0"/>
            </a:br>
            <a:endParaRPr lang="en-US" dirty="0"/>
          </a:p>
        </p:txBody>
      </p:sp>
      <p:sp>
        <p:nvSpPr>
          <p:cNvPr id="3" name="Content Placeholder 2">
            <a:extLst>
              <a:ext uri="{FF2B5EF4-FFF2-40B4-BE49-F238E27FC236}">
                <a16:creationId xmlns:a16="http://schemas.microsoft.com/office/drawing/2014/main" id="{BD04A0D3-5B96-47FA-A052-42CBE8C0B820}"/>
              </a:ext>
            </a:extLst>
          </p:cNvPr>
          <p:cNvSpPr>
            <a:spLocks noGrp="1"/>
          </p:cNvSpPr>
          <p:nvPr>
            <p:ph idx="1"/>
          </p:nvPr>
        </p:nvSpPr>
        <p:spPr>
          <a:xfrm>
            <a:off x="0" y="1825625"/>
            <a:ext cx="11353800" cy="4351338"/>
          </a:xfrm>
        </p:spPr>
        <p:txBody>
          <a:bodyPr>
            <a:normAutofit fontScale="92500" lnSpcReduction="10000"/>
          </a:bodyPr>
          <a:lstStyle/>
          <a:p>
            <a:pPr fontAlgn="base"/>
            <a:r>
              <a:rPr lang="en-US" dirty="0"/>
              <a:t>To write Huffman Code for any character, traverse the Huffman Tree from root node to the leaf node of that character.</a:t>
            </a:r>
          </a:p>
          <a:p>
            <a:pPr marL="0" indent="0" fontAlgn="base">
              <a:buNone/>
            </a:pPr>
            <a:r>
              <a:rPr lang="en-US" dirty="0"/>
              <a:t>   Following this rule, the Huffman Code for each character is-</a:t>
            </a:r>
          </a:p>
          <a:p>
            <a:pPr fontAlgn="base"/>
            <a:r>
              <a:rPr lang="en-US" dirty="0"/>
              <a:t>a = 111</a:t>
            </a:r>
          </a:p>
          <a:p>
            <a:pPr fontAlgn="base"/>
            <a:r>
              <a:rPr lang="en-US" dirty="0"/>
              <a:t>e = 10</a:t>
            </a:r>
          </a:p>
          <a:p>
            <a:pPr fontAlgn="base"/>
            <a:r>
              <a:rPr lang="en-US" dirty="0" err="1"/>
              <a:t>i</a:t>
            </a:r>
            <a:r>
              <a:rPr lang="en-US" dirty="0"/>
              <a:t> = 00</a:t>
            </a:r>
          </a:p>
          <a:p>
            <a:pPr fontAlgn="base"/>
            <a:r>
              <a:rPr lang="en-US" dirty="0"/>
              <a:t>o = 11001</a:t>
            </a:r>
          </a:p>
          <a:p>
            <a:pPr fontAlgn="base"/>
            <a:r>
              <a:rPr lang="en-US" dirty="0"/>
              <a:t>u = 1101</a:t>
            </a:r>
          </a:p>
          <a:p>
            <a:pPr fontAlgn="base"/>
            <a:r>
              <a:rPr lang="en-US" dirty="0"/>
              <a:t>s = 01</a:t>
            </a:r>
          </a:p>
          <a:p>
            <a:pPr fontAlgn="base"/>
            <a:r>
              <a:rPr lang="en-US" dirty="0"/>
              <a:t>t = 11000</a:t>
            </a:r>
          </a:p>
          <a:p>
            <a:pPr marL="0" indent="0">
              <a:buNone/>
            </a:pPr>
            <a:endParaRPr lang="en-US" dirty="0"/>
          </a:p>
        </p:txBody>
      </p:sp>
      <p:sp>
        <p:nvSpPr>
          <p:cNvPr id="4" name="Rectangle 3">
            <a:extLst>
              <a:ext uri="{FF2B5EF4-FFF2-40B4-BE49-F238E27FC236}">
                <a16:creationId xmlns:a16="http://schemas.microsoft.com/office/drawing/2014/main" id="{97C79FFC-688D-49CC-A4F1-FA53FA0816AB}"/>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spTree>
    <p:extLst>
      <p:ext uri="{BB962C8B-B14F-4D97-AF65-F5344CB8AC3E}">
        <p14:creationId xmlns:p14="http://schemas.microsoft.com/office/powerpoint/2010/main" val="2756289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F58B-F587-48E2-B636-35293BE06F74}"/>
              </a:ext>
            </a:extLst>
          </p:cNvPr>
          <p:cNvSpPr>
            <a:spLocks noGrp="1"/>
          </p:cNvSpPr>
          <p:nvPr>
            <p:ph type="title"/>
          </p:nvPr>
        </p:nvSpPr>
        <p:spPr>
          <a:xfrm>
            <a:off x="110532" y="522514"/>
            <a:ext cx="11243268" cy="1677761"/>
          </a:xfrm>
        </p:spPr>
        <p:txBody>
          <a:bodyPr>
            <a:normAutofit/>
          </a:bodyPr>
          <a:lstStyle/>
          <a:p>
            <a:r>
              <a:rPr lang="en-US" sz="4800" b="1" dirty="0">
                <a:solidFill>
                  <a:schemeClr val="accent6">
                    <a:lumMod val="50000"/>
                  </a:schemeClr>
                </a:solidFill>
              </a:rPr>
              <a:t>Greedy Methods:-</a:t>
            </a:r>
          </a:p>
        </p:txBody>
      </p:sp>
      <p:sp>
        <p:nvSpPr>
          <p:cNvPr id="3" name="Content Placeholder 2">
            <a:extLst>
              <a:ext uri="{FF2B5EF4-FFF2-40B4-BE49-F238E27FC236}">
                <a16:creationId xmlns:a16="http://schemas.microsoft.com/office/drawing/2014/main" id="{F51D7D82-CD5F-4EEF-A7BF-0F2D0294F02C}"/>
              </a:ext>
            </a:extLst>
          </p:cNvPr>
          <p:cNvSpPr>
            <a:spLocks noGrp="1"/>
          </p:cNvSpPr>
          <p:nvPr>
            <p:ph idx="1"/>
          </p:nvPr>
        </p:nvSpPr>
        <p:spPr>
          <a:xfrm>
            <a:off x="-1" y="1724026"/>
            <a:ext cx="12125325" cy="4991100"/>
          </a:xfrm>
        </p:spPr>
        <p:txBody>
          <a:bodyPr>
            <a:normAutofit fontScale="92500" lnSpcReduction="10000"/>
          </a:bodyPr>
          <a:lstStyle/>
          <a:p>
            <a:r>
              <a:rPr lang="en-US" dirty="0"/>
              <a:t>Greedy algorithms build a solution part by part, choosing the next part in such a way, that it gives an immediate benefit. This approach never reconsiders the choices taken previously. This approach is mainly used to solve optimization problems. Greedy method is easy to implement and quite efficient in most of the cases but not in all the cases.</a:t>
            </a:r>
          </a:p>
          <a:p>
            <a:pPr marL="0" indent="0">
              <a:buNone/>
            </a:pPr>
            <a:endParaRPr lang="en-US" dirty="0"/>
          </a:p>
          <a:p>
            <a:r>
              <a:rPr lang="en-US" sz="3600" dirty="0"/>
              <a:t>Examples:-</a:t>
            </a:r>
          </a:p>
          <a:p>
            <a:pPr marL="742950" indent="-742950">
              <a:buAutoNum type="arabicPeriod"/>
            </a:pPr>
            <a:r>
              <a:rPr lang="en-US" sz="3600" dirty="0"/>
              <a:t>Knap sack algorithm</a:t>
            </a:r>
          </a:p>
          <a:p>
            <a:pPr marL="742950" indent="-742950">
              <a:buAutoNum type="arabicPeriod"/>
            </a:pPr>
            <a:r>
              <a:rPr lang="en-US" sz="3600" dirty="0"/>
              <a:t>Huffman codes algorithm</a:t>
            </a:r>
          </a:p>
          <a:p>
            <a:pPr marL="742950" indent="-742950">
              <a:buAutoNum type="arabicPeriod"/>
            </a:pPr>
            <a:r>
              <a:rPr lang="en-US" sz="3600" dirty="0"/>
              <a:t>Job sequencing with deadlines algorithm </a:t>
            </a:r>
          </a:p>
          <a:p>
            <a:pPr marL="742950" indent="-742950">
              <a:buAutoNum type="arabicPeriod"/>
            </a:pPr>
            <a:r>
              <a:rPr lang="en-US" sz="3600" dirty="0"/>
              <a:t>Optimal merge pattern algorithm </a:t>
            </a:r>
          </a:p>
        </p:txBody>
      </p:sp>
      <p:sp>
        <p:nvSpPr>
          <p:cNvPr id="4" name="Rectangle 3">
            <a:extLst>
              <a:ext uri="{FF2B5EF4-FFF2-40B4-BE49-F238E27FC236}">
                <a16:creationId xmlns:a16="http://schemas.microsoft.com/office/drawing/2014/main" id="{9D28E272-5F2E-45D6-AFFD-B801FA1E5280}"/>
              </a:ext>
            </a:extLst>
          </p:cNvPr>
          <p:cNvSpPr/>
          <p:nvPr/>
        </p:nvSpPr>
        <p:spPr>
          <a:xfrm>
            <a:off x="0" y="1"/>
            <a:ext cx="12192001" cy="68103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a:t>
            </a:r>
          </a:p>
        </p:txBody>
      </p:sp>
    </p:spTree>
    <p:extLst>
      <p:ext uri="{BB962C8B-B14F-4D97-AF65-F5344CB8AC3E}">
        <p14:creationId xmlns:p14="http://schemas.microsoft.com/office/powerpoint/2010/main" val="3323093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E8446-1666-429D-8C42-DF6D193BB9D2}"/>
              </a:ext>
            </a:extLst>
          </p:cNvPr>
          <p:cNvSpPr>
            <a:spLocks noGrp="1"/>
          </p:cNvSpPr>
          <p:nvPr>
            <p:ph type="title"/>
          </p:nvPr>
        </p:nvSpPr>
        <p:spPr>
          <a:xfrm>
            <a:off x="0" y="990600"/>
            <a:ext cx="11353800" cy="700088"/>
          </a:xfrm>
        </p:spPr>
        <p:txBody>
          <a:bodyPr>
            <a:normAutofit fontScale="90000"/>
          </a:bodyPr>
          <a:lstStyle/>
          <a:p>
            <a:r>
              <a:rPr lang="en-US" b="1" u="sng" dirty="0"/>
              <a:t>2. Average Code Length-</a:t>
            </a:r>
            <a:br>
              <a:rPr lang="en-US" b="1" dirty="0"/>
            </a:br>
            <a:endParaRPr lang="en-US" dirty="0"/>
          </a:p>
        </p:txBody>
      </p:sp>
      <p:sp>
        <p:nvSpPr>
          <p:cNvPr id="3" name="Content Placeholder 2">
            <a:extLst>
              <a:ext uri="{FF2B5EF4-FFF2-40B4-BE49-F238E27FC236}">
                <a16:creationId xmlns:a16="http://schemas.microsoft.com/office/drawing/2014/main" id="{E03EBCB7-27FD-4378-9274-0AD8E2EE221C}"/>
              </a:ext>
            </a:extLst>
          </p:cNvPr>
          <p:cNvSpPr>
            <a:spLocks noGrp="1"/>
          </p:cNvSpPr>
          <p:nvPr>
            <p:ph idx="1"/>
          </p:nvPr>
        </p:nvSpPr>
        <p:spPr>
          <a:xfrm>
            <a:off x="0" y="1825625"/>
            <a:ext cx="11353800" cy="4908550"/>
          </a:xfrm>
        </p:spPr>
        <p:txBody>
          <a:bodyPr/>
          <a:lstStyle/>
          <a:p>
            <a:pPr fontAlgn="base"/>
            <a:r>
              <a:rPr lang="en-US" dirty="0"/>
              <a:t>Average code length</a:t>
            </a:r>
          </a:p>
          <a:p>
            <a:pPr marL="0" indent="0" fontAlgn="base">
              <a:buNone/>
            </a:pPr>
            <a:r>
              <a:rPr lang="en-US" dirty="0"/>
              <a:t>= ∑ ( </a:t>
            </a:r>
            <a:r>
              <a:rPr lang="en-US" dirty="0" err="1"/>
              <a:t>frequency</a:t>
            </a:r>
            <a:r>
              <a:rPr lang="en-US" baseline="-25000" dirty="0" err="1"/>
              <a:t>i</a:t>
            </a:r>
            <a:r>
              <a:rPr lang="en-US" dirty="0"/>
              <a:t> x code </a:t>
            </a:r>
            <a:r>
              <a:rPr lang="en-US" dirty="0" err="1"/>
              <a:t>length</a:t>
            </a:r>
            <a:r>
              <a:rPr lang="en-US" baseline="-25000" dirty="0" err="1"/>
              <a:t>i</a:t>
            </a:r>
            <a:r>
              <a:rPr lang="en-US" dirty="0"/>
              <a:t> ) / ∑ ( </a:t>
            </a:r>
            <a:r>
              <a:rPr lang="en-US" dirty="0" err="1"/>
              <a:t>frequency</a:t>
            </a:r>
            <a:r>
              <a:rPr lang="en-US" baseline="-25000" dirty="0" err="1"/>
              <a:t>i</a:t>
            </a:r>
            <a:r>
              <a:rPr lang="en-US" dirty="0"/>
              <a:t> )</a:t>
            </a:r>
          </a:p>
          <a:p>
            <a:pPr marL="0" indent="0" fontAlgn="base">
              <a:buNone/>
            </a:pPr>
            <a:r>
              <a:rPr lang="en-US" dirty="0"/>
              <a:t>= { (10 x 3) + (15 x 2) + (12 x 2) + (3 x 5) + (4 x 4) + (13 x 2) + (1 x 5) } / (10 + 15 + 12 + 3 + 4 + 13 + 1)</a:t>
            </a:r>
          </a:p>
          <a:p>
            <a:pPr marL="0" indent="0" fontAlgn="base">
              <a:buNone/>
            </a:pPr>
            <a:r>
              <a:rPr lang="en-US" dirty="0"/>
              <a:t>= 2.52</a:t>
            </a:r>
          </a:p>
          <a:p>
            <a:endParaRPr lang="en-US" dirty="0"/>
          </a:p>
        </p:txBody>
      </p:sp>
      <p:sp>
        <p:nvSpPr>
          <p:cNvPr id="4" name="Rectangle 3">
            <a:extLst>
              <a:ext uri="{FF2B5EF4-FFF2-40B4-BE49-F238E27FC236}">
                <a16:creationId xmlns:a16="http://schemas.microsoft.com/office/drawing/2014/main" id="{A733A4E1-E6A2-4FA5-B40B-A7CB4AE41753}"/>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spTree>
    <p:extLst>
      <p:ext uri="{BB962C8B-B14F-4D97-AF65-F5344CB8AC3E}">
        <p14:creationId xmlns:p14="http://schemas.microsoft.com/office/powerpoint/2010/main" val="1963227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81C92-3AFA-4768-ACF6-21B7D23ED5EF}"/>
              </a:ext>
            </a:extLst>
          </p:cNvPr>
          <p:cNvSpPr>
            <a:spLocks noGrp="1"/>
          </p:cNvSpPr>
          <p:nvPr>
            <p:ph type="title"/>
          </p:nvPr>
        </p:nvSpPr>
        <p:spPr>
          <a:xfrm>
            <a:off x="0" y="828675"/>
            <a:ext cx="11353800" cy="862013"/>
          </a:xfrm>
        </p:spPr>
        <p:txBody>
          <a:bodyPr>
            <a:noAutofit/>
          </a:bodyPr>
          <a:lstStyle/>
          <a:p>
            <a:r>
              <a:rPr lang="en-US" sz="4000" b="1" u="sng" dirty="0"/>
              <a:t>3. Length of Huffman Encoded Message-</a:t>
            </a:r>
            <a:br>
              <a:rPr lang="en-US" b="1" dirty="0"/>
            </a:br>
            <a:endParaRPr lang="en-US" dirty="0"/>
          </a:p>
        </p:txBody>
      </p:sp>
      <p:sp>
        <p:nvSpPr>
          <p:cNvPr id="3" name="Content Placeholder 2">
            <a:extLst>
              <a:ext uri="{FF2B5EF4-FFF2-40B4-BE49-F238E27FC236}">
                <a16:creationId xmlns:a16="http://schemas.microsoft.com/office/drawing/2014/main" id="{50C3016A-BD99-4E3D-BC7C-21DC4E2F1830}"/>
              </a:ext>
            </a:extLst>
          </p:cNvPr>
          <p:cNvSpPr>
            <a:spLocks noGrp="1"/>
          </p:cNvSpPr>
          <p:nvPr>
            <p:ph idx="1"/>
          </p:nvPr>
        </p:nvSpPr>
        <p:spPr>
          <a:xfrm>
            <a:off x="85725" y="1825625"/>
            <a:ext cx="11268075" cy="4813300"/>
          </a:xfrm>
        </p:spPr>
        <p:txBody>
          <a:bodyPr/>
          <a:lstStyle/>
          <a:p>
            <a:pPr fontAlgn="base"/>
            <a:r>
              <a:rPr lang="en-US" dirty="0"/>
              <a:t>Total number of bits in Huffman encoded message</a:t>
            </a:r>
          </a:p>
          <a:p>
            <a:pPr marL="0" indent="0" fontAlgn="base">
              <a:buNone/>
            </a:pPr>
            <a:r>
              <a:rPr lang="en-US" dirty="0"/>
              <a:t>= Total number of characters in the message x Average code length per character</a:t>
            </a:r>
          </a:p>
          <a:p>
            <a:pPr marL="0" indent="0" fontAlgn="base">
              <a:buNone/>
            </a:pPr>
            <a:r>
              <a:rPr lang="en-US" dirty="0"/>
              <a:t>= 58 x 2.52</a:t>
            </a:r>
          </a:p>
          <a:p>
            <a:pPr marL="0" indent="0" fontAlgn="base">
              <a:buNone/>
            </a:pPr>
            <a:r>
              <a:rPr lang="en-US" dirty="0"/>
              <a:t>= 146.16</a:t>
            </a:r>
          </a:p>
          <a:p>
            <a:pPr marL="0" indent="0" fontAlgn="base">
              <a:buNone/>
            </a:pPr>
            <a:r>
              <a:rPr lang="en-US" dirty="0"/>
              <a:t>≅ 147 bits</a:t>
            </a:r>
          </a:p>
          <a:p>
            <a:endParaRPr lang="en-US" dirty="0"/>
          </a:p>
        </p:txBody>
      </p:sp>
      <p:sp>
        <p:nvSpPr>
          <p:cNvPr id="4" name="Rectangle 3">
            <a:extLst>
              <a:ext uri="{FF2B5EF4-FFF2-40B4-BE49-F238E27FC236}">
                <a16:creationId xmlns:a16="http://schemas.microsoft.com/office/drawing/2014/main" id="{A70BB482-F98A-4768-89BB-C0F90C20F27A}"/>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spTree>
    <p:extLst>
      <p:ext uri="{BB962C8B-B14F-4D97-AF65-F5344CB8AC3E}">
        <p14:creationId xmlns:p14="http://schemas.microsoft.com/office/powerpoint/2010/main" val="2098026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B15E-E28B-4D83-8028-D3657748078B}"/>
              </a:ext>
            </a:extLst>
          </p:cNvPr>
          <p:cNvSpPr>
            <a:spLocks noGrp="1"/>
          </p:cNvSpPr>
          <p:nvPr>
            <p:ph type="title"/>
          </p:nvPr>
        </p:nvSpPr>
        <p:spPr>
          <a:xfrm>
            <a:off x="152400" y="365125"/>
            <a:ext cx="11201400" cy="1325563"/>
          </a:xfrm>
        </p:spPr>
        <p:txBody>
          <a:bodyPr>
            <a:normAutofit/>
          </a:bodyPr>
          <a:lstStyle/>
          <a:p>
            <a:r>
              <a:rPr lang="en-US" sz="4000" b="1" u="sng" dirty="0"/>
              <a:t>Algorithm :</a:t>
            </a:r>
          </a:p>
        </p:txBody>
      </p:sp>
      <p:sp>
        <p:nvSpPr>
          <p:cNvPr id="3" name="Content Placeholder 2">
            <a:extLst>
              <a:ext uri="{FF2B5EF4-FFF2-40B4-BE49-F238E27FC236}">
                <a16:creationId xmlns:a16="http://schemas.microsoft.com/office/drawing/2014/main" id="{8745C93F-7D5B-4F8A-9296-5975CE2EC339}"/>
              </a:ext>
            </a:extLst>
          </p:cNvPr>
          <p:cNvSpPr>
            <a:spLocks noGrp="1"/>
          </p:cNvSpPr>
          <p:nvPr>
            <p:ph idx="1"/>
          </p:nvPr>
        </p:nvSpPr>
        <p:spPr>
          <a:xfrm>
            <a:off x="495300" y="1825625"/>
            <a:ext cx="10858500" cy="4351338"/>
          </a:xfrm>
        </p:spPr>
        <p:txBody>
          <a:bodyPr>
            <a:normAutofit fontScale="77500" lnSpcReduction="20000"/>
          </a:bodyPr>
          <a:lstStyle/>
          <a:p>
            <a:pPr marL="0" indent="0">
              <a:buNone/>
            </a:pPr>
            <a:r>
              <a:rPr lang="en-US" dirty="0"/>
              <a:t>Huffman(c)</a:t>
            </a:r>
          </a:p>
          <a:p>
            <a:pPr marL="0" indent="0">
              <a:buNone/>
            </a:pPr>
            <a:r>
              <a:rPr lang="en-US" dirty="0"/>
              <a:t>{</a:t>
            </a:r>
          </a:p>
          <a:p>
            <a:pPr marL="0" indent="0">
              <a:buNone/>
            </a:pPr>
            <a:r>
              <a:rPr lang="en-US" dirty="0"/>
              <a:t>n = |c|;</a:t>
            </a:r>
          </a:p>
          <a:p>
            <a:pPr marL="0" indent="0">
              <a:buNone/>
            </a:pPr>
            <a:r>
              <a:rPr lang="en-US" dirty="0"/>
              <a:t>Make a min heap Q with c;</a:t>
            </a:r>
          </a:p>
          <a:p>
            <a:pPr marL="0" indent="0">
              <a:buNone/>
            </a:pPr>
            <a:r>
              <a:rPr lang="en-US" dirty="0"/>
              <a:t>For </a:t>
            </a:r>
            <a:r>
              <a:rPr lang="en-US" dirty="0" err="1"/>
              <a:t>i</a:t>
            </a:r>
            <a:r>
              <a:rPr lang="en-US" dirty="0"/>
              <a:t> = 1 to n-1</a:t>
            </a:r>
          </a:p>
          <a:p>
            <a:pPr marL="0" indent="0">
              <a:buNone/>
            </a:pPr>
            <a:r>
              <a:rPr lang="en-US" dirty="0"/>
              <a:t>	allocate a new node z;</a:t>
            </a:r>
          </a:p>
          <a:p>
            <a:pPr marL="0" indent="0">
              <a:buNone/>
            </a:pPr>
            <a:r>
              <a:rPr lang="en-US" dirty="0"/>
              <a:t>	</a:t>
            </a:r>
            <a:r>
              <a:rPr lang="en-US" dirty="0" err="1"/>
              <a:t>z.left</a:t>
            </a:r>
            <a:r>
              <a:rPr lang="en-US" dirty="0"/>
              <a:t>  =  x  =  extract-min(Q);</a:t>
            </a:r>
          </a:p>
          <a:p>
            <a:pPr marL="0" indent="0">
              <a:buNone/>
            </a:pPr>
            <a:r>
              <a:rPr lang="en-US" dirty="0"/>
              <a:t>	</a:t>
            </a:r>
            <a:r>
              <a:rPr lang="en-US" dirty="0" err="1"/>
              <a:t>z.right</a:t>
            </a:r>
            <a:r>
              <a:rPr lang="en-US" dirty="0"/>
              <a:t> = y = extract-min(Q);</a:t>
            </a:r>
          </a:p>
          <a:p>
            <a:pPr marL="0" indent="0">
              <a:buNone/>
            </a:pPr>
            <a:r>
              <a:rPr lang="en-US" dirty="0"/>
              <a:t>	</a:t>
            </a:r>
            <a:r>
              <a:rPr lang="en-US" dirty="0" err="1"/>
              <a:t>z.freq</a:t>
            </a:r>
            <a:r>
              <a:rPr lang="en-US" dirty="0"/>
              <a:t> = </a:t>
            </a:r>
            <a:r>
              <a:rPr lang="en-US" dirty="0" err="1"/>
              <a:t>x.freq</a:t>
            </a:r>
            <a:r>
              <a:rPr lang="en-US" dirty="0"/>
              <a:t> + </a:t>
            </a:r>
            <a:r>
              <a:rPr lang="en-US" dirty="0" err="1"/>
              <a:t>y.freq</a:t>
            </a:r>
            <a:r>
              <a:rPr lang="en-US" dirty="0"/>
              <a:t>;</a:t>
            </a:r>
          </a:p>
          <a:p>
            <a:pPr marL="0" indent="0">
              <a:buNone/>
            </a:pPr>
            <a:r>
              <a:rPr lang="en-US" dirty="0"/>
              <a:t>	Insert(</a:t>
            </a:r>
            <a:r>
              <a:rPr lang="en-US" dirty="0" err="1"/>
              <a:t>Q,z</a:t>
            </a:r>
            <a:r>
              <a:rPr lang="en-US" dirty="0"/>
              <a:t>);</a:t>
            </a:r>
          </a:p>
          <a:p>
            <a:pPr marL="0" indent="0">
              <a:buNone/>
            </a:pPr>
            <a:r>
              <a:rPr lang="en-US" dirty="0"/>
              <a:t>Return(extract-min(Q))</a:t>
            </a:r>
          </a:p>
          <a:p>
            <a:pPr marL="0" indent="0">
              <a:buNone/>
            </a:pPr>
            <a:r>
              <a:rPr lang="en-US" dirty="0"/>
              <a:t>}</a:t>
            </a:r>
          </a:p>
        </p:txBody>
      </p:sp>
      <p:sp>
        <p:nvSpPr>
          <p:cNvPr id="4" name="Rectangle 3">
            <a:extLst>
              <a:ext uri="{FF2B5EF4-FFF2-40B4-BE49-F238E27FC236}">
                <a16:creationId xmlns:a16="http://schemas.microsoft.com/office/drawing/2014/main" id="{4615C1BC-51D1-49DB-9EFB-FCD4908E0833}"/>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spTree>
    <p:extLst>
      <p:ext uri="{BB962C8B-B14F-4D97-AF65-F5344CB8AC3E}">
        <p14:creationId xmlns:p14="http://schemas.microsoft.com/office/powerpoint/2010/main" val="2759798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4F18-A4FA-4039-B0E0-EAB8E1AD393A}"/>
              </a:ext>
            </a:extLst>
          </p:cNvPr>
          <p:cNvSpPr>
            <a:spLocks noGrp="1"/>
          </p:cNvSpPr>
          <p:nvPr>
            <p:ph type="title"/>
          </p:nvPr>
        </p:nvSpPr>
        <p:spPr>
          <a:xfrm>
            <a:off x="228600" y="1095375"/>
            <a:ext cx="11125200" cy="1457325"/>
          </a:xfrm>
        </p:spPr>
        <p:txBody>
          <a:bodyPr>
            <a:normAutofit/>
          </a:bodyPr>
          <a:lstStyle/>
          <a:p>
            <a:r>
              <a:rPr lang="en-US" sz="4000" b="1" u="sng" dirty="0"/>
              <a:t>Time complexity:</a:t>
            </a:r>
          </a:p>
        </p:txBody>
      </p:sp>
      <p:sp>
        <p:nvSpPr>
          <p:cNvPr id="3" name="Content Placeholder 2">
            <a:extLst>
              <a:ext uri="{FF2B5EF4-FFF2-40B4-BE49-F238E27FC236}">
                <a16:creationId xmlns:a16="http://schemas.microsoft.com/office/drawing/2014/main" id="{B2E8215E-1931-46DD-9A7E-42D9C005A0C2}"/>
              </a:ext>
            </a:extLst>
          </p:cNvPr>
          <p:cNvSpPr>
            <a:spLocks noGrp="1"/>
          </p:cNvSpPr>
          <p:nvPr>
            <p:ph idx="1"/>
          </p:nvPr>
        </p:nvSpPr>
        <p:spPr>
          <a:xfrm>
            <a:off x="314325" y="2552700"/>
            <a:ext cx="10981810" cy="4076699"/>
          </a:xfrm>
        </p:spPr>
        <p:txBody>
          <a:bodyPr/>
          <a:lstStyle/>
          <a:p>
            <a:r>
              <a:rPr lang="en-US" dirty="0"/>
              <a:t>For build a min heap = O(n) </a:t>
            </a:r>
          </a:p>
          <a:p>
            <a:r>
              <a:rPr lang="en-US" dirty="0"/>
              <a:t>For extract-min = O((n-1)2(</a:t>
            </a:r>
            <a:r>
              <a:rPr lang="en-US" dirty="0" err="1"/>
              <a:t>logn</a:t>
            </a:r>
            <a:r>
              <a:rPr lang="en-US" dirty="0"/>
              <a:t>)) = O(</a:t>
            </a:r>
            <a:r>
              <a:rPr lang="en-US" dirty="0" err="1"/>
              <a:t>nlogn</a:t>
            </a:r>
            <a:r>
              <a:rPr lang="en-US" dirty="0"/>
              <a:t>)</a:t>
            </a:r>
          </a:p>
          <a:p>
            <a:r>
              <a:rPr lang="en-US" dirty="0"/>
              <a:t>For insert  = O((n-1)</a:t>
            </a:r>
            <a:r>
              <a:rPr lang="en-US" dirty="0" err="1"/>
              <a:t>logn</a:t>
            </a:r>
            <a:r>
              <a:rPr lang="en-US" dirty="0"/>
              <a:t>) = O(</a:t>
            </a:r>
            <a:r>
              <a:rPr lang="en-US" dirty="0" err="1"/>
              <a:t>nlogn</a:t>
            </a:r>
            <a:r>
              <a:rPr lang="en-US" dirty="0"/>
              <a:t>)</a:t>
            </a:r>
          </a:p>
          <a:p>
            <a:pPr marL="0" indent="0">
              <a:buNone/>
            </a:pPr>
            <a:r>
              <a:rPr lang="en-US" dirty="0"/>
              <a:t>So time complexity of Huffman algorithm is O(</a:t>
            </a:r>
            <a:r>
              <a:rPr lang="en-US" dirty="0" err="1"/>
              <a:t>nlogn</a:t>
            </a:r>
            <a:r>
              <a:rPr lang="en-US" dirty="0"/>
              <a:t>)</a:t>
            </a:r>
          </a:p>
        </p:txBody>
      </p:sp>
      <p:sp>
        <p:nvSpPr>
          <p:cNvPr id="4" name="Rectangle 3">
            <a:extLst>
              <a:ext uri="{FF2B5EF4-FFF2-40B4-BE49-F238E27FC236}">
                <a16:creationId xmlns:a16="http://schemas.microsoft.com/office/drawing/2014/main" id="{FC773FAE-0082-44F5-94E7-27AC705E00FC}"/>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spTree>
    <p:extLst>
      <p:ext uri="{BB962C8B-B14F-4D97-AF65-F5344CB8AC3E}">
        <p14:creationId xmlns:p14="http://schemas.microsoft.com/office/powerpoint/2010/main" val="2942833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64AD-6E4D-4D9C-A2AA-AED06749C6B6}"/>
              </a:ext>
            </a:extLst>
          </p:cNvPr>
          <p:cNvSpPr>
            <a:spLocks noGrp="1"/>
          </p:cNvSpPr>
          <p:nvPr>
            <p:ph type="title"/>
          </p:nvPr>
        </p:nvSpPr>
        <p:spPr>
          <a:xfrm>
            <a:off x="0" y="495301"/>
            <a:ext cx="11353800" cy="2381250"/>
          </a:xfrm>
        </p:spPr>
        <p:txBody>
          <a:bodyPr/>
          <a:lstStyle/>
          <a:p>
            <a:r>
              <a:rPr lang="en-US" sz="4000" b="1" u="sng" dirty="0"/>
              <a:t>(3.)Job Sequencing Problem with Deadline:</a:t>
            </a:r>
            <a:br>
              <a:rPr lang="en-US" dirty="0"/>
            </a:br>
            <a:endParaRPr lang="en-US" dirty="0"/>
          </a:p>
        </p:txBody>
      </p:sp>
      <p:sp>
        <p:nvSpPr>
          <p:cNvPr id="3" name="Content Placeholder 2">
            <a:extLst>
              <a:ext uri="{FF2B5EF4-FFF2-40B4-BE49-F238E27FC236}">
                <a16:creationId xmlns:a16="http://schemas.microsoft.com/office/drawing/2014/main" id="{EEE112C3-BDD1-44F2-9D99-E985819DC7BB}"/>
              </a:ext>
            </a:extLst>
          </p:cNvPr>
          <p:cNvSpPr>
            <a:spLocks noGrp="1"/>
          </p:cNvSpPr>
          <p:nvPr>
            <p:ph idx="1"/>
          </p:nvPr>
        </p:nvSpPr>
        <p:spPr>
          <a:xfrm>
            <a:off x="104775" y="1924050"/>
            <a:ext cx="11249025" cy="4933949"/>
          </a:xfrm>
        </p:spPr>
        <p:txBody>
          <a:bodyPr>
            <a:normAutofit lnSpcReduction="10000"/>
          </a:bodyPr>
          <a:lstStyle/>
          <a:p>
            <a:r>
              <a:rPr lang="en-US" dirty="0"/>
              <a:t>This problem consists of n jobs each associated with a deadline and profit and our objective is to earn maximum profit. We will earn profit only when job is completed on or before deadline. We assume that each job will take unit time to complete.</a:t>
            </a:r>
          </a:p>
          <a:p>
            <a:r>
              <a:rPr lang="en-US" dirty="0"/>
              <a:t> Points to remember:-</a:t>
            </a:r>
          </a:p>
          <a:p>
            <a:pPr marL="0" indent="0">
              <a:buNone/>
            </a:pPr>
            <a:r>
              <a:rPr lang="en-US" dirty="0"/>
              <a:t> </a:t>
            </a:r>
            <a:r>
              <a:rPr lang="en-US" dirty="0" err="1"/>
              <a:t>i</a:t>
            </a:r>
            <a:r>
              <a:rPr lang="en-US" dirty="0"/>
              <a:t>) In this problem we have n jobs j1, j2, … </a:t>
            </a:r>
            <a:r>
              <a:rPr lang="en-US" dirty="0" err="1"/>
              <a:t>jn</a:t>
            </a:r>
            <a:r>
              <a:rPr lang="en-US" dirty="0"/>
              <a:t> each has an associated           deadline d1, d2, … </a:t>
            </a:r>
            <a:r>
              <a:rPr lang="en-US" dirty="0" err="1"/>
              <a:t>dn</a:t>
            </a:r>
            <a:r>
              <a:rPr lang="en-US" dirty="0"/>
              <a:t> and profit p1, p2, ... </a:t>
            </a:r>
            <a:r>
              <a:rPr lang="en-US" dirty="0" err="1"/>
              <a:t>pn</a:t>
            </a:r>
            <a:r>
              <a:rPr lang="en-US" dirty="0"/>
              <a:t>.</a:t>
            </a:r>
          </a:p>
          <a:p>
            <a:pPr marL="0" indent="0">
              <a:buNone/>
            </a:pPr>
            <a:r>
              <a:rPr lang="en-US" dirty="0"/>
              <a:t>ii) Profit will only be awarded or earned if the job is completed on or before the deadline.</a:t>
            </a:r>
          </a:p>
          <a:p>
            <a:pPr marL="0" indent="0">
              <a:buNone/>
            </a:pPr>
            <a:r>
              <a:rPr lang="en-US" dirty="0"/>
              <a:t>iii)We assume that each job takes unit time to complete.</a:t>
            </a:r>
          </a:p>
          <a:p>
            <a:pPr marL="0" indent="0">
              <a:buNone/>
            </a:pPr>
            <a:r>
              <a:rPr lang="en-US" dirty="0"/>
              <a:t>iv)The objective is to earn maximum profit when only one job can be scheduled or processed at any given time.</a:t>
            </a:r>
          </a:p>
          <a:p>
            <a:pPr marL="0" indent="0">
              <a:buNone/>
            </a:pPr>
            <a:endParaRPr lang="en-US" dirty="0"/>
          </a:p>
        </p:txBody>
      </p:sp>
      <p:sp>
        <p:nvSpPr>
          <p:cNvPr id="4" name="Rectangle 3">
            <a:extLst>
              <a:ext uri="{FF2B5EF4-FFF2-40B4-BE49-F238E27FC236}">
                <a16:creationId xmlns:a16="http://schemas.microsoft.com/office/drawing/2014/main" id="{D760D76E-FB61-4133-86D6-A2B2D4A845FF}"/>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Job sequencing problem with deadline algorithm</a:t>
            </a:r>
          </a:p>
        </p:txBody>
      </p:sp>
    </p:spTree>
    <p:extLst>
      <p:ext uri="{BB962C8B-B14F-4D97-AF65-F5344CB8AC3E}">
        <p14:creationId xmlns:p14="http://schemas.microsoft.com/office/powerpoint/2010/main" val="2435219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4F8D4-EC29-483C-A668-BA40A9AAAECA}"/>
              </a:ext>
            </a:extLst>
          </p:cNvPr>
          <p:cNvSpPr>
            <a:spLocks noGrp="1"/>
          </p:cNvSpPr>
          <p:nvPr>
            <p:ph type="title"/>
          </p:nvPr>
        </p:nvSpPr>
        <p:spPr>
          <a:xfrm>
            <a:off x="161925" y="365125"/>
            <a:ext cx="11191875" cy="1325563"/>
          </a:xfrm>
        </p:spPr>
        <p:txBody>
          <a:bodyPr>
            <a:normAutofit/>
          </a:bodyPr>
          <a:lstStyle/>
          <a:p>
            <a:r>
              <a:rPr lang="en-US" sz="4000" b="1" u="sng" dirty="0"/>
              <a:t>Example problem:</a:t>
            </a:r>
          </a:p>
        </p:txBody>
      </p:sp>
      <p:sp>
        <p:nvSpPr>
          <p:cNvPr id="3" name="Content Placeholder 2">
            <a:extLst>
              <a:ext uri="{FF2B5EF4-FFF2-40B4-BE49-F238E27FC236}">
                <a16:creationId xmlns:a16="http://schemas.microsoft.com/office/drawing/2014/main" id="{5C65247B-7E40-456E-A1E6-C60504C96BB0}"/>
              </a:ext>
            </a:extLst>
          </p:cNvPr>
          <p:cNvSpPr>
            <a:spLocks noGrp="1"/>
          </p:cNvSpPr>
          <p:nvPr>
            <p:ph idx="1"/>
          </p:nvPr>
        </p:nvSpPr>
        <p:spPr>
          <a:xfrm>
            <a:off x="95250" y="1471398"/>
            <a:ext cx="10668000" cy="5386602"/>
          </a:xfrm>
        </p:spPr>
        <p:txBody>
          <a:bodyPr/>
          <a:lstStyle/>
          <a:p>
            <a:r>
              <a:rPr lang="en-US" dirty="0"/>
              <a:t>Consider the following 5 jobs and their associated deadline and profit.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Step 1. Sort the jobs according to their profit in descending order</a:t>
            </a:r>
          </a:p>
          <a:p>
            <a:pPr marL="0" indent="0">
              <a:buNone/>
            </a:pPr>
            <a:endParaRPr lang="en-US" dirty="0"/>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A6956401-2744-4B45-A0B4-C35232AFFF8D}"/>
              </a:ext>
            </a:extLst>
          </p:cNvPr>
          <p:cNvGraphicFramePr>
            <a:graphicFrameLocks noGrp="1"/>
          </p:cNvGraphicFramePr>
          <p:nvPr/>
        </p:nvGraphicFramePr>
        <p:xfrm>
          <a:off x="1227439" y="2075938"/>
          <a:ext cx="6071284" cy="1960602"/>
        </p:xfrm>
        <a:graphic>
          <a:graphicData uri="http://schemas.openxmlformats.org/drawingml/2006/table">
            <a:tbl>
              <a:tblPr/>
              <a:tblGrid>
                <a:gridCol w="1087393">
                  <a:extLst>
                    <a:ext uri="{9D8B030D-6E8A-4147-A177-3AD203B41FA5}">
                      <a16:colId xmlns:a16="http://schemas.microsoft.com/office/drawing/2014/main" val="2725622981"/>
                    </a:ext>
                  </a:extLst>
                </a:gridCol>
                <a:gridCol w="890975">
                  <a:extLst>
                    <a:ext uri="{9D8B030D-6E8A-4147-A177-3AD203B41FA5}">
                      <a16:colId xmlns:a16="http://schemas.microsoft.com/office/drawing/2014/main" val="1381396896"/>
                    </a:ext>
                  </a:extLst>
                </a:gridCol>
                <a:gridCol w="1023229">
                  <a:extLst>
                    <a:ext uri="{9D8B030D-6E8A-4147-A177-3AD203B41FA5}">
                      <a16:colId xmlns:a16="http://schemas.microsoft.com/office/drawing/2014/main" val="2125221530"/>
                    </a:ext>
                  </a:extLst>
                </a:gridCol>
                <a:gridCol w="1023229">
                  <a:extLst>
                    <a:ext uri="{9D8B030D-6E8A-4147-A177-3AD203B41FA5}">
                      <a16:colId xmlns:a16="http://schemas.microsoft.com/office/drawing/2014/main" val="3895916285"/>
                    </a:ext>
                  </a:extLst>
                </a:gridCol>
                <a:gridCol w="1023229">
                  <a:extLst>
                    <a:ext uri="{9D8B030D-6E8A-4147-A177-3AD203B41FA5}">
                      <a16:colId xmlns:a16="http://schemas.microsoft.com/office/drawing/2014/main" val="385907316"/>
                    </a:ext>
                  </a:extLst>
                </a:gridCol>
                <a:gridCol w="1023229">
                  <a:extLst>
                    <a:ext uri="{9D8B030D-6E8A-4147-A177-3AD203B41FA5}">
                      <a16:colId xmlns:a16="http://schemas.microsoft.com/office/drawing/2014/main" val="1578439499"/>
                    </a:ext>
                  </a:extLst>
                </a:gridCol>
              </a:tblGrid>
              <a:tr h="417833">
                <a:tc>
                  <a:txBody>
                    <a:bodyPr/>
                    <a:lstStyle/>
                    <a:p>
                      <a:pPr fontAlgn="t"/>
                      <a:r>
                        <a:rPr lang="en-US">
                          <a:effectLst/>
                        </a:rPr>
                        <a:t>index</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4</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5</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829359855"/>
                  </a:ext>
                </a:extLst>
              </a:tr>
              <a:tr h="417833">
                <a:tc>
                  <a:txBody>
                    <a:bodyPr/>
                    <a:lstStyle/>
                    <a:p>
                      <a:pPr fontAlgn="t"/>
                      <a:r>
                        <a:rPr lang="en-US">
                          <a:effectLst/>
                        </a:rPr>
                        <a:t>JOB</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j1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j2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j3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j4</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j5</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99060276"/>
                  </a:ext>
                </a:extLst>
              </a:tr>
              <a:tr h="707103">
                <a:tc>
                  <a:txBody>
                    <a:bodyPr/>
                    <a:lstStyle/>
                    <a:p>
                      <a:pPr fontAlgn="t"/>
                      <a:r>
                        <a:rPr lang="en-US">
                          <a:effectLst/>
                        </a:rPr>
                        <a:t>DEADLINE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306882038"/>
                  </a:ext>
                </a:extLst>
              </a:tr>
              <a:tr h="417833">
                <a:tc>
                  <a:txBody>
                    <a:bodyPr/>
                    <a:lstStyle/>
                    <a:p>
                      <a:pPr fontAlgn="t"/>
                      <a:r>
                        <a:rPr lang="en-US">
                          <a:effectLst/>
                        </a:rPr>
                        <a:t>PROFIT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60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100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20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40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20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88167609"/>
                  </a:ext>
                </a:extLst>
              </a:tr>
            </a:tbl>
          </a:graphicData>
        </a:graphic>
      </p:graphicFrame>
      <p:graphicFrame>
        <p:nvGraphicFramePr>
          <p:cNvPr id="5" name="Table 4">
            <a:extLst>
              <a:ext uri="{FF2B5EF4-FFF2-40B4-BE49-F238E27FC236}">
                <a16:creationId xmlns:a16="http://schemas.microsoft.com/office/drawing/2014/main" id="{E229BAC2-8CBF-489B-903F-CA91DB8F79B9}"/>
              </a:ext>
            </a:extLst>
          </p:cNvPr>
          <p:cNvGraphicFramePr>
            <a:graphicFrameLocks noGrp="1"/>
          </p:cNvGraphicFramePr>
          <p:nvPr/>
        </p:nvGraphicFramePr>
        <p:xfrm>
          <a:off x="1309816" y="4629665"/>
          <a:ext cx="5824152" cy="2092412"/>
        </p:xfrm>
        <a:graphic>
          <a:graphicData uri="http://schemas.openxmlformats.org/drawingml/2006/table">
            <a:tbl>
              <a:tblPr/>
              <a:tblGrid>
                <a:gridCol w="1095633">
                  <a:extLst>
                    <a:ext uri="{9D8B030D-6E8A-4147-A177-3AD203B41FA5}">
                      <a16:colId xmlns:a16="http://schemas.microsoft.com/office/drawing/2014/main" val="3327668384"/>
                    </a:ext>
                  </a:extLst>
                </a:gridCol>
                <a:gridCol w="845751">
                  <a:extLst>
                    <a:ext uri="{9D8B030D-6E8A-4147-A177-3AD203B41FA5}">
                      <a16:colId xmlns:a16="http://schemas.microsoft.com/office/drawing/2014/main" val="4092929158"/>
                    </a:ext>
                  </a:extLst>
                </a:gridCol>
                <a:gridCol w="970692">
                  <a:extLst>
                    <a:ext uri="{9D8B030D-6E8A-4147-A177-3AD203B41FA5}">
                      <a16:colId xmlns:a16="http://schemas.microsoft.com/office/drawing/2014/main" val="2963489130"/>
                    </a:ext>
                  </a:extLst>
                </a:gridCol>
                <a:gridCol w="970692">
                  <a:extLst>
                    <a:ext uri="{9D8B030D-6E8A-4147-A177-3AD203B41FA5}">
                      <a16:colId xmlns:a16="http://schemas.microsoft.com/office/drawing/2014/main" val="1499558428"/>
                    </a:ext>
                  </a:extLst>
                </a:gridCol>
                <a:gridCol w="970692">
                  <a:extLst>
                    <a:ext uri="{9D8B030D-6E8A-4147-A177-3AD203B41FA5}">
                      <a16:colId xmlns:a16="http://schemas.microsoft.com/office/drawing/2014/main" val="4189523410"/>
                    </a:ext>
                  </a:extLst>
                </a:gridCol>
                <a:gridCol w="970692">
                  <a:extLst>
                    <a:ext uri="{9D8B030D-6E8A-4147-A177-3AD203B41FA5}">
                      <a16:colId xmlns:a16="http://schemas.microsoft.com/office/drawing/2014/main" val="290797704"/>
                    </a:ext>
                  </a:extLst>
                </a:gridCol>
              </a:tblGrid>
              <a:tr h="445924">
                <a:tc>
                  <a:txBody>
                    <a:bodyPr/>
                    <a:lstStyle/>
                    <a:p>
                      <a:pPr fontAlgn="t"/>
                      <a:r>
                        <a:rPr lang="en-US" dirty="0">
                          <a:effectLst/>
                        </a:rPr>
                        <a:t>index</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4</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5</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591024288"/>
                  </a:ext>
                </a:extLst>
              </a:tr>
              <a:tr h="445924">
                <a:tc>
                  <a:txBody>
                    <a:bodyPr/>
                    <a:lstStyle/>
                    <a:p>
                      <a:pPr fontAlgn="t"/>
                      <a:r>
                        <a:rPr lang="en-US">
                          <a:effectLst/>
                        </a:rPr>
                        <a:t>JOB</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j2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j1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j4</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j3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j5</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02763980"/>
                  </a:ext>
                </a:extLst>
              </a:tr>
              <a:tr h="754640">
                <a:tc>
                  <a:txBody>
                    <a:bodyPr/>
                    <a:lstStyle/>
                    <a:p>
                      <a:pPr fontAlgn="t"/>
                      <a:r>
                        <a:rPr lang="en-US" dirty="0">
                          <a:effectLst/>
                        </a:rPr>
                        <a:t>DEADLINE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81287306"/>
                  </a:ext>
                </a:extLst>
              </a:tr>
              <a:tr h="445924">
                <a:tc>
                  <a:txBody>
                    <a:bodyPr/>
                    <a:lstStyle/>
                    <a:p>
                      <a:pPr fontAlgn="t"/>
                      <a:r>
                        <a:rPr lang="en-US" dirty="0">
                          <a:effectLst/>
                        </a:rPr>
                        <a:t>PROFIT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100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60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40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20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20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80030314"/>
                  </a:ext>
                </a:extLst>
              </a:tr>
            </a:tbl>
          </a:graphicData>
        </a:graphic>
      </p:graphicFrame>
      <p:sp>
        <p:nvSpPr>
          <p:cNvPr id="6" name="Rectangle 5">
            <a:extLst>
              <a:ext uri="{FF2B5EF4-FFF2-40B4-BE49-F238E27FC236}">
                <a16:creationId xmlns:a16="http://schemas.microsoft.com/office/drawing/2014/main" id="{B8A94C30-F04C-46DA-AD1E-8DF8E5B572D4}"/>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Job sequencing problem with deadline algorithm</a:t>
            </a:r>
          </a:p>
        </p:txBody>
      </p:sp>
    </p:spTree>
    <p:extLst>
      <p:ext uri="{BB962C8B-B14F-4D97-AF65-F5344CB8AC3E}">
        <p14:creationId xmlns:p14="http://schemas.microsoft.com/office/powerpoint/2010/main" val="3294154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F9BE9-4D28-4D67-B5C7-AC206A0B0EF2}"/>
              </a:ext>
            </a:extLst>
          </p:cNvPr>
          <p:cNvSpPr>
            <a:spLocks noGrp="1"/>
          </p:cNvSpPr>
          <p:nvPr>
            <p:ph type="title"/>
          </p:nvPr>
        </p:nvSpPr>
        <p:spPr>
          <a:xfrm>
            <a:off x="1" y="811427"/>
            <a:ext cx="11353800" cy="879261"/>
          </a:xfrm>
        </p:spPr>
        <p:txBody>
          <a:bodyPr>
            <a:normAutofit fontScale="90000"/>
          </a:bodyPr>
          <a:lstStyle/>
          <a:p>
            <a:r>
              <a:rPr lang="en-US" sz="3600" b="1" dirty="0"/>
              <a:t>Step 2. Find the maximum deadline value</a:t>
            </a:r>
            <a:br>
              <a:rPr lang="en-US" dirty="0"/>
            </a:br>
            <a:endParaRPr lang="en-US" dirty="0"/>
          </a:p>
        </p:txBody>
      </p:sp>
      <p:sp>
        <p:nvSpPr>
          <p:cNvPr id="3" name="Content Placeholder 2">
            <a:extLst>
              <a:ext uri="{FF2B5EF4-FFF2-40B4-BE49-F238E27FC236}">
                <a16:creationId xmlns:a16="http://schemas.microsoft.com/office/drawing/2014/main" id="{4C9E39AD-A4A4-4EC9-A815-882C5D96808F}"/>
              </a:ext>
            </a:extLst>
          </p:cNvPr>
          <p:cNvSpPr>
            <a:spLocks noGrp="1"/>
          </p:cNvSpPr>
          <p:nvPr>
            <p:ph idx="1"/>
          </p:nvPr>
        </p:nvSpPr>
        <p:spPr>
          <a:xfrm>
            <a:off x="0" y="1227439"/>
            <a:ext cx="10848975" cy="5630562"/>
          </a:xfrm>
        </p:spPr>
        <p:txBody>
          <a:bodyPr/>
          <a:lstStyle/>
          <a:p>
            <a:pPr marL="0" indent="0">
              <a:buNone/>
            </a:pPr>
            <a:r>
              <a:rPr lang="en-US" dirty="0"/>
              <a:t>Here </a:t>
            </a:r>
            <a:r>
              <a:rPr lang="en-US" dirty="0" err="1"/>
              <a:t>dmax</a:t>
            </a:r>
            <a:r>
              <a:rPr lang="en-US" dirty="0"/>
              <a:t> = 3</a:t>
            </a:r>
          </a:p>
          <a:p>
            <a:pPr marL="0" indent="0">
              <a:buNone/>
            </a:pPr>
            <a:r>
              <a:rPr lang="en-US" dirty="0"/>
              <a:t>As </a:t>
            </a:r>
            <a:r>
              <a:rPr lang="en-US" dirty="0" err="1"/>
              <a:t>dmax</a:t>
            </a:r>
            <a:r>
              <a:rPr lang="en-US" dirty="0"/>
              <a:t> = 3 so we will have THREE slots to keep track of free time slots. Set the time slot status to EMPTY.</a:t>
            </a:r>
          </a:p>
          <a:p>
            <a:pPr marL="0" indent="0">
              <a:buNone/>
            </a:pPr>
            <a:endParaRPr lang="en-US" dirty="0"/>
          </a:p>
          <a:p>
            <a:pPr marL="0" indent="0">
              <a:buNone/>
            </a:pPr>
            <a:endParaRPr lang="en-US" dirty="0"/>
          </a:p>
          <a:p>
            <a:pPr marL="0" indent="0">
              <a:buNone/>
            </a:pPr>
            <a:r>
              <a:rPr lang="en-US" dirty="0"/>
              <a:t>Step 3.</a:t>
            </a:r>
          </a:p>
          <a:p>
            <a:pPr marL="0" indent="0">
              <a:buNone/>
            </a:pPr>
            <a:r>
              <a:rPr lang="en-US" dirty="0"/>
              <a:t>Now our job is to take the job of highest profit and place it as far ass possible </a:t>
            </a:r>
          </a:p>
          <a:p>
            <a:pPr marL="0" indent="0">
              <a:buNone/>
            </a:pPr>
            <a:endParaRPr lang="en-US" dirty="0"/>
          </a:p>
          <a:p>
            <a:pPr marL="0" indent="0">
              <a:buNone/>
            </a:pPr>
            <a:endParaRPr lang="en-US" dirty="0"/>
          </a:p>
          <a:p>
            <a:pPr marL="0" indent="0">
              <a:buNone/>
            </a:pPr>
            <a:r>
              <a:rPr lang="en-US" dirty="0"/>
              <a:t>So profit is 180 which is maximum.</a:t>
            </a:r>
          </a:p>
          <a:p>
            <a:pPr marL="0" indent="0">
              <a:buNone/>
            </a:pPr>
            <a:endParaRPr lang="en-US" dirty="0"/>
          </a:p>
        </p:txBody>
      </p:sp>
      <p:graphicFrame>
        <p:nvGraphicFramePr>
          <p:cNvPr id="4" name="Table 3">
            <a:extLst>
              <a:ext uri="{FF2B5EF4-FFF2-40B4-BE49-F238E27FC236}">
                <a16:creationId xmlns:a16="http://schemas.microsoft.com/office/drawing/2014/main" id="{B968996F-4B51-4B3B-8CE3-C54A30DD25C4}"/>
              </a:ext>
            </a:extLst>
          </p:cNvPr>
          <p:cNvGraphicFramePr>
            <a:graphicFrameLocks noGrp="1"/>
          </p:cNvGraphicFramePr>
          <p:nvPr/>
        </p:nvGraphicFramePr>
        <p:xfrm>
          <a:off x="914400" y="2718486"/>
          <a:ext cx="6433752" cy="792480"/>
        </p:xfrm>
        <a:graphic>
          <a:graphicData uri="http://schemas.openxmlformats.org/drawingml/2006/table">
            <a:tbl>
              <a:tblPr/>
              <a:tblGrid>
                <a:gridCol w="1608438">
                  <a:extLst>
                    <a:ext uri="{9D8B030D-6E8A-4147-A177-3AD203B41FA5}">
                      <a16:colId xmlns:a16="http://schemas.microsoft.com/office/drawing/2014/main" val="659763109"/>
                    </a:ext>
                  </a:extLst>
                </a:gridCol>
                <a:gridCol w="1608438">
                  <a:extLst>
                    <a:ext uri="{9D8B030D-6E8A-4147-A177-3AD203B41FA5}">
                      <a16:colId xmlns:a16="http://schemas.microsoft.com/office/drawing/2014/main" val="1557923426"/>
                    </a:ext>
                  </a:extLst>
                </a:gridCol>
                <a:gridCol w="1608438">
                  <a:extLst>
                    <a:ext uri="{9D8B030D-6E8A-4147-A177-3AD203B41FA5}">
                      <a16:colId xmlns:a16="http://schemas.microsoft.com/office/drawing/2014/main" val="3389209959"/>
                    </a:ext>
                  </a:extLst>
                </a:gridCol>
                <a:gridCol w="1608438">
                  <a:extLst>
                    <a:ext uri="{9D8B030D-6E8A-4147-A177-3AD203B41FA5}">
                      <a16:colId xmlns:a16="http://schemas.microsoft.com/office/drawing/2014/main" val="4083596622"/>
                    </a:ext>
                  </a:extLst>
                </a:gridCol>
              </a:tblGrid>
              <a:tr h="321276">
                <a:tc>
                  <a:txBody>
                    <a:bodyPr/>
                    <a:lstStyle/>
                    <a:p>
                      <a:pPr fontAlgn="t"/>
                      <a:r>
                        <a:rPr lang="en-US">
                          <a:effectLst/>
                        </a:rPr>
                        <a:t>time slot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372729407"/>
                  </a:ext>
                </a:extLst>
              </a:tr>
              <a:tr h="321276">
                <a:tc>
                  <a:txBody>
                    <a:bodyPr/>
                    <a:lstStyle/>
                    <a:p>
                      <a:pPr fontAlgn="t"/>
                      <a:r>
                        <a:rPr lang="en-US" dirty="0">
                          <a:effectLst/>
                        </a:rPr>
                        <a:t>status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EMPTY</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EMPTY</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EMPTY</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99858458"/>
                  </a:ext>
                </a:extLst>
              </a:tr>
            </a:tbl>
          </a:graphicData>
        </a:graphic>
      </p:graphicFrame>
      <p:graphicFrame>
        <p:nvGraphicFramePr>
          <p:cNvPr id="5" name="Table 4">
            <a:extLst>
              <a:ext uri="{FF2B5EF4-FFF2-40B4-BE49-F238E27FC236}">
                <a16:creationId xmlns:a16="http://schemas.microsoft.com/office/drawing/2014/main" id="{8809376A-2FEB-4FC7-8A95-60E0E01D0E3E}"/>
              </a:ext>
            </a:extLst>
          </p:cNvPr>
          <p:cNvGraphicFramePr>
            <a:graphicFrameLocks noGrp="1"/>
          </p:cNvGraphicFramePr>
          <p:nvPr/>
        </p:nvGraphicFramePr>
        <p:xfrm>
          <a:off x="1005016" y="5041557"/>
          <a:ext cx="7817708" cy="1005016"/>
        </p:xfrm>
        <a:graphic>
          <a:graphicData uri="http://schemas.openxmlformats.org/drawingml/2006/table">
            <a:tbl>
              <a:tblPr/>
              <a:tblGrid>
                <a:gridCol w="1954427">
                  <a:extLst>
                    <a:ext uri="{9D8B030D-6E8A-4147-A177-3AD203B41FA5}">
                      <a16:colId xmlns:a16="http://schemas.microsoft.com/office/drawing/2014/main" val="3567452931"/>
                    </a:ext>
                  </a:extLst>
                </a:gridCol>
                <a:gridCol w="1954427">
                  <a:extLst>
                    <a:ext uri="{9D8B030D-6E8A-4147-A177-3AD203B41FA5}">
                      <a16:colId xmlns:a16="http://schemas.microsoft.com/office/drawing/2014/main" val="3210193901"/>
                    </a:ext>
                  </a:extLst>
                </a:gridCol>
                <a:gridCol w="1954427">
                  <a:extLst>
                    <a:ext uri="{9D8B030D-6E8A-4147-A177-3AD203B41FA5}">
                      <a16:colId xmlns:a16="http://schemas.microsoft.com/office/drawing/2014/main" val="4228066010"/>
                    </a:ext>
                  </a:extLst>
                </a:gridCol>
                <a:gridCol w="1954427">
                  <a:extLst>
                    <a:ext uri="{9D8B030D-6E8A-4147-A177-3AD203B41FA5}">
                      <a16:colId xmlns:a16="http://schemas.microsoft.com/office/drawing/2014/main" val="1676122886"/>
                    </a:ext>
                  </a:extLst>
                </a:gridCol>
              </a:tblGrid>
              <a:tr h="502508">
                <a:tc>
                  <a:txBody>
                    <a:bodyPr/>
                    <a:lstStyle/>
                    <a:p>
                      <a:pPr fontAlgn="t"/>
                      <a:r>
                        <a:rPr lang="en-US" dirty="0">
                          <a:effectLst/>
                        </a:rPr>
                        <a:t>time slot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948585202"/>
                  </a:ext>
                </a:extLst>
              </a:tr>
              <a:tr h="502508">
                <a:tc>
                  <a:txBody>
                    <a:bodyPr/>
                    <a:lstStyle/>
                    <a:p>
                      <a:pPr fontAlgn="t"/>
                      <a:r>
                        <a:rPr lang="en-US">
                          <a:effectLst/>
                        </a:rPr>
                        <a:t>status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j2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j1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j3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31873799"/>
                  </a:ext>
                </a:extLst>
              </a:tr>
            </a:tbl>
          </a:graphicData>
        </a:graphic>
      </p:graphicFrame>
      <p:sp>
        <p:nvSpPr>
          <p:cNvPr id="6" name="Rectangle 5">
            <a:extLst>
              <a:ext uri="{FF2B5EF4-FFF2-40B4-BE49-F238E27FC236}">
                <a16:creationId xmlns:a16="http://schemas.microsoft.com/office/drawing/2014/main" id="{2B0A0312-7C7A-48CB-A440-E610FD1EBA90}"/>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Job sequencing problem with deadline algorithm</a:t>
            </a:r>
          </a:p>
        </p:txBody>
      </p:sp>
    </p:spTree>
    <p:extLst>
      <p:ext uri="{BB962C8B-B14F-4D97-AF65-F5344CB8AC3E}">
        <p14:creationId xmlns:p14="http://schemas.microsoft.com/office/powerpoint/2010/main" val="4104988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95CC7-78AF-4D56-A116-18D1FEF2BCAB}"/>
              </a:ext>
            </a:extLst>
          </p:cNvPr>
          <p:cNvSpPr>
            <a:spLocks noGrp="1"/>
          </p:cNvSpPr>
          <p:nvPr>
            <p:ph type="title"/>
          </p:nvPr>
        </p:nvSpPr>
        <p:spPr>
          <a:xfrm>
            <a:off x="142875" y="695325"/>
            <a:ext cx="11210925" cy="995363"/>
          </a:xfrm>
        </p:spPr>
        <p:txBody>
          <a:bodyPr>
            <a:normAutofit/>
          </a:bodyPr>
          <a:lstStyle/>
          <a:p>
            <a:r>
              <a:rPr lang="en-US" sz="4000" b="1" u="sng" dirty="0"/>
              <a:t>Algorithm:</a:t>
            </a:r>
          </a:p>
        </p:txBody>
      </p:sp>
      <p:sp>
        <p:nvSpPr>
          <p:cNvPr id="3" name="Content Placeholder 2">
            <a:extLst>
              <a:ext uri="{FF2B5EF4-FFF2-40B4-BE49-F238E27FC236}">
                <a16:creationId xmlns:a16="http://schemas.microsoft.com/office/drawing/2014/main" id="{AD01A078-51A8-411F-AF8E-62F6B78D23CC}"/>
              </a:ext>
            </a:extLst>
          </p:cNvPr>
          <p:cNvSpPr>
            <a:spLocks noGrp="1"/>
          </p:cNvSpPr>
          <p:nvPr>
            <p:ph idx="1"/>
          </p:nvPr>
        </p:nvSpPr>
        <p:spPr>
          <a:xfrm>
            <a:off x="142875" y="1771650"/>
            <a:ext cx="11210925" cy="5010149"/>
          </a:xfrm>
        </p:spPr>
        <p:txBody>
          <a:bodyPr>
            <a:normAutofit fontScale="70000" lnSpcReduction="20000"/>
          </a:bodyPr>
          <a:lstStyle/>
          <a:p>
            <a:pPr marL="0" indent="0">
              <a:buNone/>
            </a:pPr>
            <a:r>
              <a:rPr lang="en-US" dirty="0"/>
              <a:t>Job-sequencing-with-deadline(j[1….n],p[1….n],d[1…..n],n)</a:t>
            </a:r>
          </a:p>
          <a:p>
            <a:pPr marL="0" indent="0">
              <a:buNone/>
            </a:pPr>
            <a:r>
              <a:rPr lang="en-US" dirty="0"/>
              <a:t>{</a:t>
            </a:r>
          </a:p>
          <a:p>
            <a:pPr marL="0" indent="0">
              <a:buNone/>
            </a:pPr>
            <a:r>
              <a:rPr lang="en-US" dirty="0"/>
              <a:t>Sort jobs in decreasing order of profit </a:t>
            </a:r>
          </a:p>
          <a:p>
            <a:pPr marL="0" indent="0">
              <a:buNone/>
            </a:pPr>
            <a:r>
              <a:rPr lang="en-US" dirty="0"/>
              <a:t>For </a:t>
            </a:r>
            <a:r>
              <a:rPr lang="en-US" dirty="0" err="1"/>
              <a:t>i</a:t>
            </a:r>
            <a:r>
              <a:rPr lang="en-US" dirty="0"/>
              <a:t> = 1 to n </a:t>
            </a:r>
          </a:p>
          <a:p>
            <a:pPr marL="0" indent="0">
              <a:buNone/>
            </a:pPr>
            <a:r>
              <a:rPr lang="en-US" dirty="0"/>
              <a:t>	find maximum deadline and put it in </a:t>
            </a:r>
            <a:r>
              <a:rPr lang="en-US" dirty="0" err="1"/>
              <a:t>dmax</a:t>
            </a:r>
            <a:r>
              <a:rPr lang="en-US" dirty="0"/>
              <a:t>;</a:t>
            </a:r>
          </a:p>
          <a:p>
            <a:pPr marL="0" indent="0">
              <a:buNone/>
            </a:pPr>
            <a:r>
              <a:rPr lang="en-US" dirty="0"/>
              <a:t>For </a:t>
            </a:r>
            <a:r>
              <a:rPr lang="en-US" dirty="0" err="1"/>
              <a:t>i</a:t>
            </a:r>
            <a:r>
              <a:rPr lang="en-US" dirty="0"/>
              <a:t> =  0 to </a:t>
            </a:r>
            <a:r>
              <a:rPr lang="en-US" dirty="0" err="1"/>
              <a:t>dmax</a:t>
            </a:r>
            <a:endParaRPr lang="en-US" dirty="0"/>
          </a:p>
          <a:p>
            <a:pPr marL="0" indent="0">
              <a:buNone/>
            </a:pPr>
            <a:r>
              <a:rPr lang="en-US" dirty="0"/>
              <a:t>	x[</a:t>
            </a:r>
            <a:r>
              <a:rPr lang="en-US" dirty="0" err="1"/>
              <a:t>i</a:t>
            </a:r>
            <a:r>
              <a:rPr lang="en-US" dirty="0"/>
              <a:t>] = 0;</a:t>
            </a:r>
          </a:p>
          <a:p>
            <a:pPr marL="0" indent="0">
              <a:buNone/>
            </a:pPr>
            <a:r>
              <a:rPr lang="en-US" dirty="0"/>
              <a:t>For </a:t>
            </a:r>
            <a:r>
              <a:rPr lang="en-US" dirty="0" err="1"/>
              <a:t>i</a:t>
            </a:r>
            <a:r>
              <a:rPr lang="en-US" dirty="0"/>
              <a:t> = 1 to n in sorted list of jobs</a:t>
            </a:r>
          </a:p>
          <a:p>
            <a:pPr marL="0" indent="0">
              <a:buNone/>
            </a:pPr>
            <a:r>
              <a:rPr lang="en-US" dirty="0"/>
              <a:t>	For k = di to 0</a:t>
            </a:r>
          </a:p>
          <a:p>
            <a:pPr marL="0" indent="0">
              <a:buNone/>
            </a:pPr>
            <a:r>
              <a:rPr lang="en-US" dirty="0"/>
              <a:t>		if(x[k]==0)</a:t>
            </a:r>
          </a:p>
          <a:p>
            <a:pPr marL="0" indent="0">
              <a:buNone/>
            </a:pPr>
            <a:r>
              <a:rPr lang="en-US" dirty="0"/>
              <a:t>			x[k] = ji;</a:t>
            </a:r>
          </a:p>
          <a:p>
            <a:pPr marL="0" indent="0">
              <a:buNone/>
            </a:pPr>
            <a:r>
              <a:rPr lang="en-US" dirty="0"/>
              <a:t>			break;</a:t>
            </a:r>
          </a:p>
          <a:p>
            <a:pPr marL="0" indent="0">
              <a:buNone/>
            </a:pPr>
            <a:r>
              <a:rPr lang="en-US" dirty="0"/>
              <a:t>Return profit associated with all the jobs present in array x;</a:t>
            </a:r>
          </a:p>
          <a:p>
            <a:pPr marL="0" indent="0">
              <a:buNone/>
            </a:pPr>
            <a:r>
              <a:rPr lang="en-US" dirty="0"/>
              <a:t>}</a:t>
            </a:r>
          </a:p>
          <a:p>
            <a:pPr marL="0" indent="0">
              <a:buNone/>
            </a:pPr>
            <a:endParaRPr lang="en-US" dirty="0"/>
          </a:p>
        </p:txBody>
      </p:sp>
      <p:sp>
        <p:nvSpPr>
          <p:cNvPr id="4" name="Rectangle 3">
            <a:extLst>
              <a:ext uri="{FF2B5EF4-FFF2-40B4-BE49-F238E27FC236}">
                <a16:creationId xmlns:a16="http://schemas.microsoft.com/office/drawing/2014/main" id="{5598BD43-58D5-4FC5-98B7-85A1F4C25763}"/>
              </a:ext>
            </a:extLst>
          </p:cNvPr>
          <p:cNvSpPr/>
          <p:nvPr/>
        </p:nvSpPr>
        <p:spPr>
          <a:xfrm>
            <a:off x="0" y="-1"/>
            <a:ext cx="12192000" cy="79057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Job sequencing problem with deadline algorithm</a:t>
            </a:r>
          </a:p>
        </p:txBody>
      </p:sp>
    </p:spTree>
    <p:extLst>
      <p:ext uri="{BB962C8B-B14F-4D97-AF65-F5344CB8AC3E}">
        <p14:creationId xmlns:p14="http://schemas.microsoft.com/office/powerpoint/2010/main" val="2925136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C903A-FD7C-4353-9B35-27C7ED010022}"/>
              </a:ext>
            </a:extLst>
          </p:cNvPr>
          <p:cNvSpPr>
            <a:spLocks noGrp="1"/>
          </p:cNvSpPr>
          <p:nvPr>
            <p:ph type="title"/>
          </p:nvPr>
        </p:nvSpPr>
        <p:spPr>
          <a:xfrm>
            <a:off x="209550" y="809625"/>
            <a:ext cx="11144250" cy="1438275"/>
          </a:xfrm>
        </p:spPr>
        <p:txBody>
          <a:bodyPr>
            <a:normAutofit/>
          </a:bodyPr>
          <a:lstStyle/>
          <a:p>
            <a:r>
              <a:rPr lang="en-US" sz="4000" b="1" u="sng" dirty="0"/>
              <a:t>Time complexity:</a:t>
            </a:r>
          </a:p>
        </p:txBody>
      </p:sp>
      <p:sp>
        <p:nvSpPr>
          <p:cNvPr id="3" name="Content Placeholder 2">
            <a:extLst>
              <a:ext uri="{FF2B5EF4-FFF2-40B4-BE49-F238E27FC236}">
                <a16:creationId xmlns:a16="http://schemas.microsoft.com/office/drawing/2014/main" id="{35F81CBE-E68C-4E9D-85B1-F2A888A9EA4C}"/>
              </a:ext>
            </a:extLst>
          </p:cNvPr>
          <p:cNvSpPr>
            <a:spLocks noGrp="1"/>
          </p:cNvSpPr>
          <p:nvPr>
            <p:ph idx="1"/>
          </p:nvPr>
        </p:nvSpPr>
        <p:spPr>
          <a:xfrm>
            <a:off x="209550" y="2066925"/>
            <a:ext cx="11144250" cy="4714874"/>
          </a:xfrm>
        </p:spPr>
        <p:txBody>
          <a:bodyPr/>
          <a:lstStyle/>
          <a:p>
            <a:r>
              <a:rPr lang="en-US" dirty="0"/>
              <a:t>For sorting the jobs in decreasing order of profit:-O(</a:t>
            </a:r>
            <a:r>
              <a:rPr lang="en-US" dirty="0" err="1"/>
              <a:t>nlogn</a:t>
            </a:r>
            <a:r>
              <a:rPr lang="en-US" dirty="0"/>
              <a:t>)</a:t>
            </a:r>
          </a:p>
          <a:p>
            <a:r>
              <a:rPr lang="en-US" dirty="0"/>
              <a:t>For  finding max deadline = O(n)</a:t>
            </a:r>
          </a:p>
          <a:p>
            <a:r>
              <a:rPr lang="en-US" dirty="0"/>
              <a:t>For creating array x and make all entries 0 = O(</a:t>
            </a:r>
            <a:r>
              <a:rPr lang="en-US" dirty="0" err="1"/>
              <a:t>dmax</a:t>
            </a:r>
            <a:r>
              <a:rPr lang="en-US" dirty="0"/>
              <a:t>)</a:t>
            </a:r>
          </a:p>
          <a:p>
            <a:r>
              <a:rPr lang="en-US" dirty="0"/>
              <a:t>For last for loop in algorithm:- we have to take each job and start searching a vacant a lot from its deadline to 0 so in worst case it can happen that we have n jobs and we have to perform n searches for each job then time complexity will be O(n^2)</a:t>
            </a:r>
          </a:p>
          <a:p>
            <a:r>
              <a:rPr lang="en-US" dirty="0"/>
              <a:t>So the time complexity for this algorithm is O(n^2).</a:t>
            </a:r>
          </a:p>
        </p:txBody>
      </p:sp>
      <p:sp>
        <p:nvSpPr>
          <p:cNvPr id="4" name="Rectangle 3">
            <a:extLst>
              <a:ext uri="{FF2B5EF4-FFF2-40B4-BE49-F238E27FC236}">
                <a16:creationId xmlns:a16="http://schemas.microsoft.com/office/drawing/2014/main" id="{99789EA1-41EB-42D1-8F86-42446369EAA0}"/>
              </a:ext>
            </a:extLst>
          </p:cNvPr>
          <p:cNvSpPr/>
          <p:nvPr/>
        </p:nvSpPr>
        <p:spPr>
          <a:xfrm>
            <a:off x="0" y="-1"/>
            <a:ext cx="12192000" cy="80962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Job sequencing problem with deadline algorithm</a:t>
            </a:r>
          </a:p>
        </p:txBody>
      </p:sp>
    </p:spTree>
    <p:extLst>
      <p:ext uri="{BB962C8B-B14F-4D97-AF65-F5344CB8AC3E}">
        <p14:creationId xmlns:p14="http://schemas.microsoft.com/office/powerpoint/2010/main" val="2391376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7E29-D5A6-422D-922A-C49DE39D8A56}"/>
              </a:ext>
            </a:extLst>
          </p:cNvPr>
          <p:cNvSpPr>
            <a:spLocks noGrp="1"/>
          </p:cNvSpPr>
          <p:nvPr>
            <p:ph type="title"/>
          </p:nvPr>
        </p:nvSpPr>
        <p:spPr>
          <a:xfrm>
            <a:off x="152400" y="1285875"/>
            <a:ext cx="11201400" cy="914400"/>
          </a:xfrm>
        </p:spPr>
        <p:txBody>
          <a:bodyPr>
            <a:normAutofit fontScale="90000"/>
          </a:bodyPr>
          <a:lstStyle/>
          <a:p>
            <a:r>
              <a:rPr lang="en-US" b="1" u="sng" dirty="0"/>
              <a:t>(4.)Optimal merge pattern algorithm:</a:t>
            </a:r>
            <a:br>
              <a:rPr lang="en-US" dirty="0"/>
            </a:br>
            <a:endParaRPr lang="en-US" dirty="0"/>
          </a:p>
        </p:txBody>
      </p:sp>
      <p:sp>
        <p:nvSpPr>
          <p:cNvPr id="3" name="Content Placeholder 2">
            <a:extLst>
              <a:ext uri="{FF2B5EF4-FFF2-40B4-BE49-F238E27FC236}">
                <a16:creationId xmlns:a16="http://schemas.microsoft.com/office/drawing/2014/main" id="{D9C1D620-D57C-4995-8F71-7EB542F8146D}"/>
              </a:ext>
            </a:extLst>
          </p:cNvPr>
          <p:cNvSpPr>
            <a:spLocks noGrp="1"/>
          </p:cNvSpPr>
          <p:nvPr>
            <p:ph idx="1"/>
          </p:nvPr>
        </p:nvSpPr>
        <p:spPr>
          <a:xfrm>
            <a:off x="152400" y="2200275"/>
            <a:ext cx="11201400" cy="4572000"/>
          </a:xfrm>
        </p:spPr>
        <p:txBody>
          <a:bodyPr/>
          <a:lstStyle/>
          <a:p>
            <a:pPr fontAlgn="base"/>
            <a:r>
              <a:rPr lang="en-US" dirty="0"/>
              <a:t>Given n number of sorted files, the task is to find the minimum number of record movements done to reach Optimal Merge Pattern. When two or more sorted files are to be merged all together to form a single file, the minimum computations done to reach this file are known as </a:t>
            </a:r>
            <a:r>
              <a:rPr lang="en-US" b="1" dirty="0"/>
              <a:t>Optimal Merge Pattern</a:t>
            </a:r>
            <a:r>
              <a:rPr lang="en-US" dirty="0"/>
              <a:t>.</a:t>
            </a:r>
          </a:p>
          <a:p>
            <a:pPr fontAlgn="base"/>
            <a:r>
              <a:rPr lang="en-US" dirty="0"/>
              <a:t>If more than 2 files need to be merged then it can be done in pairs. For example, if need to merge 4 files A, B, C, D. First Merge A with B to get X1, merge X1 with C to get X2, merge X2 with D to get X3 as the output file.</a:t>
            </a:r>
          </a:p>
          <a:p>
            <a:pPr marL="0" indent="0">
              <a:buNone/>
            </a:pPr>
            <a:endParaRPr lang="en-US" dirty="0"/>
          </a:p>
        </p:txBody>
      </p:sp>
      <p:sp>
        <p:nvSpPr>
          <p:cNvPr id="4" name="Rectangle 3">
            <a:extLst>
              <a:ext uri="{FF2B5EF4-FFF2-40B4-BE49-F238E27FC236}">
                <a16:creationId xmlns:a16="http://schemas.microsoft.com/office/drawing/2014/main" id="{8B4056BA-09A0-4082-95FF-9DBBAEE3A893}"/>
              </a:ext>
            </a:extLst>
          </p:cNvPr>
          <p:cNvSpPr/>
          <p:nvPr/>
        </p:nvSpPr>
        <p:spPr>
          <a:xfrm>
            <a:off x="0" y="0"/>
            <a:ext cx="12192000" cy="8001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Optimal merge pattern algorithm</a:t>
            </a:r>
          </a:p>
        </p:txBody>
      </p:sp>
    </p:spTree>
    <p:extLst>
      <p:ext uri="{BB962C8B-B14F-4D97-AF65-F5344CB8AC3E}">
        <p14:creationId xmlns:p14="http://schemas.microsoft.com/office/powerpoint/2010/main" val="1301771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65F5F-741B-45B0-8E13-9E1169B6626C}"/>
              </a:ext>
            </a:extLst>
          </p:cNvPr>
          <p:cNvSpPr>
            <a:spLocks noGrp="1"/>
          </p:cNvSpPr>
          <p:nvPr>
            <p:ph type="title"/>
          </p:nvPr>
        </p:nvSpPr>
        <p:spPr>
          <a:xfrm>
            <a:off x="66675" y="838200"/>
            <a:ext cx="11287125" cy="852488"/>
          </a:xfrm>
        </p:spPr>
        <p:txBody>
          <a:bodyPr>
            <a:normAutofit/>
          </a:bodyPr>
          <a:lstStyle/>
          <a:p>
            <a:r>
              <a:rPr lang="en-US" sz="4000" b="1" u="sng" dirty="0">
                <a:solidFill>
                  <a:schemeClr val="accent6">
                    <a:lumMod val="50000"/>
                  </a:schemeClr>
                </a:solidFill>
              </a:rPr>
              <a:t>(1.)Knap sack algorithm:</a:t>
            </a:r>
          </a:p>
        </p:txBody>
      </p:sp>
      <p:sp>
        <p:nvSpPr>
          <p:cNvPr id="3" name="Content Placeholder 2">
            <a:extLst>
              <a:ext uri="{FF2B5EF4-FFF2-40B4-BE49-F238E27FC236}">
                <a16:creationId xmlns:a16="http://schemas.microsoft.com/office/drawing/2014/main" id="{5D218B70-E166-4CCF-9229-1C81ABF48C1A}"/>
              </a:ext>
            </a:extLst>
          </p:cNvPr>
          <p:cNvSpPr>
            <a:spLocks noGrp="1"/>
          </p:cNvSpPr>
          <p:nvPr>
            <p:ph idx="1"/>
          </p:nvPr>
        </p:nvSpPr>
        <p:spPr>
          <a:xfrm>
            <a:off x="66675" y="2038350"/>
            <a:ext cx="11287125" cy="4724399"/>
          </a:xfrm>
        </p:spPr>
        <p:txBody>
          <a:bodyPr/>
          <a:lstStyle/>
          <a:p>
            <a:r>
              <a:rPr lang="en-US" dirty="0"/>
              <a:t>In this problem we will be given weights and values of n items, we need to put these items in a knapsack of capacity W to get the maximum total value in the knapsack.</a:t>
            </a:r>
          </a:p>
        </p:txBody>
      </p:sp>
      <p:sp>
        <p:nvSpPr>
          <p:cNvPr id="4" name="Rectangle 3">
            <a:extLst>
              <a:ext uri="{FF2B5EF4-FFF2-40B4-BE49-F238E27FC236}">
                <a16:creationId xmlns:a16="http://schemas.microsoft.com/office/drawing/2014/main" id="{CE43D710-BD97-4612-A631-8ACCFFBD43BB}"/>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knap sack algorithm</a:t>
            </a:r>
          </a:p>
        </p:txBody>
      </p:sp>
    </p:spTree>
    <p:extLst>
      <p:ext uri="{BB962C8B-B14F-4D97-AF65-F5344CB8AC3E}">
        <p14:creationId xmlns:p14="http://schemas.microsoft.com/office/powerpoint/2010/main" val="2794472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D8A5-E204-4E43-8161-9FA8BF3100AE}"/>
              </a:ext>
            </a:extLst>
          </p:cNvPr>
          <p:cNvSpPr>
            <a:spLocks noGrp="1"/>
          </p:cNvSpPr>
          <p:nvPr>
            <p:ph type="title"/>
          </p:nvPr>
        </p:nvSpPr>
        <p:spPr>
          <a:xfrm>
            <a:off x="0" y="890588"/>
            <a:ext cx="11353800" cy="800100"/>
          </a:xfrm>
        </p:spPr>
        <p:txBody>
          <a:bodyPr>
            <a:normAutofit/>
          </a:bodyPr>
          <a:lstStyle/>
          <a:p>
            <a:r>
              <a:rPr lang="en-US" sz="4000" b="1" u="sng" dirty="0"/>
              <a:t>Example problem:</a:t>
            </a:r>
          </a:p>
        </p:txBody>
      </p:sp>
      <p:sp>
        <p:nvSpPr>
          <p:cNvPr id="3" name="Content Placeholder 2">
            <a:extLst>
              <a:ext uri="{FF2B5EF4-FFF2-40B4-BE49-F238E27FC236}">
                <a16:creationId xmlns:a16="http://schemas.microsoft.com/office/drawing/2014/main" id="{CC013E2F-DAA1-401E-90BD-DB07A4B85C3C}"/>
              </a:ext>
            </a:extLst>
          </p:cNvPr>
          <p:cNvSpPr>
            <a:spLocks noGrp="1"/>
          </p:cNvSpPr>
          <p:nvPr>
            <p:ph idx="1"/>
          </p:nvPr>
        </p:nvSpPr>
        <p:spPr>
          <a:xfrm>
            <a:off x="1" y="1781174"/>
            <a:ext cx="11353800" cy="5076825"/>
          </a:xfrm>
        </p:spPr>
        <p:txBody>
          <a:bodyPr>
            <a:normAutofit fontScale="85000" lnSpcReduction="20000"/>
          </a:bodyPr>
          <a:lstStyle/>
          <a:p>
            <a:r>
              <a:rPr lang="en-US" dirty="0"/>
              <a:t>Let us consider the given files, f</a:t>
            </a:r>
            <a:r>
              <a:rPr lang="en-US" baseline="-25000" dirty="0"/>
              <a:t>1</a:t>
            </a:r>
            <a:r>
              <a:rPr lang="en-US" dirty="0"/>
              <a:t>, f</a:t>
            </a:r>
            <a:r>
              <a:rPr lang="en-US" baseline="-25000" dirty="0"/>
              <a:t>2</a:t>
            </a:r>
            <a:r>
              <a:rPr lang="en-US" dirty="0"/>
              <a:t>, f</a:t>
            </a:r>
            <a:r>
              <a:rPr lang="en-US" baseline="-25000" dirty="0"/>
              <a:t>3</a:t>
            </a:r>
            <a:r>
              <a:rPr lang="en-US" dirty="0"/>
              <a:t>, f</a:t>
            </a:r>
            <a:r>
              <a:rPr lang="en-US" baseline="-25000" dirty="0"/>
              <a:t>4</a:t>
            </a:r>
            <a:r>
              <a:rPr lang="en-US" dirty="0"/>
              <a:t> and f</a:t>
            </a:r>
            <a:r>
              <a:rPr lang="en-US" baseline="-25000" dirty="0"/>
              <a:t>5</a:t>
            </a:r>
            <a:r>
              <a:rPr lang="en-US" dirty="0"/>
              <a:t> with 20, 30, 10, 5 and 30 number of elements respectively. We have to merge all the files in a single file with minimum number of record movements possible.</a:t>
            </a:r>
          </a:p>
          <a:p>
            <a:pPr marL="0" indent="0">
              <a:buNone/>
            </a:pPr>
            <a:endParaRPr lang="en-US" dirty="0"/>
          </a:p>
          <a:p>
            <a:pPr marL="0" indent="0">
              <a:buNone/>
            </a:pPr>
            <a:r>
              <a:rPr lang="en-US" dirty="0"/>
              <a:t>sorting the numbers according to their size in an ascending order, we get the following sequence −</a:t>
            </a:r>
          </a:p>
          <a:p>
            <a:r>
              <a:rPr lang="en-US" b="1" dirty="0"/>
              <a:t>f</a:t>
            </a:r>
            <a:r>
              <a:rPr lang="en-US" b="1" baseline="-25000" dirty="0"/>
              <a:t>4</a:t>
            </a:r>
            <a:r>
              <a:rPr lang="en-US" b="1" dirty="0"/>
              <a:t>, f</a:t>
            </a:r>
            <a:r>
              <a:rPr lang="en-US" b="1" baseline="-25000" dirty="0"/>
              <a:t>3</a:t>
            </a:r>
            <a:r>
              <a:rPr lang="en-US" b="1" dirty="0"/>
              <a:t>, f</a:t>
            </a:r>
            <a:r>
              <a:rPr lang="en-US" b="1" baseline="-25000" dirty="0"/>
              <a:t>1</a:t>
            </a:r>
            <a:r>
              <a:rPr lang="en-US" b="1" dirty="0"/>
              <a:t>, f</a:t>
            </a:r>
            <a:r>
              <a:rPr lang="en-US" b="1" baseline="-25000" dirty="0"/>
              <a:t>2</a:t>
            </a:r>
            <a:r>
              <a:rPr lang="en-US" b="1" dirty="0"/>
              <a:t>, f</a:t>
            </a:r>
            <a:r>
              <a:rPr lang="en-US" b="1" baseline="-25000" dirty="0"/>
              <a:t>5</a:t>
            </a:r>
            <a:endParaRPr lang="en-US" dirty="0"/>
          </a:p>
          <a:p>
            <a:r>
              <a:rPr lang="en-US" dirty="0"/>
              <a:t>Hence, merge operations can be performed on this sequence</a:t>
            </a:r>
          </a:p>
          <a:p>
            <a:r>
              <a:rPr lang="en-US" b="1" dirty="0"/>
              <a:t>M</a:t>
            </a:r>
            <a:r>
              <a:rPr lang="en-US" b="1" baseline="-25000" dirty="0"/>
              <a:t>1</a:t>
            </a:r>
            <a:r>
              <a:rPr lang="en-US" b="1" dirty="0"/>
              <a:t> = merge f</a:t>
            </a:r>
            <a:r>
              <a:rPr lang="en-US" b="1" baseline="-25000" dirty="0"/>
              <a:t>4</a:t>
            </a:r>
            <a:r>
              <a:rPr lang="en-US" b="1" dirty="0"/>
              <a:t> and f</a:t>
            </a:r>
            <a:r>
              <a:rPr lang="en-US" b="1" baseline="-25000" dirty="0"/>
              <a:t>3</a:t>
            </a:r>
            <a:r>
              <a:rPr lang="en-US" dirty="0"/>
              <a:t> =&gt; 5 + 10 = 15</a:t>
            </a:r>
          </a:p>
          <a:p>
            <a:r>
              <a:rPr lang="en-US" b="1" dirty="0"/>
              <a:t>M</a:t>
            </a:r>
            <a:r>
              <a:rPr lang="en-US" b="1" baseline="-25000" dirty="0"/>
              <a:t>2</a:t>
            </a:r>
            <a:r>
              <a:rPr lang="en-US" b="1" dirty="0"/>
              <a:t> = merge M</a:t>
            </a:r>
            <a:r>
              <a:rPr lang="en-US" b="1" baseline="-25000" dirty="0"/>
              <a:t>1</a:t>
            </a:r>
            <a:r>
              <a:rPr lang="en-US" b="1" dirty="0"/>
              <a:t> and f</a:t>
            </a:r>
            <a:r>
              <a:rPr lang="en-US" b="1" baseline="-25000" dirty="0"/>
              <a:t>1</a:t>
            </a:r>
            <a:r>
              <a:rPr lang="en-US" dirty="0"/>
              <a:t> =&gt; 15 + 20 = 35</a:t>
            </a:r>
          </a:p>
          <a:p>
            <a:r>
              <a:rPr lang="en-US" b="1" dirty="0"/>
              <a:t>M</a:t>
            </a:r>
            <a:r>
              <a:rPr lang="en-US" b="1" baseline="-25000" dirty="0"/>
              <a:t>3</a:t>
            </a:r>
            <a:r>
              <a:rPr lang="en-US" b="1" dirty="0"/>
              <a:t> = merge M</a:t>
            </a:r>
            <a:r>
              <a:rPr lang="en-US" b="1" baseline="-25000" dirty="0"/>
              <a:t>2</a:t>
            </a:r>
            <a:r>
              <a:rPr lang="en-US" b="1" dirty="0"/>
              <a:t> and f</a:t>
            </a:r>
            <a:r>
              <a:rPr lang="en-US" b="1" baseline="-25000" dirty="0"/>
              <a:t>2</a:t>
            </a:r>
            <a:r>
              <a:rPr lang="en-US" dirty="0"/>
              <a:t> =&gt; 35 + 30 = 65</a:t>
            </a:r>
          </a:p>
          <a:p>
            <a:r>
              <a:rPr lang="en-US" b="1" dirty="0"/>
              <a:t>M</a:t>
            </a:r>
            <a:r>
              <a:rPr lang="en-US" b="1" baseline="-25000" dirty="0"/>
              <a:t>4</a:t>
            </a:r>
            <a:r>
              <a:rPr lang="en-US" b="1" dirty="0"/>
              <a:t> = merge M</a:t>
            </a:r>
            <a:r>
              <a:rPr lang="en-US" b="1" baseline="-25000" dirty="0"/>
              <a:t>3</a:t>
            </a:r>
            <a:r>
              <a:rPr lang="en-US" b="1" dirty="0"/>
              <a:t> and f</a:t>
            </a:r>
            <a:r>
              <a:rPr lang="en-US" b="1" baseline="-25000" dirty="0"/>
              <a:t>5</a:t>
            </a:r>
            <a:r>
              <a:rPr lang="en-US" dirty="0"/>
              <a:t> =&gt; 65 + 30 = 95</a:t>
            </a:r>
          </a:p>
          <a:p>
            <a:r>
              <a:rPr lang="en-US" dirty="0"/>
              <a:t>Therefore, the total number of record movements is 15+35+65+95 = 210 which is minimum.</a:t>
            </a:r>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72E801C8-231F-4895-9D95-70E94E92D66D}"/>
              </a:ext>
            </a:extLst>
          </p:cNvPr>
          <p:cNvSpPr/>
          <p:nvPr/>
        </p:nvSpPr>
        <p:spPr>
          <a:xfrm>
            <a:off x="0" y="0"/>
            <a:ext cx="12192000" cy="8001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Optimal merge pattern algorithm</a:t>
            </a:r>
          </a:p>
        </p:txBody>
      </p:sp>
    </p:spTree>
    <p:extLst>
      <p:ext uri="{BB962C8B-B14F-4D97-AF65-F5344CB8AC3E}">
        <p14:creationId xmlns:p14="http://schemas.microsoft.com/office/powerpoint/2010/main" val="608901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C15E7-FAD9-4765-9D03-D9CE3697BB4E}"/>
              </a:ext>
            </a:extLst>
          </p:cNvPr>
          <p:cNvSpPr>
            <a:spLocks noGrp="1"/>
          </p:cNvSpPr>
          <p:nvPr>
            <p:ph type="title"/>
          </p:nvPr>
        </p:nvSpPr>
        <p:spPr>
          <a:xfrm>
            <a:off x="0" y="800100"/>
            <a:ext cx="11353800" cy="890588"/>
          </a:xfrm>
        </p:spPr>
        <p:txBody>
          <a:bodyPr>
            <a:normAutofit/>
          </a:bodyPr>
          <a:lstStyle/>
          <a:p>
            <a:r>
              <a:rPr lang="en-US" sz="4000" b="1" u="sng" dirty="0"/>
              <a:t>Algorithm:</a:t>
            </a:r>
          </a:p>
        </p:txBody>
      </p:sp>
      <p:sp>
        <p:nvSpPr>
          <p:cNvPr id="3" name="Content Placeholder 2">
            <a:extLst>
              <a:ext uri="{FF2B5EF4-FFF2-40B4-BE49-F238E27FC236}">
                <a16:creationId xmlns:a16="http://schemas.microsoft.com/office/drawing/2014/main" id="{5068E316-EC93-4C89-93BB-B5A9304EA7C7}"/>
              </a:ext>
            </a:extLst>
          </p:cNvPr>
          <p:cNvSpPr>
            <a:spLocks noGrp="1"/>
          </p:cNvSpPr>
          <p:nvPr>
            <p:ph idx="1"/>
          </p:nvPr>
        </p:nvSpPr>
        <p:spPr>
          <a:xfrm>
            <a:off x="0" y="1943100"/>
            <a:ext cx="11353800" cy="4914899"/>
          </a:xfrm>
        </p:spPr>
        <p:txBody>
          <a:bodyPr>
            <a:normAutofit fontScale="92500" lnSpcReduction="20000"/>
          </a:bodyPr>
          <a:lstStyle/>
          <a:p>
            <a:pPr marL="0" indent="0">
              <a:buNone/>
            </a:pPr>
            <a:r>
              <a:rPr lang="en-US" dirty="0"/>
              <a:t>Tree(n)</a:t>
            </a:r>
          </a:p>
          <a:p>
            <a:pPr marL="0" indent="0">
              <a:buNone/>
            </a:pPr>
            <a:r>
              <a:rPr lang="en-US" dirty="0"/>
              <a:t>{</a:t>
            </a:r>
          </a:p>
          <a:p>
            <a:pPr marL="0" indent="0">
              <a:buNone/>
            </a:pPr>
            <a:r>
              <a:rPr lang="en-US" dirty="0"/>
              <a:t>Make a min heap Q with n;</a:t>
            </a:r>
          </a:p>
          <a:p>
            <a:pPr marL="0" indent="0">
              <a:buNone/>
            </a:pPr>
            <a:r>
              <a:rPr lang="en-US" dirty="0"/>
              <a:t>For </a:t>
            </a:r>
            <a:r>
              <a:rPr lang="en-US" dirty="0" err="1"/>
              <a:t>i</a:t>
            </a:r>
            <a:r>
              <a:rPr lang="en-US" dirty="0"/>
              <a:t> = 1 to n-1</a:t>
            </a:r>
          </a:p>
          <a:p>
            <a:pPr marL="0" indent="0">
              <a:buNone/>
            </a:pPr>
            <a:r>
              <a:rPr lang="en-US" dirty="0"/>
              <a:t>	declare a new node z;</a:t>
            </a:r>
          </a:p>
          <a:p>
            <a:pPr marL="0" indent="0">
              <a:buNone/>
            </a:pPr>
            <a:r>
              <a:rPr lang="en-US" dirty="0"/>
              <a:t>	</a:t>
            </a:r>
            <a:r>
              <a:rPr lang="en-US" dirty="0" err="1"/>
              <a:t>z.left</a:t>
            </a:r>
            <a:r>
              <a:rPr lang="en-US" dirty="0"/>
              <a:t> = x =  extract-min(Q);</a:t>
            </a:r>
          </a:p>
          <a:p>
            <a:pPr marL="0" indent="0">
              <a:buNone/>
            </a:pPr>
            <a:r>
              <a:rPr lang="en-US" dirty="0"/>
              <a:t>	</a:t>
            </a:r>
            <a:r>
              <a:rPr lang="en-US" dirty="0" err="1"/>
              <a:t>z.right</a:t>
            </a:r>
            <a:r>
              <a:rPr lang="en-US" dirty="0"/>
              <a:t> =  y = extract-min(Q);</a:t>
            </a:r>
          </a:p>
          <a:p>
            <a:pPr marL="0" indent="0">
              <a:buNone/>
            </a:pPr>
            <a:r>
              <a:rPr lang="en-US" dirty="0"/>
              <a:t>	</a:t>
            </a:r>
            <a:r>
              <a:rPr lang="en-US" dirty="0" err="1"/>
              <a:t>z.weight</a:t>
            </a:r>
            <a:r>
              <a:rPr lang="en-US" dirty="0"/>
              <a:t> = </a:t>
            </a:r>
            <a:r>
              <a:rPr lang="en-US" dirty="0" err="1"/>
              <a:t>x.weight</a:t>
            </a:r>
            <a:r>
              <a:rPr lang="en-US" dirty="0"/>
              <a:t> + </a:t>
            </a:r>
            <a:r>
              <a:rPr lang="en-US" dirty="0" err="1"/>
              <a:t>y.weight</a:t>
            </a:r>
            <a:r>
              <a:rPr lang="en-US" dirty="0"/>
              <a:t>;</a:t>
            </a:r>
          </a:p>
          <a:p>
            <a:pPr marL="0" indent="0">
              <a:buNone/>
            </a:pPr>
            <a:r>
              <a:rPr lang="en-US" dirty="0"/>
              <a:t>	Insert(</a:t>
            </a:r>
            <a:r>
              <a:rPr lang="en-US" dirty="0" err="1"/>
              <a:t>Q,z</a:t>
            </a:r>
            <a:r>
              <a:rPr lang="en-US" dirty="0"/>
              <a:t>);</a:t>
            </a:r>
          </a:p>
          <a:p>
            <a:pPr marL="0" indent="0">
              <a:buNone/>
            </a:pPr>
            <a:r>
              <a:rPr lang="en-US" dirty="0"/>
              <a:t>Return extract-min(Q);</a:t>
            </a:r>
          </a:p>
          <a:p>
            <a:pPr marL="0" indent="0">
              <a:buNone/>
            </a:pPr>
            <a:endParaRPr lang="en-US" dirty="0"/>
          </a:p>
          <a:p>
            <a:pPr marL="0" indent="0">
              <a:buNone/>
            </a:pPr>
            <a:r>
              <a:rPr lang="en-US" dirty="0"/>
              <a:t>}</a:t>
            </a:r>
          </a:p>
        </p:txBody>
      </p:sp>
      <p:sp>
        <p:nvSpPr>
          <p:cNvPr id="4" name="Rectangle 3">
            <a:extLst>
              <a:ext uri="{FF2B5EF4-FFF2-40B4-BE49-F238E27FC236}">
                <a16:creationId xmlns:a16="http://schemas.microsoft.com/office/drawing/2014/main" id="{80F52ABC-5435-4439-B0E7-84313CADE73C}"/>
              </a:ext>
            </a:extLst>
          </p:cNvPr>
          <p:cNvSpPr/>
          <p:nvPr/>
        </p:nvSpPr>
        <p:spPr>
          <a:xfrm>
            <a:off x="0" y="0"/>
            <a:ext cx="12192000" cy="8001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Optimal merge pattern algorithm</a:t>
            </a:r>
          </a:p>
        </p:txBody>
      </p:sp>
    </p:spTree>
    <p:extLst>
      <p:ext uri="{BB962C8B-B14F-4D97-AF65-F5344CB8AC3E}">
        <p14:creationId xmlns:p14="http://schemas.microsoft.com/office/powerpoint/2010/main" val="1770028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F2045-630A-4BBC-8C4C-3ECE256FDC76}"/>
              </a:ext>
            </a:extLst>
          </p:cNvPr>
          <p:cNvSpPr>
            <a:spLocks noGrp="1"/>
          </p:cNvSpPr>
          <p:nvPr>
            <p:ph type="title"/>
          </p:nvPr>
        </p:nvSpPr>
        <p:spPr>
          <a:xfrm>
            <a:off x="0" y="1152525"/>
            <a:ext cx="11353800" cy="1333500"/>
          </a:xfrm>
        </p:spPr>
        <p:txBody>
          <a:bodyPr>
            <a:normAutofit/>
          </a:bodyPr>
          <a:lstStyle/>
          <a:p>
            <a:r>
              <a:rPr lang="en-US" sz="4000" b="1" u="sng" dirty="0"/>
              <a:t>Time complexity:</a:t>
            </a:r>
          </a:p>
        </p:txBody>
      </p:sp>
      <p:sp>
        <p:nvSpPr>
          <p:cNvPr id="3" name="Content Placeholder 2">
            <a:extLst>
              <a:ext uri="{FF2B5EF4-FFF2-40B4-BE49-F238E27FC236}">
                <a16:creationId xmlns:a16="http://schemas.microsoft.com/office/drawing/2014/main" id="{25C7C677-64A4-4BC6-8CC8-102F3450936C}"/>
              </a:ext>
            </a:extLst>
          </p:cNvPr>
          <p:cNvSpPr>
            <a:spLocks noGrp="1"/>
          </p:cNvSpPr>
          <p:nvPr>
            <p:ph idx="1"/>
          </p:nvPr>
        </p:nvSpPr>
        <p:spPr>
          <a:xfrm>
            <a:off x="142875" y="2486025"/>
            <a:ext cx="11210925" cy="4371974"/>
          </a:xfrm>
        </p:spPr>
        <p:txBody>
          <a:bodyPr/>
          <a:lstStyle/>
          <a:p>
            <a:r>
              <a:rPr lang="en-US" dirty="0"/>
              <a:t>For build a min heap = O(n) </a:t>
            </a:r>
          </a:p>
          <a:p>
            <a:r>
              <a:rPr lang="en-US" dirty="0"/>
              <a:t>For extract-min = O((n-1)2(</a:t>
            </a:r>
            <a:r>
              <a:rPr lang="en-US" dirty="0" err="1"/>
              <a:t>logn</a:t>
            </a:r>
            <a:r>
              <a:rPr lang="en-US" dirty="0"/>
              <a:t>)) = O(</a:t>
            </a:r>
            <a:r>
              <a:rPr lang="en-US" dirty="0" err="1"/>
              <a:t>nlogn</a:t>
            </a:r>
            <a:r>
              <a:rPr lang="en-US" dirty="0"/>
              <a:t>)</a:t>
            </a:r>
          </a:p>
          <a:p>
            <a:r>
              <a:rPr lang="en-US" dirty="0"/>
              <a:t>For insert  = O((n-1)</a:t>
            </a:r>
            <a:r>
              <a:rPr lang="en-US" dirty="0" err="1"/>
              <a:t>logn</a:t>
            </a:r>
            <a:r>
              <a:rPr lang="en-US" dirty="0"/>
              <a:t>) = O(</a:t>
            </a:r>
            <a:r>
              <a:rPr lang="en-US" dirty="0" err="1"/>
              <a:t>nlogn</a:t>
            </a:r>
            <a:r>
              <a:rPr lang="en-US" dirty="0"/>
              <a:t>)</a:t>
            </a:r>
          </a:p>
          <a:p>
            <a:pPr marL="0" indent="0">
              <a:buNone/>
            </a:pPr>
            <a:r>
              <a:rPr lang="en-US" dirty="0"/>
              <a:t>So time complexity of optimal merge pattern algorithm is O(</a:t>
            </a:r>
            <a:r>
              <a:rPr lang="en-US" dirty="0" err="1"/>
              <a:t>nlogn</a:t>
            </a:r>
            <a:r>
              <a:rPr lang="en-US" dirty="0"/>
              <a:t>)</a:t>
            </a:r>
          </a:p>
          <a:p>
            <a:pPr marL="0" indent="0">
              <a:buNone/>
            </a:pPr>
            <a:endParaRPr lang="en-US" dirty="0"/>
          </a:p>
        </p:txBody>
      </p:sp>
      <p:sp>
        <p:nvSpPr>
          <p:cNvPr id="4" name="Rectangle 3">
            <a:extLst>
              <a:ext uri="{FF2B5EF4-FFF2-40B4-BE49-F238E27FC236}">
                <a16:creationId xmlns:a16="http://schemas.microsoft.com/office/drawing/2014/main" id="{EAB5BD34-1C9F-4838-A583-F8DCC791E815}"/>
              </a:ext>
            </a:extLst>
          </p:cNvPr>
          <p:cNvSpPr/>
          <p:nvPr/>
        </p:nvSpPr>
        <p:spPr>
          <a:xfrm>
            <a:off x="0" y="0"/>
            <a:ext cx="12192000" cy="8001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Optimal merge pattern algorithm</a:t>
            </a:r>
          </a:p>
        </p:txBody>
      </p:sp>
    </p:spTree>
    <p:extLst>
      <p:ext uri="{BB962C8B-B14F-4D97-AF65-F5344CB8AC3E}">
        <p14:creationId xmlns:p14="http://schemas.microsoft.com/office/powerpoint/2010/main" val="3895291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38DC-CE16-491D-AF4F-881BE2011922}"/>
              </a:ext>
            </a:extLst>
          </p:cNvPr>
          <p:cNvSpPr>
            <a:spLocks noGrp="1"/>
          </p:cNvSpPr>
          <p:nvPr>
            <p:ph type="title"/>
          </p:nvPr>
        </p:nvSpPr>
        <p:spPr>
          <a:xfrm>
            <a:off x="114300" y="365125"/>
            <a:ext cx="11239500" cy="1325563"/>
          </a:xfrm>
        </p:spPr>
        <p:txBody>
          <a:bodyPr>
            <a:normAutofit/>
          </a:bodyPr>
          <a:lstStyle/>
          <a:p>
            <a:r>
              <a:rPr lang="en-US" sz="4000" b="1" u="sng" dirty="0">
                <a:solidFill>
                  <a:schemeClr val="accent6">
                    <a:lumMod val="50000"/>
                  </a:schemeClr>
                </a:solidFill>
              </a:rPr>
              <a:t>Example problem:</a:t>
            </a:r>
          </a:p>
        </p:txBody>
      </p:sp>
      <p:sp>
        <p:nvSpPr>
          <p:cNvPr id="3" name="Content Placeholder 2">
            <a:extLst>
              <a:ext uri="{FF2B5EF4-FFF2-40B4-BE49-F238E27FC236}">
                <a16:creationId xmlns:a16="http://schemas.microsoft.com/office/drawing/2014/main" id="{3E33BDA2-28CB-41A8-97E8-6C9594536A69}"/>
              </a:ext>
            </a:extLst>
          </p:cNvPr>
          <p:cNvSpPr>
            <a:spLocks noGrp="1"/>
          </p:cNvSpPr>
          <p:nvPr>
            <p:ph idx="1"/>
          </p:nvPr>
        </p:nvSpPr>
        <p:spPr>
          <a:xfrm>
            <a:off x="30217" y="1303283"/>
            <a:ext cx="11353800" cy="5307725"/>
          </a:xfrm>
        </p:spPr>
        <p:txBody>
          <a:bodyPr/>
          <a:lstStyle/>
          <a:p>
            <a:pPr marL="0" indent="0">
              <a:buNone/>
            </a:pPr>
            <a:r>
              <a:rPr lang="en-US" dirty="0"/>
              <a:t>A thief enters a house for robbing it. He can carry a maximal weight of 60 kg into his bag. There are 5 items in the house with the following weights and values. What items should thief take for maximum profit if he can even take the fraction of any</a:t>
            </a:r>
          </a:p>
          <a:p>
            <a:pPr marL="0" indent="0">
              <a:buNone/>
            </a:pPr>
            <a:r>
              <a:rPr lang="en-US" dirty="0"/>
              <a:t> item with him?.</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DC7ED1CC-5CB3-4208-BFD2-81CB14A66ECF}"/>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knap sack algorithm</a:t>
            </a:r>
          </a:p>
        </p:txBody>
      </p:sp>
      <p:graphicFrame>
        <p:nvGraphicFramePr>
          <p:cNvPr id="5" name="Table 4">
            <a:extLst>
              <a:ext uri="{FF2B5EF4-FFF2-40B4-BE49-F238E27FC236}">
                <a16:creationId xmlns:a16="http://schemas.microsoft.com/office/drawing/2014/main" id="{552497BE-F4D1-4ACB-9B04-9E4E5467D728}"/>
              </a:ext>
            </a:extLst>
          </p:cNvPr>
          <p:cNvGraphicFramePr>
            <a:graphicFrameLocks noGrp="1"/>
          </p:cNvGraphicFramePr>
          <p:nvPr/>
        </p:nvGraphicFramePr>
        <p:xfrm>
          <a:off x="3518666" y="2711668"/>
          <a:ext cx="6382078" cy="4067505"/>
        </p:xfrm>
        <a:graphic>
          <a:graphicData uri="http://schemas.openxmlformats.org/drawingml/2006/table">
            <a:tbl>
              <a:tblPr/>
              <a:tblGrid>
                <a:gridCol w="2398658">
                  <a:extLst>
                    <a:ext uri="{9D8B030D-6E8A-4147-A177-3AD203B41FA5}">
                      <a16:colId xmlns:a16="http://schemas.microsoft.com/office/drawing/2014/main" val="81409101"/>
                    </a:ext>
                  </a:extLst>
                </a:gridCol>
                <a:gridCol w="2186151">
                  <a:extLst>
                    <a:ext uri="{9D8B030D-6E8A-4147-A177-3AD203B41FA5}">
                      <a16:colId xmlns:a16="http://schemas.microsoft.com/office/drawing/2014/main" val="1445456412"/>
                    </a:ext>
                  </a:extLst>
                </a:gridCol>
                <a:gridCol w="1797269">
                  <a:extLst>
                    <a:ext uri="{9D8B030D-6E8A-4147-A177-3AD203B41FA5}">
                      <a16:colId xmlns:a16="http://schemas.microsoft.com/office/drawing/2014/main" val="3770023281"/>
                    </a:ext>
                  </a:extLst>
                </a:gridCol>
              </a:tblGrid>
              <a:tr h="492316">
                <a:tc>
                  <a:txBody>
                    <a:bodyPr/>
                    <a:lstStyle/>
                    <a:p>
                      <a:pPr algn="ctr"/>
                      <a:r>
                        <a:rPr lang="en-US" sz="1200" b="1">
                          <a:effectLst/>
                        </a:rPr>
                        <a:t>Item</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sz="1200" b="1">
                          <a:effectLst/>
                        </a:rPr>
                        <a:t>Weight</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sz="1200" b="1">
                          <a:effectLst/>
                        </a:rPr>
                        <a:t>Value</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384651679"/>
                  </a:ext>
                </a:extLst>
              </a:tr>
              <a:tr h="640011">
                <a:tc>
                  <a:txBody>
                    <a:bodyPr/>
                    <a:lstStyle/>
                    <a:p>
                      <a:pPr algn="ctr"/>
                      <a:r>
                        <a:rPr lang="en-US">
                          <a:effectLst/>
                        </a:rPr>
                        <a:t>1</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30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282078427"/>
                  </a:ext>
                </a:extLst>
              </a:tr>
              <a:tr h="954118">
                <a:tc>
                  <a:txBody>
                    <a:bodyPr/>
                    <a:lstStyle/>
                    <a:p>
                      <a:pPr algn="ctr"/>
                      <a:r>
                        <a:rPr lang="en-US">
                          <a:effectLst/>
                        </a:rPr>
                        <a:t>2</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10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40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221034989"/>
                  </a:ext>
                </a:extLst>
              </a:tr>
              <a:tr h="701038">
                <a:tc>
                  <a:txBody>
                    <a:bodyPr/>
                    <a:lstStyle/>
                    <a:p>
                      <a:pPr algn="ctr"/>
                      <a:r>
                        <a:rPr lang="en-US">
                          <a:effectLst/>
                        </a:rPr>
                        <a:t>3</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15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45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191011380"/>
                  </a:ext>
                </a:extLst>
              </a:tr>
              <a:tr h="640011">
                <a:tc>
                  <a:txBody>
                    <a:bodyPr/>
                    <a:lstStyle/>
                    <a:p>
                      <a:pPr algn="ctr"/>
                      <a:r>
                        <a:rPr lang="en-US">
                          <a:effectLst/>
                        </a:rPr>
                        <a:t>4</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22</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77</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665755937"/>
                  </a:ext>
                </a:extLst>
              </a:tr>
              <a:tr h="640011">
                <a:tc>
                  <a:txBody>
                    <a:bodyPr/>
                    <a:lstStyle/>
                    <a:p>
                      <a:pPr algn="ctr"/>
                      <a:r>
                        <a:rPr lang="en-US" dirty="0">
                          <a:effectLst/>
                        </a:rPr>
                        <a:t>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25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90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27494388"/>
                  </a:ext>
                </a:extLst>
              </a:tr>
            </a:tbl>
          </a:graphicData>
        </a:graphic>
      </p:graphicFrame>
    </p:spTree>
    <p:extLst>
      <p:ext uri="{BB962C8B-B14F-4D97-AF65-F5344CB8AC3E}">
        <p14:creationId xmlns:p14="http://schemas.microsoft.com/office/powerpoint/2010/main" val="143585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B536-81C9-411C-A17D-E329299DCC32}"/>
              </a:ext>
            </a:extLst>
          </p:cNvPr>
          <p:cNvSpPr>
            <a:spLocks noGrp="1"/>
          </p:cNvSpPr>
          <p:nvPr>
            <p:ph type="title"/>
          </p:nvPr>
        </p:nvSpPr>
        <p:spPr>
          <a:xfrm>
            <a:off x="147145" y="681037"/>
            <a:ext cx="11206655" cy="1009651"/>
          </a:xfrm>
        </p:spPr>
        <p:txBody>
          <a:bodyPr>
            <a:normAutofit/>
          </a:bodyPr>
          <a:lstStyle/>
          <a:p>
            <a:r>
              <a:rPr lang="en-US" sz="4000" b="1" u="sng" dirty="0"/>
              <a:t>Solution:</a:t>
            </a:r>
          </a:p>
        </p:txBody>
      </p:sp>
      <p:sp>
        <p:nvSpPr>
          <p:cNvPr id="3" name="Content Placeholder 2">
            <a:extLst>
              <a:ext uri="{FF2B5EF4-FFF2-40B4-BE49-F238E27FC236}">
                <a16:creationId xmlns:a16="http://schemas.microsoft.com/office/drawing/2014/main" id="{B52393C8-BD19-4426-B3C0-820CF7D2FF24}"/>
              </a:ext>
            </a:extLst>
          </p:cNvPr>
          <p:cNvSpPr>
            <a:spLocks noGrp="1"/>
          </p:cNvSpPr>
          <p:nvPr>
            <p:ph idx="1"/>
          </p:nvPr>
        </p:nvSpPr>
        <p:spPr>
          <a:xfrm>
            <a:off x="73572" y="1825624"/>
            <a:ext cx="11280228" cy="4932527"/>
          </a:xfrm>
        </p:spPr>
        <p:txBody>
          <a:bodyPr/>
          <a:lstStyle/>
          <a:p>
            <a:pPr marL="0" indent="0">
              <a:buNone/>
            </a:pPr>
            <a:r>
              <a:rPr lang="en-US" b="1" u="sng" dirty="0"/>
              <a:t>Step-1:</a:t>
            </a:r>
          </a:p>
          <a:p>
            <a:pPr marL="0" indent="0">
              <a:buNone/>
            </a:pPr>
            <a:r>
              <a:rPr lang="en-US" dirty="0"/>
              <a:t>Compute the value / weight ratio for each item-</a:t>
            </a:r>
          </a:p>
          <a:p>
            <a:pPr marL="0" indent="0">
              <a:buNone/>
            </a:pPr>
            <a:endParaRPr lang="en-US" b="1" u="sng" dirty="0"/>
          </a:p>
        </p:txBody>
      </p:sp>
      <p:sp>
        <p:nvSpPr>
          <p:cNvPr id="4" name="Rectangle 3">
            <a:extLst>
              <a:ext uri="{FF2B5EF4-FFF2-40B4-BE49-F238E27FC236}">
                <a16:creationId xmlns:a16="http://schemas.microsoft.com/office/drawing/2014/main" id="{3344F9B5-B2C7-4EFC-A7D1-06B8411E7BEC}"/>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knap sack algorithm</a:t>
            </a:r>
          </a:p>
        </p:txBody>
      </p:sp>
      <p:graphicFrame>
        <p:nvGraphicFramePr>
          <p:cNvPr id="5" name="Table 4">
            <a:extLst>
              <a:ext uri="{FF2B5EF4-FFF2-40B4-BE49-F238E27FC236}">
                <a16:creationId xmlns:a16="http://schemas.microsoft.com/office/drawing/2014/main" id="{9ABD82AB-A7D4-41CB-9D67-A85706F80ED7}"/>
              </a:ext>
            </a:extLst>
          </p:cNvPr>
          <p:cNvGraphicFramePr>
            <a:graphicFrameLocks noGrp="1"/>
          </p:cNvGraphicFramePr>
          <p:nvPr/>
        </p:nvGraphicFramePr>
        <p:xfrm>
          <a:off x="436179" y="2906712"/>
          <a:ext cx="5659822" cy="3662253"/>
        </p:xfrm>
        <a:graphic>
          <a:graphicData uri="http://schemas.openxmlformats.org/drawingml/2006/table">
            <a:tbl>
              <a:tblPr/>
              <a:tblGrid>
                <a:gridCol w="1329815">
                  <a:extLst>
                    <a:ext uri="{9D8B030D-6E8A-4147-A177-3AD203B41FA5}">
                      <a16:colId xmlns:a16="http://schemas.microsoft.com/office/drawing/2014/main" val="1366132510"/>
                    </a:ext>
                  </a:extLst>
                </a:gridCol>
                <a:gridCol w="1540639">
                  <a:extLst>
                    <a:ext uri="{9D8B030D-6E8A-4147-A177-3AD203B41FA5}">
                      <a16:colId xmlns:a16="http://schemas.microsoft.com/office/drawing/2014/main" val="782840627"/>
                    </a:ext>
                  </a:extLst>
                </a:gridCol>
                <a:gridCol w="1362249">
                  <a:extLst>
                    <a:ext uri="{9D8B030D-6E8A-4147-A177-3AD203B41FA5}">
                      <a16:colId xmlns:a16="http://schemas.microsoft.com/office/drawing/2014/main" val="3866883090"/>
                    </a:ext>
                  </a:extLst>
                </a:gridCol>
                <a:gridCol w="1427119">
                  <a:extLst>
                    <a:ext uri="{9D8B030D-6E8A-4147-A177-3AD203B41FA5}">
                      <a16:colId xmlns:a16="http://schemas.microsoft.com/office/drawing/2014/main" val="2206093993"/>
                    </a:ext>
                  </a:extLst>
                </a:gridCol>
              </a:tblGrid>
              <a:tr h="723408">
                <a:tc>
                  <a:txBody>
                    <a:bodyPr/>
                    <a:lstStyle/>
                    <a:p>
                      <a:pPr algn="ctr"/>
                      <a:r>
                        <a:rPr lang="en-US" sz="1200" b="1">
                          <a:effectLst/>
                        </a:rPr>
                        <a:t>Items</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sz="1200" b="1">
                          <a:effectLst/>
                        </a:rPr>
                        <a:t>Weight</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sz="1200" b="1">
                          <a:effectLst/>
                        </a:rPr>
                        <a:t>Value</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sz="1200" b="1">
                          <a:effectLst/>
                        </a:rPr>
                        <a:t>Ratio</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769462178"/>
                  </a:ext>
                </a:extLst>
              </a:tr>
              <a:tr h="587769">
                <a:tc>
                  <a:txBody>
                    <a:bodyPr/>
                    <a:lstStyle/>
                    <a:p>
                      <a:pPr algn="ctr"/>
                      <a:r>
                        <a:rPr lang="en-US">
                          <a:effectLst/>
                        </a:rPr>
                        <a:t>1</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30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6</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377804247"/>
                  </a:ext>
                </a:extLst>
              </a:tr>
              <a:tr h="587769">
                <a:tc>
                  <a:txBody>
                    <a:bodyPr/>
                    <a:lstStyle/>
                    <a:p>
                      <a:pPr algn="ctr"/>
                      <a:r>
                        <a:rPr lang="en-US">
                          <a:effectLst/>
                        </a:rPr>
                        <a:t>2</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10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40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4</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967262194"/>
                  </a:ext>
                </a:extLst>
              </a:tr>
              <a:tr h="587769">
                <a:tc>
                  <a:txBody>
                    <a:bodyPr/>
                    <a:lstStyle/>
                    <a:p>
                      <a:pPr algn="ctr"/>
                      <a:r>
                        <a:rPr lang="en-US">
                          <a:effectLst/>
                        </a:rPr>
                        <a:t>3</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15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45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3</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94929635"/>
                  </a:ext>
                </a:extLst>
              </a:tr>
              <a:tr h="587769">
                <a:tc>
                  <a:txBody>
                    <a:bodyPr/>
                    <a:lstStyle/>
                    <a:p>
                      <a:pPr algn="ctr"/>
                      <a:r>
                        <a:rPr lang="en-US">
                          <a:effectLst/>
                        </a:rPr>
                        <a:t>4</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22</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77</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3.5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807524492"/>
                  </a:ext>
                </a:extLst>
              </a:tr>
              <a:tr h="587769">
                <a:tc>
                  <a:txBody>
                    <a:bodyPr/>
                    <a:lstStyle/>
                    <a:p>
                      <a:pPr algn="ctr"/>
                      <a:r>
                        <a:rPr lang="en-US">
                          <a:effectLst/>
                        </a:rPr>
                        <a:t>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25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90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3.6</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819565938"/>
                  </a:ext>
                </a:extLst>
              </a:tr>
            </a:tbl>
          </a:graphicData>
        </a:graphic>
      </p:graphicFrame>
    </p:spTree>
    <p:extLst>
      <p:ext uri="{BB962C8B-B14F-4D97-AF65-F5344CB8AC3E}">
        <p14:creationId xmlns:p14="http://schemas.microsoft.com/office/powerpoint/2010/main" val="833894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D96FD-DF2A-4EEF-814B-39C5554050A9}"/>
              </a:ext>
            </a:extLst>
          </p:cNvPr>
          <p:cNvSpPr>
            <a:spLocks noGrp="1"/>
          </p:cNvSpPr>
          <p:nvPr>
            <p:ph type="title"/>
          </p:nvPr>
        </p:nvSpPr>
        <p:spPr>
          <a:xfrm>
            <a:off x="0" y="956441"/>
            <a:ext cx="11353800" cy="1555531"/>
          </a:xfrm>
        </p:spPr>
        <p:txBody>
          <a:bodyPr>
            <a:normAutofit/>
          </a:bodyPr>
          <a:lstStyle/>
          <a:p>
            <a:r>
              <a:rPr lang="en-US" sz="4000" b="1" u="sng" dirty="0"/>
              <a:t>Step-2:</a:t>
            </a:r>
          </a:p>
        </p:txBody>
      </p:sp>
      <p:sp>
        <p:nvSpPr>
          <p:cNvPr id="3" name="Content Placeholder 2">
            <a:extLst>
              <a:ext uri="{FF2B5EF4-FFF2-40B4-BE49-F238E27FC236}">
                <a16:creationId xmlns:a16="http://schemas.microsoft.com/office/drawing/2014/main" id="{A9472E12-D67A-4173-BDA1-85C52F3C772C}"/>
              </a:ext>
            </a:extLst>
          </p:cNvPr>
          <p:cNvSpPr>
            <a:spLocks noGrp="1"/>
          </p:cNvSpPr>
          <p:nvPr>
            <p:ph idx="1"/>
          </p:nvPr>
        </p:nvSpPr>
        <p:spPr>
          <a:xfrm>
            <a:off x="0" y="1450428"/>
            <a:ext cx="11353800" cy="5318233"/>
          </a:xfrm>
        </p:spPr>
        <p:txBody>
          <a:bodyPr/>
          <a:lstStyle/>
          <a:p>
            <a:pPr marL="0" indent="0" fontAlgn="base">
              <a:buNone/>
            </a:pPr>
            <a:endParaRPr lang="en-US" dirty="0"/>
          </a:p>
          <a:p>
            <a:pPr marL="0" indent="0" fontAlgn="base">
              <a:buNone/>
            </a:pPr>
            <a:endParaRPr lang="en-US" dirty="0"/>
          </a:p>
          <a:p>
            <a:pPr marL="0" indent="0" fontAlgn="base">
              <a:buNone/>
            </a:pPr>
            <a:r>
              <a:rPr lang="en-US" dirty="0"/>
              <a:t>Sort all the items in decreasing order of their value / weight ratio-</a:t>
            </a:r>
          </a:p>
          <a:p>
            <a:pPr marL="0" indent="0" fontAlgn="base">
              <a:buNone/>
            </a:pPr>
            <a:r>
              <a:rPr lang="en-US" dirty="0"/>
              <a:t> </a:t>
            </a:r>
          </a:p>
          <a:p>
            <a:pPr marL="0" indent="0" fontAlgn="base">
              <a:buNone/>
            </a:pPr>
            <a:r>
              <a:rPr lang="en-US" b="1" dirty="0"/>
              <a:t>   I1          I2          I5          I4          I3</a:t>
            </a:r>
            <a:endParaRPr lang="en-US" dirty="0"/>
          </a:p>
          <a:p>
            <a:pPr marL="0" indent="0" fontAlgn="base">
              <a:buNone/>
            </a:pPr>
            <a:r>
              <a:rPr lang="en-US" dirty="0"/>
              <a:t>  (6)       (4)        (3.6)      (3.5)       (3)</a:t>
            </a:r>
          </a:p>
          <a:p>
            <a:pPr marL="0" indent="0">
              <a:buNone/>
            </a:pPr>
            <a:endParaRPr lang="en-US" dirty="0"/>
          </a:p>
        </p:txBody>
      </p:sp>
      <p:sp>
        <p:nvSpPr>
          <p:cNvPr id="4" name="Rectangle 3">
            <a:extLst>
              <a:ext uri="{FF2B5EF4-FFF2-40B4-BE49-F238E27FC236}">
                <a16:creationId xmlns:a16="http://schemas.microsoft.com/office/drawing/2014/main" id="{B716D273-71C8-4BBD-ABAF-BD78113D31AF}"/>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knap sack algorithm</a:t>
            </a:r>
          </a:p>
        </p:txBody>
      </p:sp>
    </p:spTree>
    <p:extLst>
      <p:ext uri="{BB962C8B-B14F-4D97-AF65-F5344CB8AC3E}">
        <p14:creationId xmlns:p14="http://schemas.microsoft.com/office/powerpoint/2010/main" val="3857060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05F3-B650-4720-B43B-769795A86137}"/>
              </a:ext>
            </a:extLst>
          </p:cNvPr>
          <p:cNvSpPr>
            <a:spLocks noGrp="1"/>
          </p:cNvSpPr>
          <p:nvPr>
            <p:ph type="title"/>
          </p:nvPr>
        </p:nvSpPr>
        <p:spPr>
          <a:xfrm>
            <a:off x="0" y="914400"/>
            <a:ext cx="11353800" cy="776288"/>
          </a:xfrm>
        </p:spPr>
        <p:txBody>
          <a:bodyPr>
            <a:normAutofit/>
          </a:bodyPr>
          <a:lstStyle/>
          <a:p>
            <a:r>
              <a:rPr lang="en-US" sz="4000" b="1" u="sng" dirty="0"/>
              <a:t>Step-3:</a:t>
            </a:r>
          </a:p>
        </p:txBody>
      </p:sp>
      <p:sp>
        <p:nvSpPr>
          <p:cNvPr id="3" name="Content Placeholder 2">
            <a:extLst>
              <a:ext uri="{FF2B5EF4-FFF2-40B4-BE49-F238E27FC236}">
                <a16:creationId xmlns:a16="http://schemas.microsoft.com/office/drawing/2014/main" id="{FD89869E-F2E2-4A31-A931-8EEB0C0FA7FA}"/>
              </a:ext>
            </a:extLst>
          </p:cNvPr>
          <p:cNvSpPr>
            <a:spLocks noGrp="1"/>
          </p:cNvSpPr>
          <p:nvPr>
            <p:ph idx="1"/>
          </p:nvPr>
        </p:nvSpPr>
        <p:spPr>
          <a:xfrm>
            <a:off x="-1" y="1825624"/>
            <a:ext cx="12191999" cy="4932527"/>
          </a:xfrm>
        </p:spPr>
        <p:txBody>
          <a:bodyPr/>
          <a:lstStyle/>
          <a:p>
            <a:pPr marL="0" indent="0">
              <a:buNone/>
            </a:pPr>
            <a:r>
              <a:rPr lang="en-US" dirty="0"/>
              <a:t>Start filling the knapsack by putting the items into it one by one.</a:t>
            </a:r>
          </a:p>
          <a:p>
            <a:pPr marL="0" indent="0">
              <a:buNone/>
            </a:pPr>
            <a:r>
              <a:rPr lang="en-US" dirty="0"/>
              <a:t>                                                         </a:t>
            </a:r>
          </a:p>
          <a:p>
            <a:pPr marL="0" indent="0">
              <a:buNone/>
            </a:pPr>
            <a:r>
              <a:rPr lang="en-US" dirty="0"/>
              <a:t>                                                         now,</a:t>
            </a:r>
          </a:p>
          <a:p>
            <a:pPr marL="0" indent="0">
              <a:buNone/>
            </a:pPr>
            <a:r>
              <a:rPr lang="en-US" dirty="0"/>
              <a:t>                                                         ▪ Knapsack weight left to be filled is 20 kg </a:t>
            </a:r>
          </a:p>
          <a:p>
            <a:pPr marL="0" indent="0">
              <a:buNone/>
            </a:pPr>
            <a:r>
              <a:rPr lang="en-US" dirty="0"/>
              <a:t>                                                            but item-4 has a weight of 22 kg.</a:t>
            </a:r>
          </a:p>
          <a:p>
            <a:pPr marL="0" indent="0">
              <a:buNone/>
            </a:pPr>
            <a:r>
              <a:rPr lang="en-US" dirty="0"/>
              <a:t>                                                         ▪ Since in fractional knapsack problem, </a:t>
            </a:r>
          </a:p>
          <a:p>
            <a:pPr marL="0" indent="0">
              <a:buNone/>
            </a:pPr>
            <a:r>
              <a:rPr lang="en-US" dirty="0"/>
              <a:t>                                                            even the fraction of any item can be taken.  </a:t>
            </a:r>
          </a:p>
          <a:p>
            <a:pPr marL="0" indent="0">
              <a:buNone/>
            </a:pPr>
            <a:r>
              <a:rPr lang="en-US" dirty="0"/>
              <a:t>                                                        ▪ So, knapsack will contain the following items-</a:t>
            </a:r>
          </a:p>
          <a:p>
            <a:pPr marL="0" indent="0">
              <a:buNone/>
            </a:pPr>
            <a:r>
              <a:rPr lang="en-US" dirty="0"/>
              <a:t>                                                                      </a:t>
            </a:r>
            <a:r>
              <a:rPr lang="nn-NO" b="1" dirty="0"/>
              <a:t>&lt; I1 , I2 , I5 , (20/22) I4 &gt;         </a:t>
            </a:r>
            <a:endParaRPr lang="en-US" dirty="0"/>
          </a:p>
        </p:txBody>
      </p:sp>
      <p:sp>
        <p:nvSpPr>
          <p:cNvPr id="4" name="Rectangle 3">
            <a:extLst>
              <a:ext uri="{FF2B5EF4-FFF2-40B4-BE49-F238E27FC236}">
                <a16:creationId xmlns:a16="http://schemas.microsoft.com/office/drawing/2014/main" id="{7BC3BE2C-413B-4565-888A-7CA8AA9D1B64}"/>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knap sack algorithm</a:t>
            </a:r>
          </a:p>
        </p:txBody>
      </p:sp>
      <p:graphicFrame>
        <p:nvGraphicFramePr>
          <p:cNvPr id="7" name="Table 6">
            <a:extLst>
              <a:ext uri="{FF2B5EF4-FFF2-40B4-BE49-F238E27FC236}">
                <a16:creationId xmlns:a16="http://schemas.microsoft.com/office/drawing/2014/main" id="{AC7682DF-A527-4AC7-80F8-DDDAAFBCF6D5}"/>
              </a:ext>
            </a:extLst>
          </p:cNvPr>
          <p:cNvGraphicFramePr>
            <a:graphicFrameLocks noGrp="1"/>
          </p:cNvGraphicFramePr>
          <p:nvPr/>
        </p:nvGraphicFramePr>
        <p:xfrm>
          <a:off x="226181" y="2392679"/>
          <a:ext cx="4261735" cy="4365469"/>
        </p:xfrm>
        <a:graphic>
          <a:graphicData uri="http://schemas.openxmlformats.org/drawingml/2006/table">
            <a:tbl>
              <a:tblPr/>
              <a:tblGrid>
                <a:gridCol w="1430948">
                  <a:extLst>
                    <a:ext uri="{9D8B030D-6E8A-4147-A177-3AD203B41FA5}">
                      <a16:colId xmlns:a16="http://schemas.microsoft.com/office/drawing/2014/main" val="2351529342"/>
                    </a:ext>
                  </a:extLst>
                </a:gridCol>
                <a:gridCol w="1617593">
                  <a:extLst>
                    <a:ext uri="{9D8B030D-6E8A-4147-A177-3AD203B41FA5}">
                      <a16:colId xmlns:a16="http://schemas.microsoft.com/office/drawing/2014/main" val="1463533924"/>
                    </a:ext>
                  </a:extLst>
                </a:gridCol>
                <a:gridCol w="1213194">
                  <a:extLst>
                    <a:ext uri="{9D8B030D-6E8A-4147-A177-3AD203B41FA5}">
                      <a16:colId xmlns:a16="http://schemas.microsoft.com/office/drawing/2014/main" val="4105704683"/>
                    </a:ext>
                  </a:extLst>
                </a:gridCol>
              </a:tblGrid>
              <a:tr h="1027169">
                <a:tc>
                  <a:txBody>
                    <a:bodyPr/>
                    <a:lstStyle/>
                    <a:p>
                      <a:pPr algn="ctr"/>
                      <a:r>
                        <a:rPr lang="en-US" sz="1200" b="1">
                          <a:effectLst/>
                        </a:rPr>
                        <a:t>Knapsack Weight</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sz="1200" b="1">
                          <a:effectLst/>
                        </a:rPr>
                        <a:t>Items in Knapsack</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sz="1200" b="1">
                          <a:effectLst/>
                        </a:rPr>
                        <a:t>Cost</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119973321"/>
                  </a:ext>
                </a:extLst>
              </a:tr>
              <a:tr h="834575">
                <a:tc>
                  <a:txBody>
                    <a:bodyPr/>
                    <a:lstStyle/>
                    <a:p>
                      <a:pPr algn="ctr"/>
                      <a:r>
                        <a:rPr lang="en-US" dirty="0">
                          <a:effectLst/>
                        </a:rPr>
                        <a:t>60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Ø</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530535876"/>
                  </a:ext>
                </a:extLst>
              </a:tr>
              <a:tr h="834575">
                <a:tc>
                  <a:txBody>
                    <a:bodyPr/>
                    <a:lstStyle/>
                    <a:p>
                      <a:pPr algn="ctr"/>
                      <a:r>
                        <a:rPr lang="en-US">
                          <a:effectLst/>
                        </a:rPr>
                        <a:t>55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I1</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30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983843874"/>
                  </a:ext>
                </a:extLst>
              </a:tr>
              <a:tr h="834575">
                <a:tc>
                  <a:txBody>
                    <a:bodyPr/>
                    <a:lstStyle/>
                    <a:p>
                      <a:pPr algn="ctr"/>
                      <a:r>
                        <a:rPr lang="en-US">
                          <a:effectLst/>
                        </a:rPr>
                        <a:t>45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I1, I2</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70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197995601"/>
                  </a:ext>
                </a:extLst>
              </a:tr>
              <a:tr h="834575">
                <a:tc>
                  <a:txBody>
                    <a:bodyPr/>
                    <a:lstStyle/>
                    <a:p>
                      <a:pPr algn="ctr"/>
                      <a:r>
                        <a:rPr lang="en-US">
                          <a:effectLst/>
                        </a:rPr>
                        <a:t>20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I1, I2, I5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160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555805994"/>
                  </a:ext>
                </a:extLst>
              </a:tr>
            </a:tbl>
          </a:graphicData>
        </a:graphic>
      </p:graphicFrame>
    </p:spTree>
    <p:extLst>
      <p:ext uri="{BB962C8B-B14F-4D97-AF65-F5344CB8AC3E}">
        <p14:creationId xmlns:p14="http://schemas.microsoft.com/office/powerpoint/2010/main" val="1621051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F7C19-31F3-4A02-AE12-C30D30888BA1}"/>
              </a:ext>
            </a:extLst>
          </p:cNvPr>
          <p:cNvSpPr>
            <a:spLocks noGrp="1"/>
          </p:cNvSpPr>
          <p:nvPr>
            <p:ph type="title"/>
          </p:nvPr>
        </p:nvSpPr>
        <p:spPr>
          <a:xfrm>
            <a:off x="0" y="681037"/>
            <a:ext cx="11353800" cy="1009651"/>
          </a:xfrm>
        </p:spPr>
        <p:txBody>
          <a:bodyPr/>
          <a:lstStyle/>
          <a:p>
            <a:r>
              <a:rPr lang="en-US" dirty="0"/>
              <a:t>Total cost of the knapsack:-</a:t>
            </a:r>
          </a:p>
        </p:txBody>
      </p:sp>
      <p:sp>
        <p:nvSpPr>
          <p:cNvPr id="3" name="Content Placeholder 2">
            <a:extLst>
              <a:ext uri="{FF2B5EF4-FFF2-40B4-BE49-F238E27FC236}">
                <a16:creationId xmlns:a16="http://schemas.microsoft.com/office/drawing/2014/main" id="{38BFA4E0-FCF8-4DDA-9DAE-67E247868E39}"/>
              </a:ext>
            </a:extLst>
          </p:cNvPr>
          <p:cNvSpPr>
            <a:spLocks noGrp="1"/>
          </p:cNvSpPr>
          <p:nvPr>
            <p:ph idx="1"/>
          </p:nvPr>
        </p:nvSpPr>
        <p:spPr>
          <a:xfrm>
            <a:off x="0" y="1825624"/>
            <a:ext cx="11353800" cy="5032375"/>
          </a:xfrm>
        </p:spPr>
        <p:txBody>
          <a:bodyPr/>
          <a:lstStyle/>
          <a:p>
            <a:pPr marL="0" indent="0" fontAlgn="base">
              <a:buNone/>
            </a:pPr>
            <a:r>
              <a:rPr lang="en-US" dirty="0"/>
              <a:t>	160 + (20/27) x 77</a:t>
            </a:r>
          </a:p>
          <a:p>
            <a:pPr marL="0" indent="0" fontAlgn="base">
              <a:buNone/>
            </a:pPr>
            <a:r>
              <a:rPr lang="en-US" dirty="0"/>
              <a:t>	= 160 + 70</a:t>
            </a:r>
          </a:p>
          <a:p>
            <a:pPr marL="0" indent="0" fontAlgn="base">
              <a:buNone/>
            </a:pPr>
            <a:r>
              <a:rPr lang="en-US" dirty="0"/>
              <a:t>	= 230 units</a:t>
            </a:r>
          </a:p>
          <a:p>
            <a:endParaRPr lang="en-US" dirty="0"/>
          </a:p>
        </p:txBody>
      </p:sp>
      <p:sp>
        <p:nvSpPr>
          <p:cNvPr id="4" name="Rectangle 3">
            <a:extLst>
              <a:ext uri="{FF2B5EF4-FFF2-40B4-BE49-F238E27FC236}">
                <a16:creationId xmlns:a16="http://schemas.microsoft.com/office/drawing/2014/main" id="{C52ECF04-A890-4CCF-8D75-6B8E79A3DBF5}"/>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knap sack algorithm</a:t>
            </a:r>
          </a:p>
        </p:txBody>
      </p:sp>
    </p:spTree>
    <p:extLst>
      <p:ext uri="{BB962C8B-B14F-4D97-AF65-F5344CB8AC3E}">
        <p14:creationId xmlns:p14="http://schemas.microsoft.com/office/powerpoint/2010/main" val="3966463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A7D77-983C-4ADF-91A8-C2D45AB553CD}"/>
              </a:ext>
            </a:extLst>
          </p:cNvPr>
          <p:cNvSpPr>
            <a:spLocks noGrp="1"/>
          </p:cNvSpPr>
          <p:nvPr>
            <p:ph type="title"/>
          </p:nvPr>
        </p:nvSpPr>
        <p:spPr>
          <a:xfrm>
            <a:off x="0" y="365125"/>
            <a:ext cx="11353800" cy="1325563"/>
          </a:xfrm>
        </p:spPr>
        <p:txBody>
          <a:bodyPr/>
          <a:lstStyle/>
          <a:p>
            <a:r>
              <a:rPr lang="en-US" dirty="0"/>
              <a:t> </a:t>
            </a:r>
            <a:r>
              <a:rPr lang="en-US" sz="3600" b="1" u="sng" dirty="0"/>
              <a:t>ALGORITHM:</a:t>
            </a:r>
            <a:endParaRPr lang="en-US" b="1" u="sng" dirty="0"/>
          </a:p>
        </p:txBody>
      </p:sp>
      <p:sp>
        <p:nvSpPr>
          <p:cNvPr id="3" name="Content Placeholder 2">
            <a:extLst>
              <a:ext uri="{FF2B5EF4-FFF2-40B4-BE49-F238E27FC236}">
                <a16:creationId xmlns:a16="http://schemas.microsoft.com/office/drawing/2014/main" id="{39478CB2-1545-4F13-8E5C-00274B97A4A7}"/>
              </a:ext>
            </a:extLst>
          </p:cNvPr>
          <p:cNvSpPr>
            <a:spLocks noGrp="1"/>
          </p:cNvSpPr>
          <p:nvPr>
            <p:ph idx="1"/>
          </p:nvPr>
        </p:nvSpPr>
        <p:spPr>
          <a:xfrm>
            <a:off x="0" y="1416909"/>
            <a:ext cx="12192000" cy="5441092"/>
          </a:xfrm>
        </p:spPr>
        <p:txBody>
          <a:bodyPr>
            <a:normAutofit fontScale="40000" lnSpcReduction="20000"/>
          </a:bodyPr>
          <a:lstStyle/>
          <a:p>
            <a:pPr marL="0" indent="0">
              <a:buNone/>
            </a:pPr>
            <a:r>
              <a:rPr lang="en-US" sz="7400" dirty="0"/>
              <a:t>Greedy-knapsack(w[1….n],p[1…n],</a:t>
            </a:r>
            <a:r>
              <a:rPr lang="en-US" sz="7400" dirty="0" err="1"/>
              <a:t>m,n</a:t>
            </a:r>
            <a:r>
              <a:rPr lang="en-US" sz="7400" dirty="0"/>
              <a:t>)</a:t>
            </a:r>
          </a:p>
          <a:p>
            <a:pPr marL="0" indent="0">
              <a:buNone/>
            </a:pPr>
            <a:r>
              <a:rPr lang="en-US" sz="7400" dirty="0"/>
              <a:t>{</a:t>
            </a:r>
          </a:p>
          <a:p>
            <a:pPr marL="0" indent="0">
              <a:buNone/>
            </a:pPr>
            <a:r>
              <a:rPr lang="en-US" sz="7400" dirty="0"/>
              <a:t>For </a:t>
            </a:r>
            <a:r>
              <a:rPr lang="en-US" sz="7400" dirty="0" err="1"/>
              <a:t>i</a:t>
            </a:r>
            <a:r>
              <a:rPr lang="en-US" sz="7400" dirty="0"/>
              <a:t> = 1 to n</a:t>
            </a:r>
          </a:p>
          <a:p>
            <a:pPr marL="0" indent="0">
              <a:buNone/>
            </a:pPr>
            <a:r>
              <a:rPr lang="en-US" sz="7400" dirty="0"/>
              <a:t>	compute pi/</a:t>
            </a:r>
            <a:r>
              <a:rPr lang="en-US" sz="7400" dirty="0" err="1"/>
              <a:t>wi</a:t>
            </a:r>
            <a:r>
              <a:rPr lang="en-US" sz="7400" dirty="0"/>
              <a:t>;</a:t>
            </a:r>
          </a:p>
          <a:p>
            <a:pPr marL="0" indent="0">
              <a:buNone/>
            </a:pPr>
            <a:r>
              <a:rPr lang="en-US" sz="7400" dirty="0"/>
              <a:t>Sort objects in non-increasing order of p/w;</a:t>
            </a:r>
          </a:p>
          <a:p>
            <a:pPr marL="0" indent="0">
              <a:buNone/>
            </a:pPr>
            <a:r>
              <a:rPr lang="en-US" sz="7400" dirty="0"/>
              <a:t>For </a:t>
            </a:r>
            <a:r>
              <a:rPr lang="en-US" sz="7400" dirty="0" err="1"/>
              <a:t>i</a:t>
            </a:r>
            <a:r>
              <a:rPr lang="en-US" sz="7400" dirty="0"/>
              <a:t> = 1 to n in sorted list</a:t>
            </a:r>
          </a:p>
          <a:p>
            <a:pPr marL="0" indent="0">
              <a:buNone/>
            </a:pPr>
            <a:r>
              <a:rPr lang="en-US" sz="7400" dirty="0"/>
              <a:t>	if(m&gt;0 &amp;&amp; </a:t>
            </a:r>
            <a:r>
              <a:rPr lang="en-US" sz="7400" dirty="0" err="1"/>
              <a:t>wi</a:t>
            </a:r>
            <a:r>
              <a:rPr lang="en-US" sz="7400" dirty="0"/>
              <a:t>&lt;=m)</a:t>
            </a:r>
          </a:p>
          <a:p>
            <a:pPr marL="0" indent="0">
              <a:buNone/>
            </a:pPr>
            <a:r>
              <a:rPr lang="en-US" sz="7400" dirty="0"/>
              <a:t>		m = m-</a:t>
            </a:r>
            <a:r>
              <a:rPr lang="en-US" sz="7400" dirty="0" err="1"/>
              <a:t>wi</a:t>
            </a:r>
            <a:r>
              <a:rPr lang="en-US" sz="7400" dirty="0"/>
              <a:t>;</a:t>
            </a:r>
          </a:p>
          <a:p>
            <a:pPr marL="0" indent="0">
              <a:buNone/>
            </a:pPr>
            <a:r>
              <a:rPr lang="en-US" sz="7400" dirty="0"/>
              <a:t>		p = p + pi;</a:t>
            </a:r>
          </a:p>
          <a:p>
            <a:pPr marL="0" indent="0">
              <a:buNone/>
            </a:pPr>
            <a:r>
              <a:rPr lang="en-US" sz="7400" dirty="0"/>
              <a:t>	else break;</a:t>
            </a:r>
          </a:p>
          <a:p>
            <a:pPr marL="0" indent="0">
              <a:buNone/>
            </a:pPr>
            <a:r>
              <a:rPr lang="en-US" sz="7400" dirty="0"/>
              <a:t>	if(m&gt;0)</a:t>
            </a:r>
          </a:p>
          <a:p>
            <a:pPr marL="0" indent="0">
              <a:buNone/>
            </a:pPr>
            <a:r>
              <a:rPr lang="en-US" sz="7400" dirty="0"/>
              <a:t>		p = p + pi(m/</a:t>
            </a:r>
            <a:r>
              <a:rPr lang="en-US" sz="7400" dirty="0" err="1"/>
              <a:t>wi</a:t>
            </a:r>
            <a:r>
              <a:rPr lang="en-US" sz="7400" dirty="0"/>
              <a:t>);}</a:t>
            </a:r>
          </a:p>
          <a:p>
            <a:pPr marL="0" indent="0">
              <a:buNone/>
            </a:pPr>
            <a:endParaRPr lang="en-US" sz="7400" dirty="0"/>
          </a:p>
          <a:p>
            <a:pPr marL="0" indent="0">
              <a:buNone/>
            </a:pPr>
            <a:endParaRPr lang="en-US" sz="7400" dirty="0"/>
          </a:p>
          <a:p>
            <a:endParaRPr lang="en-US" dirty="0"/>
          </a:p>
        </p:txBody>
      </p:sp>
      <p:sp>
        <p:nvSpPr>
          <p:cNvPr id="4" name="Rectangle 3">
            <a:extLst>
              <a:ext uri="{FF2B5EF4-FFF2-40B4-BE49-F238E27FC236}">
                <a16:creationId xmlns:a16="http://schemas.microsoft.com/office/drawing/2014/main" id="{5F7E582B-22FE-4950-8B45-00FFBC30672D}"/>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knap sack algorithm</a:t>
            </a:r>
          </a:p>
        </p:txBody>
      </p:sp>
    </p:spTree>
    <p:extLst>
      <p:ext uri="{BB962C8B-B14F-4D97-AF65-F5344CB8AC3E}">
        <p14:creationId xmlns:p14="http://schemas.microsoft.com/office/powerpoint/2010/main" val="1306634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2301</Words>
  <Application>Microsoft Office PowerPoint</Application>
  <PresentationFormat>Widescreen</PresentationFormat>
  <Paragraphs>387</Paragraphs>
  <Slides>32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GREEDY METHODS </vt:lpstr>
      <vt:lpstr>Greedy Methods:-</vt:lpstr>
      <vt:lpstr>(1.)Knap sack algorithm:</vt:lpstr>
      <vt:lpstr>Example problem:</vt:lpstr>
      <vt:lpstr>Solution:</vt:lpstr>
      <vt:lpstr>Step-2:</vt:lpstr>
      <vt:lpstr>Step-3:</vt:lpstr>
      <vt:lpstr>Total cost of the knapsack:-</vt:lpstr>
      <vt:lpstr> ALGORITHM:</vt:lpstr>
      <vt:lpstr>Time complexity:</vt:lpstr>
      <vt:lpstr>(2.)Huffman codes algorithm:</vt:lpstr>
      <vt:lpstr>Example problem:</vt:lpstr>
      <vt:lpstr>Solution:</vt:lpstr>
      <vt:lpstr> Step3: </vt:lpstr>
      <vt:lpstr>Step5:</vt:lpstr>
      <vt:lpstr>Step6:</vt:lpstr>
      <vt:lpstr>Step7:</vt:lpstr>
      <vt:lpstr>Now, We assign weight to all the edges of the constructed Huffman Tree. Let us assign weight ‘0’ to the left edges and weight ‘1’ to the right edges. </vt:lpstr>
      <vt:lpstr>1. Huffman Code For Characters- </vt:lpstr>
      <vt:lpstr>2. Average Code Length- </vt:lpstr>
      <vt:lpstr>3. Length of Huffman Encoded Message- </vt:lpstr>
      <vt:lpstr>Algorithm :</vt:lpstr>
      <vt:lpstr>Time complexity:</vt:lpstr>
      <vt:lpstr>(3.)Job Sequencing Problem with Deadline: </vt:lpstr>
      <vt:lpstr>Example problem:</vt:lpstr>
      <vt:lpstr>Step 2. Find the maximum deadline value </vt:lpstr>
      <vt:lpstr>Algorithm:</vt:lpstr>
      <vt:lpstr>Time complexity:</vt:lpstr>
      <vt:lpstr>(4.)Optimal merge pattern algorithm: </vt:lpstr>
      <vt:lpstr>Example problem:</vt:lpstr>
      <vt:lpstr>Algorithm:</vt:lpstr>
      <vt:lpstr>Time complexity: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dimpal kataniya</dc:creator>
  <cp:lastModifiedBy>dimpal kataniya</cp:lastModifiedBy>
  <cp:revision>9</cp:revision>
  <dcterms:created xsi:type="dcterms:W3CDTF">2020-04-10T08:37:22Z</dcterms:created>
  <dcterms:modified xsi:type="dcterms:W3CDTF">2020-04-12T16:49:13Z</dcterms:modified>
</cp:coreProperties>
</file>