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89" r:id="rId3"/>
    <p:sldId id="290" r:id="rId4"/>
    <p:sldId id="291" r:id="rId5"/>
    <p:sldId id="310"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8" r:id="rId22"/>
    <p:sldId id="309" r:id="rId23"/>
    <p:sldId id="311" r:id="rId24"/>
    <p:sldId id="312" r:id="rId25"/>
    <p:sldId id="313" r:id="rId26"/>
    <p:sldId id="314" r:id="rId27"/>
    <p:sldId id="315" r:id="rId28"/>
    <p:sldId id="316" r:id="rId29"/>
    <p:sldId id="317" r:id="rId30"/>
    <p:sldId id="318"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04F-FAE2-470A-B36C-B78C282CC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8D3CBC-9D2F-41C4-956B-CC0648DED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975CC-3FC1-4334-BE6B-AC3192CB0462}"/>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5" name="Footer Placeholder 4">
            <a:extLst>
              <a:ext uri="{FF2B5EF4-FFF2-40B4-BE49-F238E27FC236}">
                <a16:creationId xmlns:a16="http://schemas.microsoft.com/office/drawing/2014/main" id="{0BD77E77-A725-4036-9286-CEC67F070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33552-6ED4-4DF7-B61D-51AEB89C0E1E}"/>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307455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12B9-7C55-48D1-83B0-B9ABA2D21F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AAFC7-BE90-4407-9034-F35345BFA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6D051-0042-416B-8C76-3AC55D887A49}"/>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5" name="Footer Placeholder 4">
            <a:extLst>
              <a:ext uri="{FF2B5EF4-FFF2-40B4-BE49-F238E27FC236}">
                <a16:creationId xmlns:a16="http://schemas.microsoft.com/office/drawing/2014/main" id="{6D49559C-F67D-4569-933A-16CDF3DDC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3FD41-F6B1-43BA-90E3-CDED8FAD3125}"/>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162029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22ED2-C917-408E-B73D-74B318EEB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E63D87-BB22-4B3F-8CA2-44F73D290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092B2-2D0C-47AD-A231-15F0E8852FC8}"/>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5" name="Footer Placeholder 4">
            <a:extLst>
              <a:ext uri="{FF2B5EF4-FFF2-40B4-BE49-F238E27FC236}">
                <a16:creationId xmlns:a16="http://schemas.microsoft.com/office/drawing/2014/main" id="{B521A00A-E8E3-4A18-8A74-D256591C8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8A538-8EDE-4914-816F-F0515E180762}"/>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44980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E2B-857D-45ED-8661-2267E59B4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2270E-10D6-4E7B-A658-1970D45946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AC4B8-7C83-4F74-A24C-FCAFAD3ECB34}"/>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5" name="Footer Placeholder 4">
            <a:extLst>
              <a:ext uri="{FF2B5EF4-FFF2-40B4-BE49-F238E27FC236}">
                <a16:creationId xmlns:a16="http://schemas.microsoft.com/office/drawing/2014/main" id="{DA671C21-F17B-4861-B7D3-A6B8CA2AB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D4DDD-FBA2-4AB4-B97F-C4F475277B44}"/>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144304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F954-EF94-4928-BFED-8BBCF4594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73645-03E1-4A97-84BA-830F8274F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23B012-3F73-482F-8161-270603CE0B50}"/>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5" name="Footer Placeholder 4">
            <a:extLst>
              <a:ext uri="{FF2B5EF4-FFF2-40B4-BE49-F238E27FC236}">
                <a16:creationId xmlns:a16="http://schemas.microsoft.com/office/drawing/2014/main" id="{F7C24FA2-7124-473B-99AE-D5532298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D1740-81A6-4E1C-ACCE-A6A71071EF06}"/>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97086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6234-8669-4781-BA5F-BAFCBC038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2120C-14D5-4EBA-94F8-018B121F8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C6E0A-82DF-41BE-99FC-3F621EE97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406BDB-B84B-4648-9473-6D5CE0CF2CA8}"/>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6" name="Footer Placeholder 5">
            <a:extLst>
              <a:ext uri="{FF2B5EF4-FFF2-40B4-BE49-F238E27FC236}">
                <a16:creationId xmlns:a16="http://schemas.microsoft.com/office/drawing/2014/main" id="{7999744E-5571-4390-ADEC-A05746047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A5281-A61D-4E4B-8964-3B8688298B24}"/>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100297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FDA3-7C70-405F-B959-43B1077C7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718C69-A06B-4E17-87B1-C1455658B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65387-5743-4688-958A-223CFD198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8735B5-4AD5-4173-97F5-70859D34A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DC89A-A2A2-4F88-A3FD-F000C0231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D056DA-102F-41A1-86F5-A78EF2CEEBCB}"/>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8" name="Footer Placeholder 7">
            <a:extLst>
              <a:ext uri="{FF2B5EF4-FFF2-40B4-BE49-F238E27FC236}">
                <a16:creationId xmlns:a16="http://schemas.microsoft.com/office/drawing/2014/main" id="{9A878B57-8AD8-4780-A5F8-322436CD8A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A937C2-1451-4A25-AD91-981D15898C90}"/>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251480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50F0-D275-44B8-A464-976654B1E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171A74-EF07-4ACF-BFAD-2F8291D988CD}"/>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4" name="Footer Placeholder 3">
            <a:extLst>
              <a:ext uri="{FF2B5EF4-FFF2-40B4-BE49-F238E27FC236}">
                <a16:creationId xmlns:a16="http://schemas.microsoft.com/office/drawing/2014/main" id="{F31E0A6B-DD55-456A-A64B-02224F4C1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B1AE95-0734-4B71-853D-EB80E5D3E83A}"/>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277990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2AB4B-675E-4255-9E77-AC92D2405950}"/>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3" name="Footer Placeholder 2">
            <a:extLst>
              <a:ext uri="{FF2B5EF4-FFF2-40B4-BE49-F238E27FC236}">
                <a16:creationId xmlns:a16="http://schemas.microsoft.com/office/drawing/2014/main" id="{D05AB6BB-6708-4350-A885-C2808702F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741C35-75C3-4464-BF6C-E27168CC2222}"/>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358535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A8E0-0927-443C-B713-36A5962BC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34052-0C26-4EA9-9DB4-45F34CD0D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FA3165-48A5-4E9E-8958-62D77604D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2C388-6C95-4CD2-8540-97AEE19DD115}"/>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6" name="Footer Placeholder 5">
            <a:extLst>
              <a:ext uri="{FF2B5EF4-FFF2-40B4-BE49-F238E27FC236}">
                <a16:creationId xmlns:a16="http://schemas.microsoft.com/office/drawing/2014/main" id="{A26FE759-4999-49E6-8B60-2E2793A7F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72E8A-7163-4767-9761-0203CCA39C1D}"/>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332253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B622-980A-4EE7-B48A-DDC306852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716D60-3C9D-48C8-9605-45634CFFF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FDCDCA-C833-4645-8F13-01CCF56C9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E14C7-61BD-4EDC-8624-335ECB6971F6}"/>
              </a:ext>
            </a:extLst>
          </p:cNvPr>
          <p:cNvSpPr>
            <a:spLocks noGrp="1"/>
          </p:cNvSpPr>
          <p:nvPr>
            <p:ph type="dt" sz="half" idx="10"/>
          </p:nvPr>
        </p:nvSpPr>
        <p:spPr/>
        <p:txBody>
          <a:bodyPr/>
          <a:lstStyle/>
          <a:p>
            <a:fld id="{0E9BD074-A9E3-466E-8AB8-BD8F7E8407B9}" type="datetimeFigureOut">
              <a:rPr lang="en-US" smtClean="0"/>
              <a:t>4/12/2020</a:t>
            </a:fld>
            <a:endParaRPr lang="en-US"/>
          </a:p>
        </p:txBody>
      </p:sp>
      <p:sp>
        <p:nvSpPr>
          <p:cNvPr id="6" name="Footer Placeholder 5">
            <a:extLst>
              <a:ext uri="{FF2B5EF4-FFF2-40B4-BE49-F238E27FC236}">
                <a16:creationId xmlns:a16="http://schemas.microsoft.com/office/drawing/2014/main" id="{2CA9E038-392E-46C6-AEAE-CFFBFF894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3D737-0BC9-4AA3-9C24-F79D72AF844B}"/>
              </a:ext>
            </a:extLst>
          </p:cNvPr>
          <p:cNvSpPr>
            <a:spLocks noGrp="1"/>
          </p:cNvSpPr>
          <p:nvPr>
            <p:ph type="sldNum" sz="quarter" idx="12"/>
          </p:nvPr>
        </p:nvSpPr>
        <p:spPr/>
        <p:txBody>
          <a:bodyPr/>
          <a:lstStyle/>
          <a:p>
            <a:fld id="{5D845633-7AA2-40CD-BC40-B3EAC9E9EE3A}" type="slidenum">
              <a:rPr lang="en-US" smtClean="0"/>
              <a:t>‹#›</a:t>
            </a:fld>
            <a:endParaRPr lang="en-US"/>
          </a:p>
        </p:txBody>
      </p:sp>
    </p:spTree>
    <p:extLst>
      <p:ext uri="{BB962C8B-B14F-4D97-AF65-F5344CB8AC3E}">
        <p14:creationId xmlns:p14="http://schemas.microsoft.com/office/powerpoint/2010/main" val="170487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C97A6-FD95-438B-BFF3-8274F850D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576E8-B4BE-426A-B6BD-5F1E07C9B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C6CE9-51CE-4373-BEF3-65D2CDE6C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BD074-A9E3-466E-8AB8-BD8F7E8407B9}" type="datetimeFigureOut">
              <a:rPr lang="en-US" smtClean="0"/>
              <a:t>4/12/2020</a:t>
            </a:fld>
            <a:endParaRPr lang="en-US"/>
          </a:p>
        </p:txBody>
      </p:sp>
      <p:sp>
        <p:nvSpPr>
          <p:cNvPr id="5" name="Footer Placeholder 4">
            <a:extLst>
              <a:ext uri="{FF2B5EF4-FFF2-40B4-BE49-F238E27FC236}">
                <a16:creationId xmlns:a16="http://schemas.microsoft.com/office/drawing/2014/main" id="{DD53CD4E-19F0-4880-AB34-52D51D57F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6BA3AC-DF45-4BFF-9EA1-808935E49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45633-7AA2-40CD-BC40-B3EAC9E9EE3A}" type="slidenum">
              <a:rPr lang="en-US" smtClean="0"/>
              <a:t>‹#›</a:t>
            </a:fld>
            <a:endParaRPr lang="en-US"/>
          </a:p>
        </p:txBody>
      </p:sp>
    </p:spTree>
    <p:extLst>
      <p:ext uri="{BB962C8B-B14F-4D97-AF65-F5344CB8AC3E}">
        <p14:creationId xmlns:p14="http://schemas.microsoft.com/office/powerpoint/2010/main" val="3419359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896EF-9A41-4B64-975A-3667AB8164B8}"/>
              </a:ext>
            </a:extLst>
          </p:cNvPr>
          <p:cNvSpPr>
            <a:spLocks noGrp="1"/>
          </p:cNvSpPr>
          <p:nvPr>
            <p:ph idx="1"/>
          </p:nvPr>
        </p:nvSpPr>
        <p:spPr>
          <a:xfrm>
            <a:off x="1009650" y="3363912"/>
            <a:ext cx="10515600" cy="2608263"/>
          </a:xfrm>
        </p:spPr>
        <p:txBody>
          <a:bodyPr/>
          <a:lstStyle/>
          <a:p>
            <a:pPr marL="0" indent="0">
              <a:buNone/>
            </a:pPr>
            <a:r>
              <a:rPr lang="en-US" dirty="0"/>
              <a:t>                             SUBMITTED BY - ABHINAV SINGH</a:t>
            </a:r>
          </a:p>
          <a:p>
            <a:pPr marL="0" indent="0">
              <a:buNone/>
            </a:pPr>
            <a:r>
              <a:rPr lang="en-US" dirty="0"/>
              <a:t>                                                            roll no. – 181210001</a:t>
            </a:r>
          </a:p>
          <a:p>
            <a:pPr marL="0" indent="0">
              <a:buNone/>
            </a:pPr>
            <a:r>
              <a:rPr lang="en-US" dirty="0"/>
              <a:t>                                                            DIMPAL KATANIYA</a:t>
            </a:r>
          </a:p>
          <a:p>
            <a:pPr marL="0" indent="0">
              <a:buNone/>
            </a:pPr>
            <a:r>
              <a:rPr lang="en-US" dirty="0"/>
              <a:t>                                                            roll no. - 181210022</a:t>
            </a:r>
          </a:p>
          <a:p>
            <a:pPr marL="0" indent="0">
              <a:buNone/>
            </a:pPr>
            <a:r>
              <a:rPr lang="en-US" dirty="0"/>
              <a:t>                                              CSE 2</a:t>
            </a:r>
            <a:r>
              <a:rPr lang="en-US" baseline="30000" dirty="0"/>
              <a:t>ND</a:t>
            </a:r>
            <a:r>
              <a:rPr lang="en-US" dirty="0"/>
              <a:t> YEAR   </a:t>
            </a:r>
          </a:p>
          <a:p>
            <a:pPr marL="0" indent="0">
              <a:buNone/>
            </a:pPr>
            <a:endParaRPr lang="en-US" dirty="0"/>
          </a:p>
        </p:txBody>
      </p:sp>
      <p:sp>
        <p:nvSpPr>
          <p:cNvPr id="4" name="Title 3">
            <a:extLst>
              <a:ext uri="{FF2B5EF4-FFF2-40B4-BE49-F238E27FC236}">
                <a16:creationId xmlns:a16="http://schemas.microsoft.com/office/drawing/2014/main" id="{3955063A-3C2D-4DEB-8805-DDE8C9765277}"/>
              </a:ext>
            </a:extLst>
          </p:cNvPr>
          <p:cNvSpPr>
            <a:spLocks noGrp="1"/>
          </p:cNvSpPr>
          <p:nvPr>
            <p:ph type="title"/>
          </p:nvPr>
        </p:nvSpPr>
        <p:spPr>
          <a:xfrm>
            <a:off x="742950" y="974725"/>
            <a:ext cx="10515600" cy="195897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6">
                    <a:lumMod val="50000"/>
                  </a:schemeClr>
                </a:solidFill>
              </a:rPr>
              <a:t>DYNAMIC PROGRAMMING</a:t>
            </a:r>
          </a:p>
        </p:txBody>
      </p:sp>
    </p:spTree>
    <p:extLst>
      <p:ext uri="{BB962C8B-B14F-4D97-AF65-F5344CB8AC3E}">
        <p14:creationId xmlns:p14="http://schemas.microsoft.com/office/powerpoint/2010/main" val="423188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92BA-14E7-4B35-A5C5-E1903D3884B8}"/>
              </a:ext>
            </a:extLst>
          </p:cNvPr>
          <p:cNvSpPr>
            <a:spLocks noGrp="1"/>
          </p:cNvSpPr>
          <p:nvPr>
            <p:ph type="title"/>
          </p:nvPr>
        </p:nvSpPr>
        <p:spPr>
          <a:xfrm>
            <a:off x="186612" y="800100"/>
            <a:ext cx="11167188" cy="627484"/>
          </a:xfrm>
        </p:spPr>
        <p:txBody>
          <a:bodyPr>
            <a:normAutofit fontScale="90000"/>
          </a:bodyPr>
          <a:lstStyle/>
          <a:p>
            <a:r>
              <a:rPr lang="en-US" b="1" u="sng" dirty="0"/>
              <a:t>Step-1:</a:t>
            </a:r>
          </a:p>
        </p:txBody>
      </p:sp>
      <p:sp>
        <p:nvSpPr>
          <p:cNvPr id="3" name="Content Placeholder 2">
            <a:extLst>
              <a:ext uri="{FF2B5EF4-FFF2-40B4-BE49-F238E27FC236}">
                <a16:creationId xmlns:a16="http://schemas.microsoft.com/office/drawing/2014/main" id="{8B614774-8F40-423E-BC84-A9047DBEC96C}"/>
              </a:ext>
            </a:extLst>
          </p:cNvPr>
          <p:cNvSpPr>
            <a:spLocks noGrp="1"/>
          </p:cNvSpPr>
          <p:nvPr>
            <p:ph idx="1"/>
          </p:nvPr>
        </p:nvSpPr>
        <p:spPr>
          <a:xfrm>
            <a:off x="74645" y="1427584"/>
            <a:ext cx="11279155" cy="5281125"/>
          </a:xfrm>
        </p:spPr>
        <p:txBody>
          <a:bodyPr/>
          <a:lstStyle/>
          <a:p>
            <a:pPr marL="0" indent="0">
              <a:buNone/>
            </a:pPr>
            <a:r>
              <a:rPr lang="en-US" dirty="0"/>
              <a:t>● Draw a table T where</a:t>
            </a:r>
          </a:p>
          <a:p>
            <a:pPr marL="0" indent="0">
              <a:buNone/>
            </a:pPr>
            <a:r>
              <a:rPr lang="en-US" dirty="0"/>
              <a:t>Number of rows = </a:t>
            </a:r>
            <a:r>
              <a:rPr lang="pt-BR" dirty="0"/>
              <a:t>(n+1) = 4 + 1 = 5</a:t>
            </a:r>
            <a:endParaRPr lang="en-US" dirty="0"/>
          </a:p>
          <a:p>
            <a:pPr marL="0" indent="0">
              <a:buNone/>
            </a:pPr>
            <a:r>
              <a:rPr lang="en-US" dirty="0"/>
              <a:t>Number of columns = </a:t>
            </a:r>
            <a:r>
              <a:rPr lang="pt-BR" dirty="0"/>
              <a:t>(w+1) = 5 + 1 = 6</a:t>
            </a:r>
          </a:p>
          <a:p>
            <a:pPr marL="0" indent="0">
              <a:buNone/>
            </a:pPr>
            <a:r>
              <a:rPr lang="en-US" dirty="0"/>
              <a:t>● Fill all the boxes of 0</a:t>
            </a:r>
            <a:r>
              <a:rPr lang="en-US" baseline="30000" dirty="0"/>
              <a:t>th</a:t>
            </a:r>
            <a:r>
              <a:rPr lang="en-US" dirty="0"/>
              <a:t> row and 0</a:t>
            </a:r>
            <a:r>
              <a:rPr lang="en-US" baseline="30000" dirty="0"/>
              <a:t>th</a:t>
            </a:r>
            <a:r>
              <a:rPr lang="en-US" dirty="0"/>
              <a:t> column with 0.</a:t>
            </a:r>
            <a:endParaRPr lang="pt-BR" dirty="0"/>
          </a:p>
          <a:p>
            <a:pPr marL="0" indent="0">
              <a:buNone/>
            </a:pPr>
            <a:endParaRPr lang="en-US" dirty="0"/>
          </a:p>
        </p:txBody>
      </p:sp>
      <p:sp>
        <p:nvSpPr>
          <p:cNvPr id="4" name="Rectangle 3">
            <a:extLst>
              <a:ext uri="{FF2B5EF4-FFF2-40B4-BE49-F238E27FC236}">
                <a16:creationId xmlns:a16="http://schemas.microsoft.com/office/drawing/2014/main" id="{B44CF1D1-4CA4-4BED-95F0-86C1DAC86B44}"/>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DYNAMIC PROGRAMMING – 0/1 knap sack problem </a:t>
            </a:r>
          </a:p>
        </p:txBody>
      </p:sp>
      <p:pic>
        <p:nvPicPr>
          <p:cNvPr id="6146" name="Picture 2">
            <a:extLst>
              <a:ext uri="{FF2B5EF4-FFF2-40B4-BE49-F238E27FC236}">
                <a16:creationId xmlns:a16="http://schemas.microsoft.com/office/drawing/2014/main" id="{D4C739FC-BB5A-4DAD-8C97-3124636CE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63" y="3519410"/>
            <a:ext cx="4645284" cy="318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3B4-5780-4EE5-9078-8EC3B96BEB35}"/>
              </a:ext>
            </a:extLst>
          </p:cNvPr>
          <p:cNvSpPr>
            <a:spLocks noGrp="1"/>
          </p:cNvSpPr>
          <p:nvPr>
            <p:ph type="title"/>
          </p:nvPr>
        </p:nvSpPr>
        <p:spPr>
          <a:xfrm>
            <a:off x="65314" y="890588"/>
            <a:ext cx="11288486" cy="800100"/>
          </a:xfrm>
        </p:spPr>
        <p:txBody>
          <a:bodyPr>
            <a:normAutofit/>
          </a:bodyPr>
          <a:lstStyle/>
          <a:p>
            <a:r>
              <a:rPr lang="en-US" sz="4000" b="1" u="sng" dirty="0"/>
              <a:t>Step-2:</a:t>
            </a:r>
          </a:p>
        </p:txBody>
      </p:sp>
      <p:sp>
        <p:nvSpPr>
          <p:cNvPr id="3" name="Content Placeholder 2">
            <a:extLst>
              <a:ext uri="{FF2B5EF4-FFF2-40B4-BE49-F238E27FC236}">
                <a16:creationId xmlns:a16="http://schemas.microsoft.com/office/drawing/2014/main" id="{F88AFFC4-EC8B-422A-BAF3-34F6131712C1}"/>
              </a:ext>
            </a:extLst>
          </p:cNvPr>
          <p:cNvSpPr>
            <a:spLocks noGrp="1"/>
          </p:cNvSpPr>
          <p:nvPr>
            <p:ph idx="1"/>
          </p:nvPr>
        </p:nvSpPr>
        <p:spPr>
          <a:xfrm>
            <a:off x="65314" y="1825625"/>
            <a:ext cx="11288486" cy="4939070"/>
          </a:xfrm>
        </p:spPr>
        <p:txBody>
          <a:bodyPr/>
          <a:lstStyle/>
          <a:p>
            <a:pPr fontAlgn="base"/>
            <a:r>
              <a:rPr lang="en-US" dirty="0"/>
              <a:t>Start filling the table row wise top to bottom from left to right using the formula-</a:t>
            </a:r>
          </a:p>
          <a:p>
            <a:pPr marL="0" indent="0" fontAlgn="base">
              <a:buNone/>
            </a:pPr>
            <a:r>
              <a:rPr lang="en-US" b="1" dirty="0"/>
              <a:t>        T (</a:t>
            </a:r>
            <a:r>
              <a:rPr lang="en-US" b="1" dirty="0" err="1"/>
              <a:t>i</a:t>
            </a:r>
            <a:r>
              <a:rPr lang="en-US" b="1" dirty="0"/>
              <a:t> , j) = max { T ( i-1 , j ) , </a:t>
            </a:r>
            <a:r>
              <a:rPr lang="en-US" b="1" dirty="0" err="1"/>
              <a:t>value</a:t>
            </a:r>
            <a:r>
              <a:rPr lang="en-US" b="1" baseline="-25000" dirty="0" err="1"/>
              <a:t>i</a:t>
            </a:r>
            <a:r>
              <a:rPr lang="en-US" b="1" dirty="0"/>
              <a:t> + T( i-1 , j – </a:t>
            </a:r>
            <a:r>
              <a:rPr lang="en-US" b="1" dirty="0" err="1"/>
              <a:t>weight</a:t>
            </a:r>
            <a:r>
              <a:rPr lang="en-US" b="1" baseline="-25000" dirty="0" err="1"/>
              <a:t>i</a:t>
            </a:r>
            <a:r>
              <a:rPr lang="en-US" b="1" baseline="-25000" dirty="0"/>
              <a:t> </a:t>
            </a:r>
            <a:r>
              <a:rPr lang="en-US" b="1" dirty="0"/>
              <a:t>) }</a:t>
            </a:r>
          </a:p>
          <a:p>
            <a:pPr marL="0" indent="0">
              <a:buNone/>
            </a:pPr>
            <a:endParaRPr lang="en-US" dirty="0"/>
          </a:p>
          <a:p>
            <a:pPr marL="0" indent="0">
              <a:buNone/>
            </a:pPr>
            <a:r>
              <a:rPr lang="en-US" dirty="0"/>
              <a:t>when </a:t>
            </a:r>
            <a:r>
              <a:rPr lang="en-US" dirty="0" err="1"/>
              <a:t>weight</a:t>
            </a:r>
            <a:r>
              <a:rPr lang="en-US" baseline="-25000" dirty="0" err="1"/>
              <a:t>i</a:t>
            </a:r>
            <a:r>
              <a:rPr lang="en-US" baseline="-25000" dirty="0"/>
              <a:t> </a:t>
            </a:r>
            <a:r>
              <a:rPr lang="en-US" dirty="0"/>
              <a:t> &gt; j  formula is :-</a:t>
            </a:r>
          </a:p>
          <a:p>
            <a:pPr marL="0" indent="0">
              <a:buNone/>
            </a:pPr>
            <a:r>
              <a:rPr lang="en-US" dirty="0"/>
              <a:t>         </a:t>
            </a:r>
          </a:p>
          <a:p>
            <a:pPr marL="0" indent="0">
              <a:buNone/>
            </a:pPr>
            <a:r>
              <a:rPr lang="en-US" dirty="0"/>
              <a:t>                                      </a:t>
            </a:r>
            <a:r>
              <a:rPr lang="en-US" b="1" dirty="0"/>
              <a:t>T (</a:t>
            </a:r>
            <a:r>
              <a:rPr lang="en-US" b="1" dirty="0" err="1"/>
              <a:t>i</a:t>
            </a:r>
            <a:r>
              <a:rPr lang="en-US" b="1" dirty="0"/>
              <a:t> , j) = T ( i-1 , j )</a:t>
            </a:r>
            <a:endParaRPr lang="en-US" dirty="0"/>
          </a:p>
          <a:p>
            <a:pPr marL="0" indent="0">
              <a:buNone/>
            </a:pPr>
            <a:r>
              <a:rPr lang="en-US" b="1" dirty="0"/>
              <a:t>                               </a:t>
            </a:r>
            <a:endParaRPr lang="en-US" dirty="0"/>
          </a:p>
        </p:txBody>
      </p:sp>
      <p:sp>
        <p:nvSpPr>
          <p:cNvPr id="5" name="Rectangle 4">
            <a:extLst>
              <a:ext uri="{FF2B5EF4-FFF2-40B4-BE49-F238E27FC236}">
                <a16:creationId xmlns:a16="http://schemas.microsoft.com/office/drawing/2014/main" id="{EA2BFD6A-DD4A-4A22-8755-8F208D5B5187}"/>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348965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5FEE-2021-4936-B729-024A3B924F96}"/>
              </a:ext>
            </a:extLst>
          </p:cNvPr>
          <p:cNvSpPr>
            <a:spLocks noGrp="1"/>
          </p:cNvSpPr>
          <p:nvPr>
            <p:ph type="title"/>
          </p:nvPr>
        </p:nvSpPr>
        <p:spPr>
          <a:xfrm>
            <a:off x="139959" y="765110"/>
            <a:ext cx="11213841" cy="1436914"/>
          </a:xfrm>
        </p:spPr>
        <p:txBody>
          <a:bodyPr>
            <a:normAutofit/>
          </a:bodyPr>
          <a:lstStyle/>
          <a:p>
            <a:r>
              <a:rPr lang="en-US" b="1" u="sng" dirty="0"/>
              <a:t>Finding T(1,1)-</a:t>
            </a:r>
            <a:br>
              <a:rPr lang="en-US" b="1" dirty="0"/>
            </a:br>
            <a:endParaRPr lang="en-US" dirty="0"/>
          </a:p>
        </p:txBody>
      </p:sp>
      <p:sp>
        <p:nvSpPr>
          <p:cNvPr id="3" name="Content Placeholder 2">
            <a:extLst>
              <a:ext uri="{FF2B5EF4-FFF2-40B4-BE49-F238E27FC236}">
                <a16:creationId xmlns:a16="http://schemas.microsoft.com/office/drawing/2014/main" id="{44B4A57F-C9F3-436B-A9DA-97D37F900103}"/>
              </a:ext>
            </a:extLst>
          </p:cNvPr>
          <p:cNvSpPr>
            <a:spLocks noGrp="1"/>
          </p:cNvSpPr>
          <p:nvPr>
            <p:ph idx="1"/>
          </p:nvPr>
        </p:nvSpPr>
        <p:spPr>
          <a:xfrm>
            <a:off x="139959" y="1276141"/>
            <a:ext cx="11213841" cy="5506496"/>
          </a:xfrm>
        </p:spPr>
        <p:txBody>
          <a:bodyPr>
            <a:normAutofit fontScale="92500" lnSpcReduction="20000"/>
          </a:bodyPr>
          <a:lstStyle/>
          <a:p>
            <a:pPr marL="0" indent="0" fontAlgn="base">
              <a:buNone/>
            </a:pPr>
            <a:endParaRPr lang="en-US" dirty="0"/>
          </a:p>
          <a:p>
            <a:pPr fontAlgn="base"/>
            <a:r>
              <a:rPr lang="en-US" dirty="0"/>
              <a:t>We have,</a:t>
            </a:r>
          </a:p>
          <a:p>
            <a:pPr marL="0" indent="0" fontAlgn="base">
              <a:buNone/>
            </a:pPr>
            <a:r>
              <a:rPr lang="en-US" dirty="0"/>
              <a:t>  </a:t>
            </a:r>
            <a:r>
              <a:rPr lang="en-US" dirty="0" err="1"/>
              <a:t>i</a:t>
            </a:r>
            <a:r>
              <a:rPr lang="en-US" dirty="0"/>
              <a:t> = 1</a:t>
            </a:r>
          </a:p>
          <a:p>
            <a:pPr marL="0" indent="0" fontAlgn="base">
              <a:buNone/>
            </a:pPr>
            <a:r>
              <a:rPr lang="en-US" dirty="0"/>
              <a:t>  j = 1</a:t>
            </a:r>
          </a:p>
          <a:p>
            <a:pPr marL="0" indent="0" fontAlgn="base">
              <a:buNone/>
            </a:pPr>
            <a:r>
              <a:rPr lang="en-US" dirty="0"/>
              <a:t>  (value)</a:t>
            </a:r>
            <a:r>
              <a:rPr lang="en-US" baseline="-25000" dirty="0" err="1"/>
              <a:t>i</a:t>
            </a:r>
            <a:r>
              <a:rPr lang="en-US" dirty="0"/>
              <a:t> = (value)</a:t>
            </a:r>
            <a:r>
              <a:rPr lang="en-US" baseline="-25000" dirty="0"/>
              <a:t>1</a:t>
            </a:r>
            <a:r>
              <a:rPr lang="en-US" dirty="0"/>
              <a:t> = 3</a:t>
            </a:r>
          </a:p>
          <a:p>
            <a:pPr marL="0" indent="0" fontAlgn="base">
              <a:buNone/>
            </a:pPr>
            <a:r>
              <a:rPr lang="en-US" dirty="0"/>
              <a:t>  (weight)</a:t>
            </a:r>
            <a:r>
              <a:rPr lang="en-US" baseline="-25000" dirty="0" err="1"/>
              <a:t>i</a:t>
            </a:r>
            <a:r>
              <a:rPr lang="en-US" dirty="0"/>
              <a:t> = (weight)</a:t>
            </a:r>
            <a:r>
              <a:rPr lang="en-US" baseline="-25000" dirty="0"/>
              <a:t>1</a:t>
            </a:r>
            <a:r>
              <a:rPr lang="en-US" dirty="0"/>
              <a:t> = 2</a:t>
            </a:r>
          </a:p>
          <a:p>
            <a:pPr marL="0" indent="0" fontAlgn="base">
              <a:buNone/>
            </a:pPr>
            <a:endParaRPr lang="en-US" dirty="0"/>
          </a:p>
          <a:p>
            <a:pPr marL="0" indent="0" fontAlgn="base">
              <a:buNone/>
            </a:pPr>
            <a:r>
              <a:rPr lang="en-US" dirty="0"/>
              <a:t> here (weight)</a:t>
            </a:r>
            <a:r>
              <a:rPr lang="en-US" baseline="-25000" dirty="0" err="1"/>
              <a:t>i</a:t>
            </a:r>
            <a:r>
              <a:rPr lang="en-US" dirty="0"/>
              <a:t> &gt;j so  </a:t>
            </a:r>
            <a:r>
              <a:rPr lang="en-US" b="1" dirty="0"/>
              <a:t>T (</a:t>
            </a:r>
            <a:r>
              <a:rPr lang="en-US" b="1" dirty="0" err="1"/>
              <a:t>i</a:t>
            </a:r>
            <a:r>
              <a:rPr lang="en-US" b="1" dirty="0"/>
              <a:t> , j) = T ( i-1 , j )</a:t>
            </a:r>
          </a:p>
          <a:p>
            <a:pPr marL="0" indent="0" fontAlgn="base">
              <a:buNone/>
            </a:pPr>
            <a:endParaRPr lang="en-US" dirty="0"/>
          </a:p>
          <a:p>
            <a:pPr fontAlgn="base"/>
            <a:r>
              <a:rPr lang="en-US" dirty="0"/>
              <a:t>Substituting the values, we get-</a:t>
            </a:r>
          </a:p>
          <a:p>
            <a:pPr marL="0" indent="0" fontAlgn="base">
              <a:buNone/>
            </a:pPr>
            <a:r>
              <a:rPr lang="en-US" dirty="0"/>
              <a:t>  T(1,1) =  T(1-1 , 1) </a:t>
            </a:r>
          </a:p>
          <a:p>
            <a:pPr marL="0" indent="0" fontAlgn="base">
              <a:buNone/>
            </a:pPr>
            <a:r>
              <a:rPr lang="en-US" dirty="0"/>
              <a:t>  T(1,1) = T(0,1)             </a:t>
            </a:r>
          </a:p>
          <a:p>
            <a:pPr marL="0" indent="0" fontAlgn="base">
              <a:buNone/>
            </a:pPr>
            <a:r>
              <a:rPr lang="en-US" dirty="0"/>
              <a:t>  T(1,1) = 0</a:t>
            </a:r>
          </a:p>
          <a:p>
            <a:endParaRPr lang="en-US" dirty="0"/>
          </a:p>
        </p:txBody>
      </p:sp>
      <p:sp>
        <p:nvSpPr>
          <p:cNvPr id="4" name="Rectangle 3">
            <a:extLst>
              <a:ext uri="{FF2B5EF4-FFF2-40B4-BE49-F238E27FC236}">
                <a16:creationId xmlns:a16="http://schemas.microsoft.com/office/drawing/2014/main" id="{9F4A5A3C-B1B8-48B9-8BBA-B5B635937D70}"/>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310921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57AB-7087-4E09-8D41-555B002A914C}"/>
              </a:ext>
            </a:extLst>
          </p:cNvPr>
          <p:cNvSpPr>
            <a:spLocks noGrp="1"/>
          </p:cNvSpPr>
          <p:nvPr>
            <p:ph type="title"/>
          </p:nvPr>
        </p:nvSpPr>
        <p:spPr>
          <a:xfrm>
            <a:off x="0" y="1376624"/>
            <a:ext cx="11353800" cy="314063"/>
          </a:xfrm>
        </p:spPr>
        <p:txBody>
          <a:bodyPr>
            <a:normAutofit fontScale="90000"/>
          </a:bodyPr>
          <a:lstStyle/>
          <a:p>
            <a:r>
              <a:rPr lang="en-US" b="1" u="sng" dirty="0"/>
              <a:t>Finding T(1,2)-</a:t>
            </a:r>
            <a:br>
              <a:rPr lang="en-US" b="1" dirty="0"/>
            </a:br>
            <a:endParaRPr lang="en-US" dirty="0"/>
          </a:p>
        </p:txBody>
      </p:sp>
      <p:sp>
        <p:nvSpPr>
          <p:cNvPr id="3" name="Content Placeholder 2">
            <a:extLst>
              <a:ext uri="{FF2B5EF4-FFF2-40B4-BE49-F238E27FC236}">
                <a16:creationId xmlns:a16="http://schemas.microsoft.com/office/drawing/2014/main" id="{DA39F802-EB24-4860-8216-32318BDC969C}"/>
              </a:ext>
            </a:extLst>
          </p:cNvPr>
          <p:cNvSpPr>
            <a:spLocks noGrp="1"/>
          </p:cNvSpPr>
          <p:nvPr>
            <p:ph idx="1"/>
          </p:nvPr>
        </p:nvSpPr>
        <p:spPr>
          <a:xfrm>
            <a:off x="80387" y="1825624"/>
            <a:ext cx="11273413" cy="4906771"/>
          </a:xfrm>
        </p:spPr>
        <p:txBody>
          <a:bodyPr>
            <a:normAutofit fontScale="92500" lnSpcReduction="10000"/>
          </a:bodyPr>
          <a:lstStyle/>
          <a:p>
            <a:pPr fontAlgn="base"/>
            <a:r>
              <a:rPr lang="en-US" dirty="0"/>
              <a:t>We have,</a:t>
            </a:r>
          </a:p>
          <a:p>
            <a:pPr marL="0" indent="0" fontAlgn="base">
              <a:buNone/>
            </a:pPr>
            <a:r>
              <a:rPr lang="en-US" dirty="0"/>
              <a:t>  </a:t>
            </a:r>
            <a:r>
              <a:rPr lang="en-US" dirty="0" err="1"/>
              <a:t>i</a:t>
            </a:r>
            <a:r>
              <a:rPr lang="en-US" dirty="0"/>
              <a:t> = 1</a:t>
            </a:r>
          </a:p>
          <a:p>
            <a:pPr marL="0" indent="0" fontAlgn="base">
              <a:buNone/>
            </a:pPr>
            <a:r>
              <a:rPr lang="en-US" dirty="0"/>
              <a:t>  j = 2</a:t>
            </a:r>
          </a:p>
          <a:p>
            <a:pPr marL="0" indent="0" fontAlgn="base">
              <a:buNone/>
            </a:pPr>
            <a:r>
              <a:rPr lang="en-US" dirty="0"/>
              <a:t>  (value)</a:t>
            </a:r>
            <a:r>
              <a:rPr lang="en-US" baseline="-25000" dirty="0" err="1"/>
              <a:t>i</a:t>
            </a:r>
            <a:r>
              <a:rPr lang="en-US" dirty="0"/>
              <a:t> = (value)</a:t>
            </a:r>
            <a:r>
              <a:rPr lang="en-US" baseline="-25000" dirty="0"/>
              <a:t>1</a:t>
            </a:r>
            <a:r>
              <a:rPr lang="en-US" dirty="0"/>
              <a:t> = 3</a:t>
            </a:r>
          </a:p>
          <a:p>
            <a:pPr marL="0" indent="0" fontAlgn="base">
              <a:buNone/>
            </a:pPr>
            <a:r>
              <a:rPr lang="en-US" dirty="0"/>
              <a:t>  (weight)</a:t>
            </a:r>
            <a:r>
              <a:rPr lang="en-US" baseline="-25000" dirty="0" err="1"/>
              <a:t>i</a:t>
            </a:r>
            <a:r>
              <a:rPr lang="en-US" dirty="0"/>
              <a:t> = (weight)</a:t>
            </a:r>
            <a:r>
              <a:rPr lang="en-US" baseline="-25000" dirty="0"/>
              <a:t>1</a:t>
            </a:r>
            <a:r>
              <a:rPr lang="en-US" dirty="0"/>
              <a:t> = 2</a:t>
            </a:r>
          </a:p>
          <a:p>
            <a:pPr marL="0" indent="0" fontAlgn="base">
              <a:buNone/>
            </a:pPr>
            <a:endParaRPr lang="en-US" dirty="0"/>
          </a:p>
          <a:p>
            <a:pPr fontAlgn="base"/>
            <a:r>
              <a:rPr lang="en-US" dirty="0"/>
              <a:t>Substituting the values, we get-</a:t>
            </a:r>
          </a:p>
          <a:p>
            <a:pPr marL="0" indent="0" fontAlgn="base">
              <a:buNone/>
            </a:pPr>
            <a:r>
              <a:rPr lang="en-US" dirty="0"/>
              <a:t>  T(1,2) = max { T(1-1 , 2) , 3 + T(1-1 , 2-2) }</a:t>
            </a:r>
          </a:p>
          <a:p>
            <a:pPr marL="0" indent="0" fontAlgn="base">
              <a:buNone/>
            </a:pPr>
            <a:r>
              <a:rPr lang="en-US" dirty="0"/>
              <a:t>  T(1,2) = max { T(0,2) , 3 + T(0,0) }</a:t>
            </a:r>
          </a:p>
          <a:p>
            <a:pPr marL="0" indent="0" fontAlgn="base">
              <a:buNone/>
            </a:pPr>
            <a:r>
              <a:rPr lang="en-US" dirty="0"/>
              <a:t>  T(1,2) = max {0 , 3+0}</a:t>
            </a:r>
          </a:p>
          <a:p>
            <a:pPr marL="0" indent="0" fontAlgn="base">
              <a:buNone/>
            </a:pPr>
            <a:r>
              <a:rPr lang="en-US" dirty="0"/>
              <a:t>  T(1,2) = 3</a:t>
            </a:r>
          </a:p>
          <a:p>
            <a:endParaRPr lang="en-US" dirty="0"/>
          </a:p>
        </p:txBody>
      </p:sp>
      <p:sp>
        <p:nvSpPr>
          <p:cNvPr id="4" name="Rectangle 3">
            <a:extLst>
              <a:ext uri="{FF2B5EF4-FFF2-40B4-BE49-F238E27FC236}">
                <a16:creationId xmlns:a16="http://schemas.microsoft.com/office/drawing/2014/main" id="{FBE86122-1D0D-4433-86CE-8B23F8DCE795}"/>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219149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BA0-D4FA-44B5-AE35-AD4686598B83}"/>
              </a:ext>
            </a:extLst>
          </p:cNvPr>
          <p:cNvSpPr>
            <a:spLocks noGrp="1"/>
          </p:cNvSpPr>
          <p:nvPr>
            <p:ph type="title"/>
          </p:nvPr>
        </p:nvSpPr>
        <p:spPr>
          <a:xfrm>
            <a:off x="0" y="1225898"/>
            <a:ext cx="11353800" cy="464789"/>
          </a:xfrm>
        </p:spPr>
        <p:txBody>
          <a:bodyPr>
            <a:normAutofit fontScale="90000"/>
          </a:bodyPr>
          <a:lstStyle/>
          <a:p>
            <a:r>
              <a:rPr lang="en-US" b="1" u="sng" dirty="0"/>
              <a:t>Finding T(1,3)-</a:t>
            </a:r>
            <a:br>
              <a:rPr lang="en-US" b="1" dirty="0"/>
            </a:br>
            <a:endParaRPr lang="en-US" dirty="0"/>
          </a:p>
        </p:txBody>
      </p:sp>
      <p:sp>
        <p:nvSpPr>
          <p:cNvPr id="3" name="Content Placeholder 2">
            <a:extLst>
              <a:ext uri="{FF2B5EF4-FFF2-40B4-BE49-F238E27FC236}">
                <a16:creationId xmlns:a16="http://schemas.microsoft.com/office/drawing/2014/main" id="{B763D331-13F1-4981-9A22-19DD04E64688}"/>
              </a:ext>
            </a:extLst>
          </p:cNvPr>
          <p:cNvSpPr>
            <a:spLocks noGrp="1"/>
          </p:cNvSpPr>
          <p:nvPr>
            <p:ph idx="1"/>
          </p:nvPr>
        </p:nvSpPr>
        <p:spPr>
          <a:xfrm>
            <a:off x="110532" y="1446963"/>
            <a:ext cx="11243268" cy="5315578"/>
          </a:xfrm>
        </p:spPr>
        <p:txBody>
          <a:bodyPr>
            <a:normAutofit fontScale="92500" lnSpcReduction="10000"/>
          </a:bodyPr>
          <a:lstStyle/>
          <a:p>
            <a:pPr marL="0" indent="0" fontAlgn="base">
              <a:buNone/>
            </a:pPr>
            <a:endParaRPr lang="en-US" dirty="0"/>
          </a:p>
          <a:p>
            <a:pPr fontAlgn="base"/>
            <a:r>
              <a:rPr lang="en-US" dirty="0"/>
              <a:t>We have,</a:t>
            </a:r>
          </a:p>
          <a:p>
            <a:pPr marL="0" indent="0" fontAlgn="base">
              <a:buNone/>
            </a:pPr>
            <a:r>
              <a:rPr lang="en-US" dirty="0"/>
              <a:t>  </a:t>
            </a:r>
            <a:r>
              <a:rPr lang="en-US" dirty="0" err="1"/>
              <a:t>i</a:t>
            </a:r>
            <a:r>
              <a:rPr lang="en-US" dirty="0"/>
              <a:t> = 1</a:t>
            </a:r>
          </a:p>
          <a:p>
            <a:pPr marL="0" indent="0" fontAlgn="base">
              <a:buNone/>
            </a:pPr>
            <a:r>
              <a:rPr lang="en-US" dirty="0"/>
              <a:t>  j = 3</a:t>
            </a:r>
          </a:p>
          <a:p>
            <a:pPr marL="0" indent="0" fontAlgn="base">
              <a:buNone/>
            </a:pPr>
            <a:r>
              <a:rPr lang="en-US" dirty="0"/>
              <a:t>  (value)</a:t>
            </a:r>
            <a:r>
              <a:rPr lang="en-US" baseline="-25000" dirty="0" err="1"/>
              <a:t>i</a:t>
            </a:r>
            <a:r>
              <a:rPr lang="en-US" dirty="0"/>
              <a:t> = (value)</a:t>
            </a:r>
            <a:r>
              <a:rPr lang="en-US" baseline="-25000" dirty="0"/>
              <a:t>1</a:t>
            </a:r>
            <a:r>
              <a:rPr lang="en-US" dirty="0"/>
              <a:t> = 3</a:t>
            </a:r>
          </a:p>
          <a:p>
            <a:pPr marL="0" indent="0" fontAlgn="base">
              <a:buNone/>
            </a:pPr>
            <a:r>
              <a:rPr lang="en-US" dirty="0"/>
              <a:t>  (weight)</a:t>
            </a:r>
            <a:r>
              <a:rPr lang="en-US" baseline="-25000" dirty="0" err="1"/>
              <a:t>i</a:t>
            </a:r>
            <a:r>
              <a:rPr lang="en-US" dirty="0"/>
              <a:t> = (weight)</a:t>
            </a:r>
            <a:r>
              <a:rPr lang="en-US" baseline="-25000" dirty="0"/>
              <a:t>1</a:t>
            </a:r>
            <a:r>
              <a:rPr lang="en-US" dirty="0"/>
              <a:t> = 2</a:t>
            </a:r>
          </a:p>
          <a:p>
            <a:pPr marL="0" indent="0" fontAlgn="base">
              <a:buNone/>
            </a:pPr>
            <a:r>
              <a:rPr lang="en-US" dirty="0"/>
              <a:t> </a:t>
            </a:r>
          </a:p>
          <a:p>
            <a:pPr fontAlgn="base"/>
            <a:r>
              <a:rPr lang="en-US" dirty="0"/>
              <a:t>Substituting the values, we get-</a:t>
            </a:r>
          </a:p>
          <a:p>
            <a:pPr marL="0" indent="0" fontAlgn="base">
              <a:buNone/>
            </a:pPr>
            <a:r>
              <a:rPr lang="en-US" dirty="0"/>
              <a:t>   T(1,3) = max { T(1-1 , 3) , 3 + T(1-1 , 3-2) }</a:t>
            </a:r>
          </a:p>
          <a:p>
            <a:pPr marL="0" indent="0" fontAlgn="base">
              <a:buNone/>
            </a:pPr>
            <a:r>
              <a:rPr lang="en-US" dirty="0"/>
              <a:t>   T(1,3) = max { T(0,3) , 3 + T(0,1) }</a:t>
            </a:r>
          </a:p>
          <a:p>
            <a:pPr marL="0" indent="0" fontAlgn="base">
              <a:buNone/>
            </a:pPr>
            <a:r>
              <a:rPr lang="en-US" dirty="0"/>
              <a:t>   T(1,3) = max {0 , 3+0}</a:t>
            </a:r>
          </a:p>
          <a:p>
            <a:pPr marL="0" indent="0" fontAlgn="base">
              <a:buNone/>
            </a:pPr>
            <a:r>
              <a:rPr lang="en-US" dirty="0"/>
              <a:t>   T(1,3) = 3</a:t>
            </a:r>
          </a:p>
          <a:p>
            <a:endParaRPr lang="en-US" dirty="0"/>
          </a:p>
        </p:txBody>
      </p:sp>
      <p:sp>
        <p:nvSpPr>
          <p:cNvPr id="4" name="Rectangle 3">
            <a:extLst>
              <a:ext uri="{FF2B5EF4-FFF2-40B4-BE49-F238E27FC236}">
                <a16:creationId xmlns:a16="http://schemas.microsoft.com/office/drawing/2014/main" id="{EC82720E-4ECD-4D9E-805A-8ABBB0FF79A9}"/>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33877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ABB3-3C35-4464-B1F3-C260D8273F18}"/>
              </a:ext>
            </a:extLst>
          </p:cNvPr>
          <p:cNvSpPr>
            <a:spLocks noGrp="1"/>
          </p:cNvSpPr>
          <p:nvPr>
            <p:ph type="title"/>
          </p:nvPr>
        </p:nvSpPr>
        <p:spPr>
          <a:xfrm>
            <a:off x="-1" y="890588"/>
            <a:ext cx="12118311" cy="800100"/>
          </a:xfrm>
        </p:spPr>
        <p:txBody>
          <a:bodyPr/>
          <a:lstStyle/>
          <a:p>
            <a:r>
              <a:rPr lang="en-US" sz="3600" dirty="0"/>
              <a:t>Similarly, compute all the entries</a:t>
            </a:r>
            <a:r>
              <a:rPr lang="en-US" dirty="0"/>
              <a:t>.</a:t>
            </a:r>
          </a:p>
        </p:txBody>
      </p:sp>
      <p:sp>
        <p:nvSpPr>
          <p:cNvPr id="3" name="Content Placeholder 2">
            <a:extLst>
              <a:ext uri="{FF2B5EF4-FFF2-40B4-BE49-F238E27FC236}">
                <a16:creationId xmlns:a16="http://schemas.microsoft.com/office/drawing/2014/main" id="{DB5E6C1C-F3E9-49C1-B694-8200659DDFF9}"/>
              </a:ext>
            </a:extLst>
          </p:cNvPr>
          <p:cNvSpPr>
            <a:spLocks noGrp="1"/>
          </p:cNvSpPr>
          <p:nvPr>
            <p:ph idx="1"/>
          </p:nvPr>
        </p:nvSpPr>
        <p:spPr>
          <a:xfrm>
            <a:off x="0" y="1690688"/>
            <a:ext cx="12118312" cy="5011563"/>
          </a:xfrm>
        </p:spPr>
        <p:txBody>
          <a:bodyPr>
            <a:normAutofit lnSpcReduction="10000"/>
          </a:bodyPr>
          <a:lstStyle/>
          <a:p>
            <a:pPr marL="0" indent="0">
              <a:buNone/>
            </a:pPr>
            <a:r>
              <a:rPr lang="en-US" sz="3200" dirty="0"/>
              <a:t>After all the entries are computed and filled in the table, </a:t>
            </a:r>
          </a:p>
          <a:p>
            <a:pPr marL="0" indent="0">
              <a:buNone/>
            </a:pPr>
            <a:r>
              <a:rPr lang="en-US" sz="3200" dirty="0"/>
              <a:t>we get the following table-</a:t>
            </a:r>
          </a:p>
          <a:p>
            <a:pPr marL="0" indent="0">
              <a:buNone/>
            </a:pPr>
            <a:endParaRPr lang="en-US" sz="3200" dirty="0"/>
          </a:p>
          <a:p>
            <a:pPr fontAlgn="base"/>
            <a:r>
              <a:rPr lang="en-US" sz="3200" dirty="0"/>
              <a:t>The last entry represents the</a:t>
            </a:r>
          </a:p>
          <a:p>
            <a:pPr marL="0" indent="0" fontAlgn="base">
              <a:buNone/>
            </a:pPr>
            <a:r>
              <a:rPr lang="en-US" sz="3200" dirty="0"/>
              <a:t> maximum possible value that</a:t>
            </a:r>
          </a:p>
          <a:p>
            <a:pPr marL="0" indent="0" fontAlgn="base">
              <a:buNone/>
            </a:pPr>
            <a:r>
              <a:rPr lang="en-US" sz="3200" dirty="0"/>
              <a:t> can be put into the knapsack.</a:t>
            </a:r>
          </a:p>
          <a:p>
            <a:pPr fontAlgn="base"/>
            <a:r>
              <a:rPr lang="en-US" sz="3200" dirty="0"/>
              <a:t>So, maximum possible value</a:t>
            </a:r>
          </a:p>
          <a:p>
            <a:pPr marL="0" indent="0" fontAlgn="base">
              <a:buNone/>
            </a:pPr>
            <a:r>
              <a:rPr lang="en-US" sz="3200" dirty="0"/>
              <a:t> that can be put into</a:t>
            </a:r>
          </a:p>
          <a:p>
            <a:pPr marL="0" indent="0" fontAlgn="base">
              <a:buNone/>
            </a:pPr>
            <a:r>
              <a:rPr lang="en-US" sz="3200" dirty="0"/>
              <a:t> the knapsack = 7</a:t>
            </a:r>
          </a:p>
          <a:p>
            <a:pPr marL="0" indent="0">
              <a:buNone/>
            </a:pPr>
            <a:endParaRPr lang="en-US" sz="3200" dirty="0"/>
          </a:p>
          <a:p>
            <a:pPr marL="0" indent="0">
              <a:buNone/>
            </a:pPr>
            <a:endParaRPr lang="en-US" sz="3200" dirty="0"/>
          </a:p>
        </p:txBody>
      </p:sp>
      <p:sp>
        <p:nvSpPr>
          <p:cNvPr id="4" name="Rectangle 3">
            <a:extLst>
              <a:ext uri="{FF2B5EF4-FFF2-40B4-BE49-F238E27FC236}">
                <a16:creationId xmlns:a16="http://schemas.microsoft.com/office/drawing/2014/main" id="{8BB5453A-C2F4-443F-9F72-8E6C98A50A02}"/>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pic>
        <p:nvPicPr>
          <p:cNvPr id="8194" name="Picture 2">
            <a:extLst>
              <a:ext uri="{FF2B5EF4-FFF2-40B4-BE49-F238E27FC236}">
                <a16:creationId xmlns:a16="http://schemas.microsoft.com/office/drawing/2014/main" id="{7724249E-F135-4B52-A08F-450FAA569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367" y="2721246"/>
            <a:ext cx="5775031" cy="368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75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3F2C-D5ED-473D-B159-A96158E6A852}"/>
              </a:ext>
            </a:extLst>
          </p:cNvPr>
          <p:cNvSpPr>
            <a:spLocks noGrp="1"/>
          </p:cNvSpPr>
          <p:nvPr>
            <p:ph type="title"/>
          </p:nvPr>
        </p:nvSpPr>
        <p:spPr>
          <a:xfrm>
            <a:off x="0" y="890588"/>
            <a:ext cx="11353800" cy="800099"/>
          </a:xfrm>
        </p:spPr>
        <p:txBody>
          <a:bodyPr>
            <a:normAutofit fontScale="90000"/>
          </a:bodyPr>
          <a:lstStyle/>
          <a:p>
            <a:br>
              <a:rPr lang="en-US" b="1" dirty="0"/>
            </a:br>
            <a:endParaRPr lang="en-US" dirty="0"/>
          </a:p>
        </p:txBody>
      </p:sp>
      <p:sp>
        <p:nvSpPr>
          <p:cNvPr id="3" name="Content Placeholder 2">
            <a:extLst>
              <a:ext uri="{FF2B5EF4-FFF2-40B4-BE49-F238E27FC236}">
                <a16:creationId xmlns:a16="http://schemas.microsoft.com/office/drawing/2014/main" id="{62ADF794-41EC-4364-9432-747EE01D77FD}"/>
              </a:ext>
            </a:extLst>
          </p:cNvPr>
          <p:cNvSpPr>
            <a:spLocks noGrp="1"/>
          </p:cNvSpPr>
          <p:nvPr>
            <p:ph idx="1"/>
          </p:nvPr>
        </p:nvSpPr>
        <p:spPr>
          <a:xfrm>
            <a:off x="-1" y="800100"/>
            <a:ext cx="12192001" cy="6057899"/>
          </a:xfrm>
        </p:spPr>
        <p:txBody>
          <a:bodyPr>
            <a:normAutofit fontScale="92500" lnSpcReduction="10000"/>
          </a:bodyPr>
          <a:lstStyle/>
          <a:p>
            <a:pPr marL="0" indent="0" fontAlgn="base">
              <a:buNone/>
            </a:pPr>
            <a:r>
              <a:rPr lang="en-US" sz="3600" b="1" u="sng" dirty="0"/>
              <a:t>Step-03:</a:t>
            </a:r>
            <a:endParaRPr lang="en-US" sz="3600" b="1" dirty="0"/>
          </a:p>
          <a:p>
            <a:pPr marL="0" indent="0" fontAlgn="base">
              <a:buNone/>
            </a:pPr>
            <a:endParaRPr lang="en-US" dirty="0"/>
          </a:p>
          <a:p>
            <a:pPr marL="0" indent="0" fontAlgn="base">
              <a:buNone/>
            </a:pPr>
            <a:r>
              <a:rPr lang="en-US" dirty="0"/>
              <a:t>To identify the items that must be put into the knapsack to obtain that maximum profit,</a:t>
            </a:r>
          </a:p>
          <a:p>
            <a:pPr fontAlgn="base"/>
            <a:r>
              <a:rPr lang="en-US" dirty="0"/>
              <a:t>Consider the last column of the table.</a:t>
            </a:r>
          </a:p>
          <a:p>
            <a:pPr fontAlgn="base"/>
            <a:r>
              <a:rPr lang="en-US" dirty="0"/>
              <a:t>Start scanning the entries from bottom to top.</a:t>
            </a:r>
          </a:p>
          <a:p>
            <a:pPr fontAlgn="base"/>
            <a:r>
              <a:rPr lang="en-US" dirty="0"/>
              <a:t>On encountering an entry whose value is not same as the value stored in the entry immediately above it, mark the row label of that entry.</a:t>
            </a:r>
          </a:p>
          <a:p>
            <a:pPr fontAlgn="base"/>
            <a:r>
              <a:rPr lang="en-US" dirty="0"/>
              <a:t>After all the entries are scanned, the marked labels represent the items that must be put into the knapsack.</a:t>
            </a:r>
          </a:p>
          <a:p>
            <a:pPr fontAlgn="base"/>
            <a:endParaRPr lang="en-US" dirty="0"/>
          </a:p>
          <a:p>
            <a:pPr fontAlgn="base"/>
            <a:r>
              <a:rPr lang="en-US" dirty="0"/>
              <a:t>So Following Step-3</a:t>
            </a:r>
          </a:p>
          <a:p>
            <a:pPr marL="0" indent="0" fontAlgn="base">
              <a:buNone/>
            </a:pPr>
            <a:r>
              <a:rPr lang="en-US" dirty="0"/>
              <a:t>We mark the rows labelled “1” and “2”.</a:t>
            </a:r>
          </a:p>
          <a:p>
            <a:pPr marL="0" indent="0" fontAlgn="base">
              <a:buNone/>
            </a:pPr>
            <a:r>
              <a:rPr lang="en-US" dirty="0"/>
              <a:t>Thus, items that must be put into the knapsack to obtain the maximum value 7 are-       </a:t>
            </a:r>
          </a:p>
          <a:p>
            <a:pPr marL="0" indent="0" fontAlgn="base">
              <a:buNone/>
            </a:pPr>
            <a:r>
              <a:rPr lang="en-US" b="1" dirty="0"/>
              <a:t>Item-1 and Item-2</a:t>
            </a:r>
            <a:endParaRPr lang="en-US" dirty="0"/>
          </a:p>
          <a:p>
            <a:pPr marL="0" indent="0" fontAlgn="base">
              <a:buNone/>
            </a:pPr>
            <a:endParaRPr lang="en-US" dirty="0"/>
          </a:p>
          <a:p>
            <a:pPr marL="0" indent="0" fontAlgn="base">
              <a:buNone/>
            </a:pPr>
            <a:endParaRPr lang="en-US" dirty="0"/>
          </a:p>
        </p:txBody>
      </p:sp>
      <p:sp>
        <p:nvSpPr>
          <p:cNvPr id="4" name="Rectangle 3">
            <a:extLst>
              <a:ext uri="{FF2B5EF4-FFF2-40B4-BE49-F238E27FC236}">
                <a16:creationId xmlns:a16="http://schemas.microsoft.com/office/drawing/2014/main" id="{EC276BC6-2D37-4F1C-AC31-0EEC616B726C}"/>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341722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6823-6619-4D10-BAAE-3C2630CF3A2C}"/>
              </a:ext>
            </a:extLst>
          </p:cNvPr>
          <p:cNvSpPr>
            <a:spLocks noGrp="1"/>
          </p:cNvSpPr>
          <p:nvPr>
            <p:ph type="title"/>
          </p:nvPr>
        </p:nvSpPr>
        <p:spPr>
          <a:xfrm>
            <a:off x="0" y="890588"/>
            <a:ext cx="11353800" cy="800100"/>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8BDA6FBE-0218-40C2-BFEB-CEA1E8D1CCE4}"/>
              </a:ext>
            </a:extLst>
          </p:cNvPr>
          <p:cNvSpPr>
            <a:spLocks noGrp="1"/>
          </p:cNvSpPr>
          <p:nvPr>
            <p:ph idx="1"/>
          </p:nvPr>
        </p:nvSpPr>
        <p:spPr>
          <a:xfrm>
            <a:off x="0" y="1825624"/>
            <a:ext cx="12192000" cy="5032375"/>
          </a:xfrm>
        </p:spPr>
        <p:txBody>
          <a:bodyPr>
            <a:normAutofit fontScale="92500" lnSpcReduction="10000"/>
          </a:bodyPr>
          <a:lstStyle/>
          <a:p>
            <a:pPr marL="0" indent="0">
              <a:buNone/>
            </a:pPr>
            <a:r>
              <a:rPr lang="en-US" dirty="0">
                <a:solidFill>
                  <a:srgbClr val="002060"/>
                </a:solidFill>
              </a:rPr>
              <a:t>Input: { w1,w2,w3,……….</a:t>
            </a:r>
            <a:r>
              <a:rPr lang="en-US" dirty="0" err="1">
                <a:solidFill>
                  <a:srgbClr val="002060"/>
                </a:solidFill>
              </a:rPr>
              <a:t>wn</a:t>
            </a:r>
            <a:r>
              <a:rPr lang="en-US" dirty="0">
                <a:solidFill>
                  <a:srgbClr val="002060"/>
                </a:solidFill>
              </a:rPr>
              <a:t>},c,{ p1,p2,p3,………</a:t>
            </a:r>
            <a:r>
              <a:rPr lang="en-US" dirty="0" err="1">
                <a:solidFill>
                  <a:srgbClr val="002060"/>
                </a:solidFill>
              </a:rPr>
              <a:t>pn</a:t>
            </a:r>
            <a:r>
              <a:rPr lang="en-US" dirty="0">
                <a:solidFill>
                  <a:srgbClr val="002060"/>
                </a:solidFill>
              </a:rPr>
              <a:t>}</a:t>
            </a:r>
          </a:p>
          <a:p>
            <a:pPr marL="0" indent="0">
              <a:buNone/>
            </a:pPr>
            <a:r>
              <a:rPr lang="en-US" dirty="0">
                <a:solidFill>
                  <a:srgbClr val="002060"/>
                </a:solidFill>
              </a:rPr>
              <a:t>Output: T[</a:t>
            </a:r>
            <a:r>
              <a:rPr lang="en-US" dirty="0" err="1">
                <a:solidFill>
                  <a:srgbClr val="002060"/>
                </a:solidFill>
              </a:rPr>
              <a:t>n,c</a:t>
            </a:r>
            <a:r>
              <a:rPr lang="en-US" dirty="0">
                <a:solidFill>
                  <a:srgbClr val="002060"/>
                </a:solidFill>
              </a:rPr>
              <a:t>]</a:t>
            </a:r>
          </a:p>
          <a:p>
            <a:pPr marL="0" indent="0">
              <a:buNone/>
            </a:pPr>
            <a:r>
              <a:rPr lang="en-US" dirty="0">
                <a:solidFill>
                  <a:srgbClr val="002060"/>
                </a:solidFill>
              </a:rPr>
              <a:t>for </a:t>
            </a:r>
            <a:r>
              <a:rPr lang="en-US" dirty="0" err="1">
                <a:solidFill>
                  <a:srgbClr val="002060"/>
                </a:solidFill>
              </a:rPr>
              <a:t>i</a:t>
            </a:r>
            <a:r>
              <a:rPr lang="en-US" dirty="0">
                <a:solidFill>
                  <a:srgbClr val="002060"/>
                </a:solidFill>
              </a:rPr>
              <a:t> = 0 to c</a:t>
            </a:r>
          </a:p>
          <a:p>
            <a:pPr marL="0" indent="0">
              <a:buNone/>
            </a:pPr>
            <a:r>
              <a:rPr lang="en-US" dirty="0">
                <a:solidFill>
                  <a:srgbClr val="002060"/>
                </a:solidFill>
              </a:rPr>
              <a:t>	T[i,0] = 0;</a:t>
            </a:r>
          </a:p>
          <a:p>
            <a:pPr marL="0" indent="0">
              <a:buNone/>
            </a:pPr>
            <a:r>
              <a:rPr lang="en-US" dirty="0">
                <a:solidFill>
                  <a:srgbClr val="002060"/>
                </a:solidFill>
              </a:rPr>
              <a:t>for I = 0 to n</a:t>
            </a:r>
          </a:p>
          <a:p>
            <a:pPr marL="0" indent="0">
              <a:buNone/>
            </a:pPr>
            <a:r>
              <a:rPr lang="en-US" dirty="0">
                <a:solidFill>
                  <a:srgbClr val="002060"/>
                </a:solidFill>
              </a:rPr>
              <a:t>{  T[0,i]= 0;</a:t>
            </a:r>
          </a:p>
          <a:p>
            <a:pPr marL="0" indent="0">
              <a:buNone/>
            </a:pPr>
            <a:r>
              <a:rPr lang="en-US" dirty="0">
                <a:solidFill>
                  <a:srgbClr val="002060"/>
                </a:solidFill>
              </a:rPr>
              <a:t>for j = 1 to c</a:t>
            </a:r>
          </a:p>
          <a:p>
            <a:pPr marL="0" indent="0">
              <a:buNone/>
            </a:pPr>
            <a:r>
              <a:rPr lang="en-US" dirty="0">
                <a:solidFill>
                  <a:srgbClr val="002060"/>
                </a:solidFill>
              </a:rPr>
              <a:t>{if((</a:t>
            </a:r>
            <a:r>
              <a:rPr lang="en-US" dirty="0" err="1">
                <a:solidFill>
                  <a:srgbClr val="002060"/>
                </a:solidFill>
              </a:rPr>
              <a:t>wi</a:t>
            </a:r>
            <a:r>
              <a:rPr lang="en-US" dirty="0">
                <a:solidFill>
                  <a:srgbClr val="002060"/>
                </a:solidFill>
              </a:rPr>
              <a:t>&lt;=j) &amp;&amp;  (T[i-1,j-w] + pi &gt;T[i-1,j]))</a:t>
            </a:r>
          </a:p>
          <a:p>
            <a:pPr marL="0" indent="0">
              <a:buNone/>
            </a:pPr>
            <a:r>
              <a:rPr lang="en-US" dirty="0">
                <a:solidFill>
                  <a:srgbClr val="002060"/>
                </a:solidFill>
              </a:rPr>
              <a:t>	then do T[</a:t>
            </a:r>
            <a:r>
              <a:rPr lang="en-US" dirty="0" err="1">
                <a:solidFill>
                  <a:srgbClr val="002060"/>
                </a:solidFill>
              </a:rPr>
              <a:t>i,j</a:t>
            </a:r>
            <a:r>
              <a:rPr lang="en-US" dirty="0">
                <a:solidFill>
                  <a:srgbClr val="002060"/>
                </a:solidFill>
              </a:rPr>
              <a:t>] = T[i-1,j-wi] + pi </a:t>
            </a:r>
          </a:p>
          <a:p>
            <a:pPr marL="0" indent="0">
              <a:buNone/>
            </a:pPr>
            <a:r>
              <a:rPr lang="en-US" dirty="0">
                <a:solidFill>
                  <a:srgbClr val="002060"/>
                </a:solidFill>
              </a:rPr>
              <a:t>else T[</a:t>
            </a:r>
            <a:r>
              <a:rPr lang="en-US" dirty="0" err="1">
                <a:solidFill>
                  <a:srgbClr val="002060"/>
                </a:solidFill>
              </a:rPr>
              <a:t>i,j</a:t>
            </a:r>
            <a:r>
              <a:rPr lang="en-US" dirty="0">
                <a:solidFill>
                  <a:srgbClr val="002060"/>
                </a:solidFill>
              </a:rPr>
              <a:t>] =  T[i-1,j]}</a:t>
            </a:r>
          </a:p>
          <a:p>
            <a:pPr marL="0" indent="0">
              <a:buNone/>
            </a:pPr>
            <a:r>
              <a:rPr lang="en-US" dirty="0">
                <a:solidFill>
                  <a:srgbClr val="002060"/>
                </a:solidFill>
              </a:rPr>
              <a:t>}</a:t>
            </a:r>
          </a:p>
        </p:txBody>
      </p:sp>
      <p:sp>
        <p:nvSpPr>
          <p:cNvPr id="4" name="Rectangle 3">
            <a:extLst>
              <a:ext uri="{FF2B5EF4-FFF2-40B4-BE49-F238E27FC236}">
                <a16:creationId xmlns:a16="http://schemas.microsoft.com/office/drawing/2014/main" id="{835C19EC-FB38-434C-B54B-D917C7A9C1B1}"/>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345367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ECA1-5FFE-4CBE-9A7C-ED2ECAAC8063}"/>
              </a:ext>
            </a:extLst>
          </p:cNvPr>
          <p:cNvSpPr>
            <a:spLocks noGrp="1"/>
          </p:cNvSpPr>
          <p:nvPr>
            <p:ph type="title"/>
          </p:nvPr>
        </p:nvSpPr>
        <p:spPr>
          <a:xfrm>
            <a:off x="0" y="890588"/>
            <a:ext cx="11353800" cy="800100"/>
          </a:xfrm>
        </p:spPr>
        <p:txBody>
          <a:bodyPr/>
          <a:lstStyle/>
          <a:p>
            <a:r>
              <a:rPr lang="en-US" b="1" u="sng" dirty="0"/>
              <a:t>Time complexity: </a:t>
            </a:r>
          </a:p>
        </p:txBody>
      </p:sp>
      <p:sp>
        <p:nvSpPr>
          <p:cNvPr id="3" name="Content Placeholder 2">
            <a:extLst>
              <a:ext uri="{FF2B5EF4-FFF2-40B4-BE49-F238E27FC236}">
                <a16:creationId xmlns:a16="http://schemas.microsoft.com/office/drawing/2014/main" id="{4DDDF786-5052-45D1-9821-39317A498C65}"/>
              </a:ext>
            </a:extLst>
          </p:cNvPr>
          <p:cNvSpPr>
            <a:spLocks noGrp="1"/>
          </p:cNvSpPr>
          <p:nvPr>
            <p:ph idx="1"/>
          </p:nvPr>
        </p:nvSpPr>
        <p:spPr>
          <a:xfrm>
            <a:off x="70338" y="1825625"/>
            <a:ext cx="11887200" cy="4886674"/>
          </a:xfrm>
        </p:spPr>
        <p:txBody>
          <a:bodyPr>
            <a:normAutofit/>
          </a:bodyPr>
          <a:lstStyle/>
          <a:p>
            <a:pPr marL="0" indent="0">
              <a:buNone/>
            </a:pPr>
            <a:endParaRPr lang="en-US" sz="3600" dirty="0"/>
          </a:p>
          <a:p>
            <a:pPr marL="0" indent="0">
              <a:buNone/>
            </a:pPr>
            <a:r>
              <a:rPr lang="en-US" sz="3600" dirty="0"/>
              <a:t>Number of total entries( unique subproblems) = O(</a:t>
            </a:r>
            <a:r>
              <a:rPr lang="en-US" sz="3600" dirty="0" err="1"/>
              <a:t>nw</a:t>
            </a:r>
            <a:r>
              <a:rPr lang="en-US" sz="3600" dirty="0"/>
              <a:t>)</a:t>
            </a:r>
          </a:p>
          <a:p>
            <a:pPr marL="0" indent="0">
              <a:buNone/>
            </a:pPr>
            <a:r>
              <a:rPr lang="en-US" sz="3600" dirty="0"/>
              <a:t>Time taken to compute each entry = O(1)</a:t>
            </a:r>
          </a:p>
          <a:p>
            <a:pPr marL="0" indent="0">
              <a:buNone/>
            </a:pPr>
            <a:r>
              <a:rPr lang="en-US" sz="3600" dirty="0"/>
              <a:t>So time complexity = O(</a:t>
            </a:r>
            <a:r>
              <a:rPr lang="en-US" sz="3600" dirty="0" err="1"/>
              <a:t>nw</a:t>
            </a:r>
            <a:r>
              <a:rPr lang="en-US" sz="3600" dirty="0"/>
              <a:t>) </a:t>
            </a:r>
          </a:p>
        </p:txBody>
      </p:sp>
      <p:sp>
        <p:nvSpPr>
          <p:cNvPr id="4" name="Rectangle 3">
            <a:extLst>
              <a:ext uri="{FF2B5EF4-FFF2-40B4-BE49-F238E27FC236}">
                <a16:creationId xmlns:a16="http://schemas.microsoft.com/office/drawing/2014/main" id="{AA68A7A8-2A39-43FA-8213-FA19AC489647}"/>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215548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DA44-7DD9-4DB3-9A89-563CF0147F5B}"/>
              </a:ext>
            </a:extLst>
          </p:cNvPr>
          <p:cNvSpPr>
            <a:spLocks noGrp="1"/>
          </p:cNvSpPr>
          <p:nvPr>
            <p:ph type="title"/>
          </p:nvPr>
        </p:nvSpPr>
        <p:spPr>
          <a:xfrm>
            <a:off x="0" y="800100"/>
            <a:ext cx="11353800" cy="912812"/>
          </a:xfrm>
        </p:spPr>
        <p:txBody>
          <a:bodyPr>
            <a:normAutofit/>
          </a:bodyPr>
          <a:lstStyle/>
          <a:p>
            <a:r>
              <a:rPr lang="en-US" sz="4000" b="1" u="sng" dirty="0"/>
              <a:t>(2.)MATRIX CHAIN MULTIPLICATION</a:t>
            </a:r>
          </a:p>
        </p:txBody>
      </p:sp>
      <p:sp>
        <p:nvSpPr>
          <p:cNvPr id="3" name="Content Placeholder 2">
            <a:extLst>
              <a:ext uri="{FF2B5EF4-FFF2-40B4-BE49-F238E27FC236}">
                <a16:creationId xmlns:a16="http://schemas.microsoft.com/office/drawing/2014/main" id="{F6D0CB5D-DE38-4FD4-ADDE-F03EE985FD06}"/>
              </a:ext>
            </a:extLst>
          </p:cNvPr>
          <p:cNvSpPr>
            <a:spLocks noGrp="1"/>
          </p:cNvSpPr>
          <p:nvPr>
            <p:ph idx="1"/>
          </p:nvPr>
        </p:nvSpPr>
        <p:spPr>
          <a:xfrm>
            <a:off x="70338" y="1899138"/>
            <a:ext cx="11696282" cy="4946302"/>
          </a:xfrm>
        </p:spPr>
        <p:txBody>
          <a:bodyPr>
            <a:normAutofit/>
          </a:bodyPr>
          <a:lstStyle/>
          <a:p>
            <a:r>
              <a:rPr lang="en-US" dirty="0"/>
              <a:t>Given a sequence of matrices, find the most efficient way to multiply these matrices together. The problem is not actually to perform the multiplications, but merely to decide in which order to perform the multiplications.</a:t>
            </a:r>
          </a:p>
          <a:p>
            <a:endParaRPr lang="en-US" dirty="0"/>
          </a:p>
          <a:p>
            <a:r>
              <a:rPr lang="en-US" dirty="0"/>
              <a:t>We have many options to multiply a chain of matrices because matrix multiplication is associative. </a:t>
            </a:r>
          </a:p>
          <a:p>
            <a:pPr marL="0" indent="0">
              <a:buNone/>
            </a:pPr>
            <a:r>
              <a:rPr lang="en-US" dirty="0"/>
              <a:t> In other words, no matter how we parenthesize the product, the result will be                                   the same.</a:t>
            </a:r>
          </a:p>
          <a:p>
            <a:pPr marL="0" indent="0">
              <a:buNone/>
            </a:pPr>
            <a:endParaRPr lang="en-US" dirty="0"/>
          </a:p>
        </p:txBody>
      </p:sp>
      <p:sp>
        <p:nvSpPr>
          <p:cNvPr id="4" name="Rectangle 3">
            <a:extLst>
              <a:ext uri="{FF2B5EF4-FFF2-40B4-BE49-F238E27FC236}">
                <a16:creationId xmlns:a16="http://schemas.microsoft.com/office/drawing/2014/main" id="{EACD07E9-5F12-4250-83E0-1B6659F060A4}"/>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DYNAMIC PROGRAMMING – matrix chain multiplication   </a:t>
            </a:r>
          </a:p>
        </p:txBody>
      </p:sp>
    </p:spTree>
    <p:extLst>
      <p:ext uri="{BB962C8B-B14F-4D97-AF65-F5344CB8AC3E}">
        <p14:creationId xmlns:p14="http://schemas.microsoft.com/office/powerpoint/2010/main" val="286465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BEE8-480A-46B2-9C5B-67831226D23B}"/>
              </a:ext>
            </a:extLst>
          </p:cNvPr>
          <p:cNvSpPr>
            <a:spLocks noGrp="1"/>
          </p:cNvSpPr>
          <p:nvPr>
            <p:ph type="title"/>
          </p:nvPr>
        </p:nvSpPr>
        <p:spPr>
          <a:xfrm>
            <a:off x="0" y="984738"/>
            <a:ext cx="11353800" cy="834013"/>
          </a:xfrm>
        </p:spPr>
        <p:txBody>
          <a:bodyPr/>
          <a:lstStyle/>
          <a:p>
            <a:r>
              <a:rPr lang="en-US" b="1" dirty="0"/>
              <a:t>Dynamic programming:</a:t>
            </a:r>
          </a:p>
        </p:txBody>
      </p:sp>
      <p:sp>
        <p:nvSpPr>
          <p:cNvPr id="3" name="Content Placeholder 2">
            <a:extLst>
              <a:ext uri="{FF2B5EF4-FFF2-40B4-BE49-F238E27FC236}">
                <a16:creationId xmlns:a16="http://schemas.microsoft.com/office/drawing/2014/main" id="{BBCC1F92-5252-41D9-B213-20D903036E47}"/>
              </a:ext>
            </a:extLst>
          </p:cNvPr>
          <p:cNvSpPr>
            <a:spLocks noGrp="1"/>
          </p:cNvSpPr>
          <p:nvPr>
            <p:ph idx="1"/>
          </p:nvPr>
        </p:nvSpPr>
        <p:spPr>
          <a:xfrm>
            <a:off x="0" y="2150346"/>
            <a:ext cx="12192000" cy="4582049"/>
          </a:xfrm>
        </p:spPr>
        <p:txBody>
          <a:bodyPr/>
          <a:lstStyle/>
          <a:p>
            <a:pPr marL="0" indent="0">
              <a:buNone/>
            </a:pPr>
            <a:r>
              <a:rPr lang="en-US" dirty="0"/>
              <a:t>Dynamic Programming is mainly an optimization over plain recursion. </a:t>
            </a:r>
          </a:p>
          <a:p>
            <a:pPr marL="0" indent="0">
              <a:buNone/>
            </a:pPr>
            <a:r>
              <a:rPr lang="en-US" dirty="0"/>
              <a:t>Wherever we see a recursive solution that has repeated calls for same inputs,</a:t>
            </a:r>
          </a:p>
          <a:p>
            <a:pPr marL="0" indent="0">
              <a:buNone/>
            </a:pPr>
            <a:r>
              <a:rPr lang="en-US" dirty="0"/>
              <a:t>we can optimize it using Dynamic Programming. </a:t>
            </a:r>
          </a:p>
          <a:p>
            <a:pPr marL="0" indent="0">
              <a:buNone/>
            </a:pPr>
            <a:r>
              <a:rPr lang="en-US" dirty="0"/>
              <a:t>The idea is to simply store the results of subproblems, so that we do not have to re-compute them when needed later. </a:t>
            </a:r>
          </a:p>
          <a:p>
            <a:pPr marL="0" indent="0">
              <a:buNone/>
            </a:pPr>
            <a:r>
              <a:rPr lang="en-US" dirty="0"/>
              <a:t>This simple optimization reduces time complexities from exponential to polynomial. </a:t>
            </a:r>
          </a:p>
        </p:txBody>
      </p:sp>
      <p:sp>
        <p:nvSpPr>
          <p:cNvPr id="5" name="Rectangle 4">
            <a:extLst>
              <a:ext uri="{FF2B5EF4-FFF2-40B4-BE49-F238E27FC236}">
                <a16:creationId xmlns:a16="http://schemas.microsoft.com/office/drawing/2014/main" id="{125D152E-B803-4626-85F1-D92D13312430}"/>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a:t>
            </a:r>
          </a:p>
        </p:txBody>
      </p:sp>
    </p:spTree>
    <p:extLst>
      <p:ext uri="{BB962C8B-B14F-4D97-AF65-F5344CB8AC3E}">
        <p14:creationId xmlns:p14="http://schemas.microsoft.com/office/powerpoint/2010/main" val="3709688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36D0-FD7B-4B13-AF24-E527F61B99DC}"/>
              </a:ext>
            </a:extLst>
          </p:cNvPr>
          <p:cNvSpPr>
            <a:spLocks noGrp="1"/>
          </p:cNvSpPr>
          <p:nvPr>
            <p:ph type="title"/>
          </p:nvPr>
        </p:nvSpPr>
        <p:spPr>
          <a:xfrm>
            <a:off x="838200" y="1075174"/>
            <a:ext cx="10515600" cy="61551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FB948C5-5FA4-4EC5-BC8B-3B0476954CAE}"/>
              </a:ext>
            </a:extLst>
          </p:cNvPr>
          <p:cNvSpPr>
            <a:spLocks noGrp="1"/>
          </p:cNvSpPr>
          <p:nvPr>
            <p:ph idx="1"/>
          </p:nvPr>
        </p:nvSpPr>
        <p:spPr>
          <a:xfrm>
            <a:off x="390525" y="1825625"/>
            <a:ext cx="10963275" cy="4794250"/>
          </a:xfrm>
        </p:spPr>
        <p:txBody>
          <a:bodyPr/>
          <a:lstStyle/>
          <a:p>
            <a:pPr marL="0" indent="0">
              <a:buNone/>
            </a:pPr>
            <a:r>
              <a:rPr lang="en-US" dirty="0"/>
              <a:t>For example:-</a:t>
            </a:r>
          </a:p>
          <a:p>
            <a:pPr marL="0" indent="0">
              <a:buNone/>
            </a:pPr>
            <a:r>
              <a:rPr lang="en-US" dirty="0"/>
              <a:t>We have 3 matrices A, B,  and C</a:t>
            </a:r>
          </a:p>
          <a:p>
            <a:pPr marL="0" indent="0">
              <a:buNone/>
            </a:pPr>
            <a:r>
              <a:rPr lang="en-US" dirty="0"/>
              <a:t>Then A(BC) = (AB)C</a:t>
            </a:r>
          </a:p>
          <a:p>
            <a:pPr marL="0" indent="0">
              <a:buNone/>
            </a:pPr>
            <a:r>
              <a:rPr lang="en-US" dirty="0"/>
              <a:t>So we have two ways to multiply</a:t>
            </a:r>
          </a:p>
          <a:p>
            <a:pPr marL="0" indent="0">
              <a:buNone/>
            </a:pPr>
            <a:r>
              <a:rPr lang="en-US" dirty="0"/>
              <a:t>Suppose A is a 10 × 30 matrix, B is a 30 × 5 matrix, and C is a 5 × 60 matrix</a:t>
            </a:r>
          </a:p>
          <a:p>
            <a:pPr marL="0" indent="0">
              <a:buNone/>
            </a:pPr>
            <a:endParaRPr lang="en-US" dirty="0"/>
          </a:p>
          <a:p>
            <a:pPr marL="0" indent="0">
              <a:buNone/>
            </a:pPr>
            <a:endParaRPr lang="en-US" dirty="0"/>
          </a:p>
          <a:p>
            <a:pPr marL="0" indent="0">
              <a:buNone/>
            </a:pPr>
            <a:endParaRPr lang="en-US" dirty="0"/>
          </a:p>
          <a:p>
            <a:pPr marL="0" indent="0">
              <a:buNone/>
            </a:pPr>
            <a:r>
              <a:rPr lang="en-US" dirty="0"/>
              <a:t>Clearly the first parenthesizing requires less number of operations.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87B05C3E-ED73-4B1E-8DE8-89ED4519CB27}"/>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matrix chain multiplication   </a:t>
            </a:r>
          </a:p>
        </p:txBody>
      </p:sp>
      <p:sp>
        <p:nvSpPr>
          <p:cNvPr id="5" name="Rectangle 1">
            <a:extLst>
              <a:ext uri="{FF2B5EF4-FFF2-40B4-BE49-F238E27FC236}">
                <a16:creationId xmlns:a16="http://schemas.microsoft.com/office/drawing/2014/main" id="{F934AB52-38D1-40F4-B79B-C4CD5B8D203C}"/>
              </a:ext>
            </a:extLst>
          </p:cNvPr>
          <p:cNvSpPr>
            <a:spLocks noChangeArrowheads="1"/>
          </p:cNvSpPr>
          <p:nvPr/>
        </p:nvSpPr>
        <p:spPr bwMode="auto">
          <a:xfrm>
            <a:off x="685800" y="4964265"/>
            <a:ext cx="9963150" cy="679653"/>
          </a:xfrm>
          <a:prstGeom prst="rect">
            <a:avLst/>
          </a:prstGeom>
          <a:solidFill>
            <a:schemeClr val="bg1"/>
          </a:solidFill>
          <a:ln>
            <a:solidFill>
              <a:schemeClr val="bg1"/>
            </a:solid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(AB)C = (10×30×5) + (10×5×60) = 1500 + 3000 = 4500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A(BC) = (30×5×60) + (10×30×60) = 9000 + 18000 = 27000 operations.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832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F435-2440-4157-9529-BF6E97E72827}"/>
              </a:ext>
            </a:extLst>
          </p:cNvPr>
          <p:cNvSpPr>
            <a:spLocks noGrp="1"/>
          </p:cNvSpPr>
          <p:nvPr>
            <p:ph type="title"/>
          </p:nvPr>
        </p:nvSpPr>
        <p:spPr>
          <a:xfrm>
            <a:off x="0" y="946151"/>
            <a:ext cx="10515600" cy="635000"/>
          </a:xfrm>
        </p:spPr>
        <p:txBody>
          <a:bodyPr>
            <a:normAutofit fontScale="90000"/>
          </a:bodyPr>
          <a:lstStyle/>
          <a:p>
            <a:r>
              <a:rPr lang="en-US" b="1" u="sng" dirty="0"/>
              <a:t>Algorithm:-</a:t>
            </a:r>
          </a:p>
        </p:txBody>
      </p:sp>
      <p:sp>
        <p:nvSpPr>
          <p:cNvPr id="3" name="Content Placeholder 2">
            <a:extLst>
              <a:ext uri="{FF2B5EF4-FFF2-40B4-BE49-F238E27FC236}">
                <a16:creationId xmlns:a16="http://schemas.microsoft.com/office/drawing/2014/main" id="{22F0613B-ADA3-4DC7-BC6F-7844DF9A8A4B}"/>
              </a:ext>
            </a:extLst>
          </p:cNvPr>
          <p:cNvSpPr>
            <a:spLocks noGrp="1"/>
          </p:cNvSpPr>
          <p:nvPr>
            <p:ph idx="1"/>
          </p:nvPr>
        </p:nvSpPr>
        <p:spPr>
          <a:xfrm>
            <a:off x="-1" y="1704976"/>
            <a:ext cx="12030075" cy="5081588"/>
          </a:xfrm>
        </p:spPr>
        <p:txBody>
          <a:bodyPr>
            <a:normAutofit fontScale="62500" lnSpcReduction="20000"/>
          </a:bodyPr>
          <a:lstStyle/>
          <a:p>
            <a:pPr marL="0" indent="0">
              <a:buNone/>
            </a:pPr>
            <a:r>
              <a:rPr lang="en-US" dirty="0" err="1">
                <a:solidFill>
                  <a:srgbClr val="002060"/>
                </a:solidFill>
              </a:rPr>
              <a:t>Matrix_chain_multiplication</a:t>
            </a:r>
            <a:r>
              <a:rPr lang="en-US" dirty="0">
                <a:solidFill>
                  <a:srgbClr val="002060"/>
                </a:solidFill>
              </a:rPr>
              <a:t>(p)</a:t>
            </a:r>
          </a:p>
          <a:p>
            <a:pPr marL="0" indent="0">
              <a:buNone/>
            </a:pPr>
            <a:r>
              <a:rPr lang="en-US" dirty="0">
                <a:solidFill>
                  <a:srgbClr val="002060"/>
                </a:solidFill>
              </a:rPr>
              <a:t>{</a:t>
            </a:r>
          </a:p>
          <a:p>
            <a:pPr marL="0" indent="0">
              <a:buNone/>
            </a:pPr>
            <a:r>
              <a:rPr lang="en-US" dirty="0">
                <a:solidFill>
                  <a:srgbClr val="002060"/>
                </a:solidFill>
              </a:rPr>
              <a:t>     n = p.length-1;</a:t>
            </a:r>
          </a:p>
          <a:p>
            <a:pPr marL="0" indent="0">
              <a:buNone/>
            </a:pPr>
            <a:r>
              <a:rPr lang="en-US" dirty="0">
                <a:solidFill>
                  <a:srgbClr val="002060"/>
                </a:solidFill>
              </a:rPr>
              <a:t>     Let m[1….n,1….n] be new table</a:t>
            </a:r>
          </a:p>
          <a:p>
            <a:pPr marL="0" indent="0">
              <a:buNone/>
            </a:pPr>
            <a:r>
              <a:rPr lang="en-US" dirty="0">
                <a:solidFill>
                  <a:srgbClr val="002060"/>
                </a:solidFill>
              </a:rPr>
              <a:t>     for </a:t>
            </a:r>
            <a:r>
              <a:rPr lang="en-US" dirty="0" err="1">
                <a:solidFill>
                  <a:srgbClr val="002060"/>
                </a:solidFill>
              </a:rPr>
              <a:t>i</a:t>
            </a:r>
            <a:r>
              <a:rPr lang="en-US" dirty="0">
                <a:solidFill>
                  <a:srgbClr val="002060"/>
                </a:solidFill>
              </a:rPr>
              <a:t> =1 to n</a:t>
            </a:r>
          </a:p>
          <a:p>
            <a:pPr marL="0" indent="0">
              <a:buNone/>
            </a:pPr>
            <a:r>
              <a:rPr lang="en-US" dirty="0">
                <a:solidFill>
                  <a:srgbClr val="002060"/>
                </a:solidFill>
              </a:rPr>
              <a:t>     	m[</a:t>
            </a:r>
            <a:r>
              <a:rPr lang="en-US" dirty="0" err="1">
                <a:solidFill>
                  <a:srgbClr val="002060"/>
                </a:solidFill>
              </a:rPr>
              <a:t>i</a:t>
            </a:r>
            <a:r>
              <a:rPr lang="en-US" dirty="0">
                <a:solidFill>
                  <a:srgbClr val="002060"/>
                </a:solidFill>
              </a:rPr>
              <a:t>, j] = 0;</a:t>
            </a:r>
          </a:p>
          <a:p>
            <a:pPr marL="0" indent="0">
              <a:buNone/>
            </a:pPr>
            <a:r>
              <a:rPr lang="en-US" dirty="0">
                <a:solidFill>
                  <a:srgbClr val="002060"/>
                </a:solidFill>
              </a:rPr>
              <a:t>     for l = 2 to n //  l is chain length</a:t>
            </a:r>
          </a:p>
          <a:p>
            <a:pPr marL="0" indent="0">
              <a:buNone/>
            </a:pPr>
            <a:r>
              <a:rPr lang="en-US" dirty="0">
                <a:solidFill>
                  <a:srgbClr val="002060"/>
                </a:solidFill>
              </a:rPr>
              <a:t>     	for </a:t>
            </a:r>
            <a:r>
              <a:rPr lang="en-US" dirty="0" err="1">
                <a:solidFill>
                  <a:srgbClr val="002060"/>
                </a:solidFill>
              </a:rPr>
              <a:t>i</a:t>
            </a:r>
            <a:r>
              <a:rPr lang="en-US" dirty="0">
                <a:solidFill>
                  <a:srgbClr val="002060"/>
                </a:solidFill>
              </a:rPr>
              <a:t> = 1 to n-l+1</a:t>
            </a:r>
          </a:p>
          <a:p>
            <a:pPr marL="0" indent="0">
              <a:buNone/>
            </a:pPr>
            <a:r>
              <a:rPr lang="en-US" dirty="0">
                <a:solidFill>
                  <a:srgbClr val="002060"/>
                </a:solidFill>
              </a:rPr>
              <a:t>    		j = i+l-1;</a:t>
            </a:r>
          </a:p>
          <a:p>
            <a:pPr marL="0" indent="0">
              <a:buNone/>
            </a:pPr>
            <a:r>
              <a:rPr lang="en-US" dirty="0">
                <a:solidFill>
                  <a:srgbClr val="002060"/>
                </a:solidFill>
              </a:rPr>
              <a:t>            		m[</a:t>
            </a:r>
            <a:r>
              <a:rPr lang="en-US" dirty="0" err="1">
                <a:solidFill>
                  <a:srgbClr val="002060"/>
                </a:solidFill>
              </a:rPr>
              <a:t>i</a:t>
            </a:r>
            <a:r>
              <a:rPr lang="en-US" dirty="0">
                <a:solidFill>
                  <a:srgbClr val="002060"/>
                </a:solidFill>
              </a:rPr>
              <a:t>, j] = ∞;</a:t>
            </a:r>
          </a:p>
          <a:p>
            <a:pPr marL="0" indent="0">
              <a:buNone/>
            </a:pPr>
            <a:r>
              <a:rPr lang="en-US" dirty="0">
                <a:solidFill>
                  <a:srgbClr val="002060"/>
                </a:solidFill>
              </a:rPr>
              <a:t>  		for k = </a:t>
            </a:r>
            <a:r>
              <a:rPr lang="en-US" dirty="0" err="1">
                <a:solidFill>
                  <a:srgbClr val="002060"/>
                </a:solidFill>
              </a:rPr>
              <a:t>i</a:t>
            </a:r>
            <a:r>
              <a:rPr lang="en-US" dirty="0">
                <a:solidFill>
                  <a:srgbClr val="002060"/>
                </a:solidFill>
              </a:rPr>
              <a:t> to j-1</a:t>
            </a:r>
          </a:p>
          <a:p>
            <a:pPr marL="0" indent="0">
              <a:buNone/>
            </a:pPr>
            <a:r>
              <a:rPr lang="en-US" dirty="0">
                <a:solidFill>
                  <a:srgbClr val="002060"/>
                </a:solidFill>
              </a:rPr>
              <a:t>			value = m[</a:t>
            </a:r>
            <a:r>
              <a:rPr lang="en-US" dirty="0" err="1">
                <a:solidFill>
                  <a:srgbClr val="002060"/>
                </a:solidFill>
              </a:rPr>
              <a:t>i</a:t>
            </a:r>
            <a:r>
              <a:rPr lang="en-US" dirty="0">
                <a:solidFill>
                  <a:srgbClr val="002060"/>
                </a:solidFill>
              </a:rPr>
              <a:t>, k] +m[k+1, j] + p[i-1]p[k]p[j];</a:t>
            </a:r>
          </a:p>
          <a:p>
            <a:pPr marL="0" indent="0">
              <a:buNone/>
            </a:pPr>
            <a:r>
              <a:rPr lang="en-US" dirty="0">
                <a:solidFill>
                  <a:srgbClr val="002060"/>
                </a:solidFill>
              </a:rPr>
              <a:t>			if value &lt; m[</a:t>
            </a:r>
            <a:r>
              <a:rPr lang="en-US" dirty="0" err="1">
                <a:solidFill>
                  <a:srgbClr val="002060"/>
                </a:solidFill>
              </a:rPr>
              <a:t>i</a:t>
            </a:r>
            <a:r>
              <a:rPr lang="en-US" dirty="0">
                <a:solidFill>
                  <a:srgbClr val="002060"/>
                </a:solidFill>
              </a:rPr>
              <a:t> ,j] then </a:t>
            </a:r>
          </a:p>
          <a:p>
            <a:pPr marL="0" indent="0">
              <a:buNone/>
            </a:pPr>
            <a:r>
              <a:rPr lang="en-US" dirty="0">
                <a:solidFill>
                  <a:srgbClr val="002060"/>
                </a:solidFill>
              </a:rPr>
              <a:t>				m[</a:t>
            </a:r>
            <a:r>
              <a:rPr lang="en-US" dirty="0" err="1">
                <a:solidFill>
                  <a:srgbClr val="002060"/>
                </a:solidFill>
              </a:rPr>
              <a:t>i</a:t>
            </a:r>
            <a:r>
              <a:rPr lang="en-US" dirty="0">
                <a:solidFill>
                  <a:srgbClr val="002060"/>
                </a:solidFill>
              </a:rPr>
              <a:t>, j] = value</a:t>
            </a:r>
          </a:p>
          <a:p>
            <a:pPr marL="0" indent="0">
              <a:buNone/>
            </a:pPr>
            <a:r>
              <a:rPr lang="en-US" dirty="0">
                <a:solidFill>
                  <a:srgbClr val="002060"/>
                </a:solidFill>
              </a:rPr>
              <a:t>Return m[1,n]</a:t>
            </a:r>
          </a:p>
          <a:p>
            <a:pPr marL="0" indent="0">
              <a:buNone/>
            </a:pPr>
            <a:r>
              <a:rPr lang="en-US" dirty="0">
                <a:solidFill>
                  <a:srgbClr val="002060"/>
                </a:solidFill>
              </a:rPr>
              <a:t>}</a:t>
            </a:r>
          </a:p>
        </p:txBody>
      </p:sp>
      <p:sp>
        <p:nvSpPr>
          <p:cNvPr id="4" name="Rectangle 3">
            <a:extLst>
              <a:ext uri="{FF2B5EF4-FFF2-40B4-BE49-F238E27FC236}">
                <a16:creationId xmlns:a16="http://schemas.microsoft.com/office/drawing/2014/main" id="{C133F34F-10D6-4B8D-8BAB-67EFD2334FF6}"/>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matrix chain multiplication   </a:t>
            </a:r>
          </a:p>
        </p:txBody>
      </p:sp>
    </p:spTree>
    <p:extLst>
      <p:ext uri="{BB962C8B-B14F-4D97-AF65-F5344CB8AC3E}">
        <p14:creationId xmlns:p14="http://schemas.microsoft.com/office/powerpoint/2010/main" val="321354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6AEC-A8BF-49E6-AFFF-FF54EB1D93A7}"/>
              </a:ext>
            </a:extLst>
          </p:cNvPr>
          <p:cNvSpPr>
            <a:spLocks noGrp="1"/>
          </p:cNvSpPr>
          <p:nvPr>
            <p:ph type="title"/>
          </p:nvPr>
        </p:nvSpPr>
        <p:spPr>
          <a:xfrm>
            <a:off x="0" y="927100"/>
            <a:ext cx="10515600" cy="1325563"/>
          </a:xfrm>
        </p:spPr>
        <p:txBody>
          <a:bodyPr/>
          <a:lstStyle/>
          <a:p>
            <a:r>
              <a:rPr lang="en-US" b="1" u="sng" dirty="0"/>
              <a:t>Time complexity:-</a:t>
            </a:r>
          </a:p>
        </p:txBody>
      </p:sp>
      <p:sp>
        <p:nvSpPr>
          <p:cNvPr id="3" name="Content Placeholder 2">
            <a:extLst>
              <a:ext uri="{FF2B5EF4-FFF2-40B4-BE49-F238E27FC236}">
                <a16:creationId xmlns:a16="http://schemas.microsoft.com/office/drawing/2014/main" id="{552BDFFB-0107-4CE9-BDC8-12ADE0B2115E}"/>
              </a:ext>
            </a:extLst>
          </p:cNvPr>
          <p:cNvSpPr>
            <a:spLocks noGrp="1"/>
          </p:cNvSpPr>
          <p:nvPr>
            <p:ph idx="1"/>
          </p:nvPr>
        </p:nvSpPr>
        <p:spPr>
          <a:xfrm>
            <a:off x="0" y="2406650"/>
            <a:ext cx="10515600" cy="4351338"/>
          </a:xfrm>
        </p:spPr>
        <p:txBody>
          <a:bodyPr/>
          <a:lstStyle/>
          <a:p>
            <a:pPr marL="0" indent="0">
              <a:buNone/>
            </a:pPr>
            <a:r>
              <a:rPr lang="en-US" dirty="0"/>
              <a:t>No of entries in table = O(n^2)</a:t>
            </a:r>
          </a:p>
          <a:p>
            <a:pPr marL="0" indent="0">
              <a:buNone/>
            </a:pPr>
            <a:r>
              <a:rPr lang="en-US" dirty="0"/>
              <a:t>For each entry we have to do O(n) splits  in worst case </a:t>
            </a:r>
          </a:p>
          <a:p>
            <a:pPr marL="0" indent="0">
              <a:buNone/>
            </a:pPr>
            <a:r>
              <a:rPr lang="en-US" dirty="0"/>
              <a:t>And to compute each possibilities in one spilt time taken = O(1)</a:t>
            </a:r>
          </a:p>
          <a:p>
            <a:pPr marL="0" indent="0">
              <a:buNone/>
            </a:pPr>
            <a:r>
              <a:rPr lang="en-US" dirty="0"/>
              <a:t>So time complexity = O(n^2)O(n)O(1) = O(n^3)</a:t>
            </a:r>
          </a:p>
        </p:txBody>
      </p:sp>
      <p:sp>
        <p:nvSpPr>
          <p:cNvPr id="4" name="Rectangle 3">
            <a:extLst>
              <a:ext uri="{FF2B5EF4-FFF2-40B4-BE49-F238E27FC236}">
                <a16:creationId xmlns:a16="http://schemas.microsoft.com/office/drawing/2014/main" id="{AB6699E4-7ACE-4EBA-B43C-9CCD1861BCA8}"/>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matrix chain multiplication   </a:t>
            </a:r>
          </a:p>
        </p:txBody>
      </p:sp>
    </p:spTree>
    <p:extLst>
      <p:ext uri="{BB962C8B-B14F-4D97-AF65-F5344CB8AC3E}">
        <p14:creationId xmlns:p14="http://schemas.microsoft.com/office/powerpoint/2010/main" val="204433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3781-92A0-4C53-BF8C-FAAF7BDC8261}"/>
              </a:ext>
            </a:extLst>
          </p:cNvPr>
          <p:cNvSpPr>
            <a:spLocks noGrp="1"/>
          </p:cNvSpPr>
          <p:nvPr>
            <p:ph type="title"/>
          </p:nvPr>
        </p:nvSpPr>
        <p:spPr>
          <a:xfrm>
            <a:off x="95250" y="993775"/>
            <a:ext cx="10515600" cy="1325563"/>
          </a:xfrm>
        </p:spPr>
        <p:txBody>
          <a:bodyPr/>
          <a:lstStyle/>
          <a:p>
            <a:r>
              <a:rPr lang="en-US" b="1" u="sng" dirty="0"/>
              <a:t>Travelling salesman problem:-</a:t>
            </a:r>
          </a:p>
        </p:txBody>
      </p:sp>
      <p:sp>
        <p:nvSpPr>
          <p:cNvPr id="3" name="Content Placeholder 2">
            <a:extLst>
              <a:ext uri="{FF2B5EF4-FFF2-40B4-BE49-F238E27FC236}">
                <a16:creationId xmlns:a16="http://schemas.microsoft.com/office/drawing/2014/main" id="{112CDE5B-85D7-4FB1-89BC-EB0A070F503C}"/>
              </a:ext>
            </a:extLst>
          </p:cNvPr>
          <p:cNvSpPr>
            <a:spLocks noGrp="1"/>
          </p:cNvSpPr>
          <p:nvPr>
            <p:ph idx="1"/>
          </p:nvPr>
        </p:nvSpPr>
        <p:spPr>
          <a:xfrm>
            <a:off x="0" y="2219325"/>
            <a:ext cx="10144125" cy="4505325"/>
          </a:xfrm>
        </p:spPr>
        <p:txBody>
          <a:bodyPr/>
          <a:lstStyle/>
          <a:p>
            <a:r>
              <a:rPr lang="en-US" dirty="0"/>
              <a:t>A traveler needs to visit all the cities from a list, where distances between all the cities are known and each city should be visited just once. </a:t>
            </a:r>
          </a:p>
          <a:p>
            <a:r>
              <a:rPr lang="en-US" dirty="0"/>
              <a:t>We have to find the shortest possible route that he visits each city exactly once and returns to the origin city.</a:t>
            </a:r>
          </a:p>
        </p:txBody>
      </p:sp>
      <p:sp>
        <p:nvSpPr>
          <p:cNvPr id="4" name="Rectangle 3">
            <a:extLst>
              <a:ext uri="{FF2B5EF4-FFF2-40B4-BE49-F238E27FC236}">
                <a16:creationId xmlns:a16="http://schemas.microsoft.com/office/drawing/2014/main" id="{71978A92-2C64-48FC-B186-FC26FEE73DD5}"/>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spTree>
    <p:extLst>
      <p:ext uri="{BB962C8B-B14F-4D97-AF65-F5344CB8AC3E}">
        <p14:creationId xmlns:p14="http://schemas.microsoft.com/office/powerpoint/2010/main" val="1609982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9098-F7B5-48FE-8ED8-091942C81AF8}"/>
              </a:ext>
            </a:extLst>
          </p:cNvPr>
          <p:cNvSpPr>
            <a:spLocks noGrp="1"/>
          </p:cNvSpPr>
          <p:nvPr>
            <p:ph type="title"/>
          </p:nvPr>
        </p:nvSpPr>
        <p:spPr>
          <a:xfrm>
            <a:off x="76200" y="879475"/>
            <a:ext cx="10515600" cy="1325563"/>
          </a:xfrm>
        </p:spPr>
        <p:txBody>
          <a:bodyPr/>
          <a:lstStyle/>
          <a:p>
            <a:r>
              <a:rPr lang="en-US" b="1" u="sng" dirty="0"/>
              <a:t>Example problem:-</a:t>
            </a:r>
          </a:p>
        </p:txBody>
      </p:sp>
      <p:sp>
        <p:nvSpPr>
          <p:cNvPr id="3" name="Content Placeholder 2">
            <a:extLst>
              <a:ext uri="{FF2B5EF4-FFF2-40B4-BE49-F238E27FC236}">
                <a16:creationId xmlns:a16="http://schemas.microsoft.com/office/drawing/2014/main" id="{6F456904-1AA2-4B13-A3FE-6A4BE0336C92}"/>
              </a:ext>
            </a:extLst>
          </p:cNvPr>
          <p:cNvSpPr>
            <a:spLocks noGrp="1"/>
          </p:cNvSpPr>
          <p:nvPr>
            <p:ph idx="1"/>
          </p:nvPr>
        </p:nvSpPr>
        <p:spPr>
          <a:xfrm>
            <a:off x="133349" y="2190750"/>
            <a:ext cx="11458575" cy="4557713"/>
          </a:xfrm>
        </p:spPr>
        <p:txBody>
          <a:bodyPr/>
          <a:lstStyle/>
          <a:p>
            <a:pPr marL="0" indent="0">
              <a:buNone/>
            </a:pPr>
            <a:r>
              <a:rPr lang="en-US" dirty="0"/>
              <a:t>For travelling salesman problem graph is given:-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C204821-4AC4-46C9-B819-14F421CE14BC}"/>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pic>
        <p:nvPicPr>
          <p:cNvPr id="2052" name="Picture 4" descr="Analysis">
            <a:extLst>
              <a:ext uri="{FF2B5EF4-FFF2-40B4-BE49-F238E27FC236}">
                <a16:creationId xmlns:a16="http://schemas.microsoft.com/office/drawing/2014/main" id="{C87B612E-A9C7-4896-937A-68CCA3D3C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3052763"/>
            <a:ext cx="4529137" cy="326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10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F1B-8A52-4D64-8BCB-8B59488933C5}"/>
              </a:ext>
            </a:extLst>
          </p:cNvPr>
          <p:cNvSpPr>
            <a:spLocks noGrp="1"/>
          </p:cNvSpPr>
          <p:nvPr>
            <p:ph type="title"/>
          </p:nvPr>
        </p:nvSpPr>
        <p:spPr>
          <a:xfrm>
            <a:off x="104775" y="1003300"/>
            <a:ext cx="10515600" cy="1325563"/>
          </a:xfrm>
        </p:spPr>
        <p:txBody>
          <a:bodyPr/>
          <a:lstStyle/>
          <a:p>
            <a:r>
              <a:rPr lang="en-US" b="1" u="sng" dirty="0"/>
              <a:t>Solution:-</a:t>
            </a:r>
          </a:p>
        </p:txBody>
      </p:sp>
      <p:sp>
        <p:nvSpPr>
          <p:cNvPr id="3" name="Content Placeholder 2">
            <a:extLst>
              <a:ext uri="{FF2B5EF4-FFF2-40B4-BE49-F238E27FC236}">
                <a16:creationId xmlns:a16="http://schemas.microsoft.com/office/drawing/2014/main" id="{F42D7DE9-C5FA-4978-B27B-0FCD4618CEC5}"/>
              </a:ext>
            </a:extLst>
          </p:cNvPr>
          <p:cNvSpPr>
            <a:spLocks noGrp="1"/>
          </p:cNvSpPr>
          <p:nvPr>
            <p:ph idx="1"/>
          </p:nvPr>
        </p:nvSpPr>
        <p:spPr>
          <a:xfrm>
            <a:off x="0" y="2095500"/>
            <a:ext cx="12001500" cy="4662488"/>
          </a:xfrm>
        </p:spPr>
        <p:txBody>
          <a:bodyPr/>
          <a:lstStyle/>
          <a:p>
            <a:pPr marL="0" indent="0">
              <a:buNone/>
            </a:pPr>
            <a:r>
              <a:rPr lang="en-US" dirty="0"/>
              <a:t>From the above graph table is prepared:-</a:t>
            </a:r>
          </a:p>
          <a:p>
            <a:pPr marL="0" indent="0">
              <a:buNone/>
            </a:pPr>
            <a:endParaRPr lang="en-US" dirty="0"/>
          </a:p>
        </p:txBody>
      </p:sp>
      <p:sp>
        <p:nvSpPr>
          <p:cNvPr id="4" name="Rectangle 3">
            <a:extLst>
              <a:ext uri="{FF2B5EF4-FFF2-40B4-BE49-F238E27FC236}">
                <a16:creationId xmlns:a16="http://schemas.microsoft.com/office/drawing/2014/main" id="{571176C7-2F0E-49F4-8805-13378BB15F61}"/>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graphicFrame>
        <p:nvGraphicFramePr>
          <p:cNvPr id="11" name="Table 10">
            <a:extLst>
              <a:ext uri="{FF2B5EF4-FFF2-40B4-BE49-F238E27FC236}">
                <a16:creationId xmlns:a16="http://schemas.microsoft.com/office/drawing/2014/main" id="{88AB7667-E160-4089-9348-8717455C210A}"/>
              </a:ext>
            </a:extLst>
          </p:cNvPr>
          <p:cNvGraphicFramePr>
            <a:graphicFrameLocks noGrp="1"/>
          </p:cNvGraphicFramePr>
          <p:nvPr>
            <p:extLst>
              <p:ext uri="{D42A27DB-BD31-4B8C-83A1-F6EECF244321}">
                <p14:modId xmlns:p14="http://schemas.microsoft.com/office/powerpoint/2010/main" val="1265713799"/>
              </p:ext>
            </p:extLst>
          </p:nvPr>
        </p:nvGraphicFramePr>
        <p:xfrm>
          <a:off x="639098" y="3146322"/>
          <a:ext cx="6037005" cy="1981200"/>
        </p:xfrm>
        <a:graphic>
          <a:graphicData uri="http://schemas.openxmlformats.org/drawingml/2006/table">
            <a:tbl>
              <a:tblPr/>
              <a:tblGrid>
                <a:gridCol w="1207401">
                  <a:extLst>
                    <a:ext uri="{9D8B030D-6E8A-4147-A177-3AD203B41FA5}">
                      <a16:colId xmlns:a16="http://schemas.microsoft.com/office/drawing/2014/main" val="2890835256"/>
                    </a:ext>
                  </a:extLst>
                </a:gridCol>
                <a:gridCol w="1207401">
                  <a:extLst>
                    <a:ext uri="{9D8B030D-6E8A-4147-A177-3AD203B41FA5}">
                      <a16:colId xmlns:a16="http://schemas.microsoft.com/office/drawing/2014/main" val="3858067154"/>
                    </a:ext>
                  </a:extLst>
                </a:gridCol>
                <a:gridCol w="1207401">
                  <a:extLst>
                    <a:ext uri="{9D8B030D-6E8A-4147-A177-3AD203B41FA5}">
                      <a16:colId xmlns:a16="http://schemas.microsoft.com/office/drawing/2014/main" val="2184933631"/>
                    </a:ext>
                  </a:extLst>
                </a:gridCol>
                <a:gridCol w="1207401">
                  <a:extLst>
                    <a:ext uri="{9D8B030D-6E8A-4147-A177-3AD203B41FA5}">
                      <a16:colId xmlns:a16="http://schemas.microsoft.com/office/drawing/2014/main" val="2487180751"/>
                    </a:ext>
                  </a:extLst>
                </a:gridCol>
                <a:gridCol w="1207401">
                  <a:extLst>
                    <a:ext uri="{9D8B030D-6E8A-4147-A177-3AD203B41FA5}">
                      <a16:colId xmlns:a16="http://schemas.microsoft.com/office/drawing/2014/main" val="2314765943"/>
                    </a:ext>
                  </a:extLst>
                </a:gridCol>
              </a:tblGrid>
              <a:tr h="340196">
                <a:tc>
                  <a:txBody>
                    <a:bodyPr/>
                    <a:lstStyle/>
                    <a:p>
                      <a:pPr fontAlgn="t"/>
                      <a:endParaRPr lang="en-US">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33265153"/>
                  </a:ext>
                </a:extLst>
              </a:tr>
              <a:tr h="340196">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10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15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5628676"/>
                  </a:ext>
                </a:extLst>
              </a:tr>
              <a:tr h="340196">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9</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10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9936791"/>
                  </a:ext>
                </a:extLst>
              </a:tr>
              <a:tr h="340196">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13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12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7867966"/>
                  </a:ext>
                </a:extLst>
              </a:tr>
              <a:tr h="340196">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8</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8</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9</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4464907"/>
                  </a:ext>
                </a:extLst>
              </a:tr>
            </a:tbl>
          </a:graphicData>
        </a:graphic>
      </p:graphicFrame>
    </p:spTree>
    <p:extLst>
      <p:ext uri="{BB962C8B-B14F-4D97-AF65-F5344CB8AC3E}">
        <p14:creationId xmlns:p14="http://schemas.microsoft.com/office/powerpoint/2010/main" val="92016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BE2A-3797-4973-85E7-AB8F6999C268}"/>
              </a:ext>
            </a:extLst>
          </p:cNvPr>
          <p:cNvSpPr>
            <a:spLocks noGrp="1"/>
          </p:cNvSpPr>
          <p:nvPr>
            <p:ph type="title"/>
          </p:nvPr>
        </p:nvSpPr>
        <p:spPr>
          <a:xfrm>
            <a:off x="110613" y="896067"/>
            <a:ext cx="10515600" cy="795081"/>
          </a:xfrm>
        </p:spPr>
        <p:txBody>
          <a:bodyPr/>
          <a:lstStyle/>
          <a:p>
            <a:r>
              <a:rPr lang="en-US" dirty="0"/>
              <a:t>For s = </a:t>
            </a:r>
            <a:r>
              <a:rPr lang="en-US" altLang="en-US" dirty="0">
                <a:latin typeface="MathJax_Main"/>
              </a:rPr>
              <a:t>Φ</a:t>
            </a:r>
            <a:endParaRPr lang="en-US" dirty="0"/>
          </a:p>
        </p:txBody>
      </p:sp>
      <p:sp>
        <p:nvSpPr>
          <p:cNvPr id="4" name="Rectangle 3">
            <a:extLst>
              <a:ext uri="{FF2B5EF4-FFF2-40B4-BE49-F238E27FC236}">
                <a16:creationId xmlns:a16="http://schemas.microsoft.com/office/drawing/2014/main" id="{42820989-B87D-4932-97E7-0C1FC3EC7B1C}"/>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sp>
        <p:nvSpPr>
          <p:cNvPr id="5" name="Rectangle 1">
            <a:extLst>
              <a:ext uri="{FF2B5EF4-FFF2-40B4-BE49-F238E27FC236}">
                <a16:creationId xmlns:a16="http://schemas.microsoft.com/office/drawing/2014/main" id="{3C59EBE2-0F69-4DB1-BD77-35EA1C1571DC}"/>
              </a:ext>
            </a:extLst>
          </p:cNvPr>
          <p:cNvSpPr>
            <a:spLocks noGrp="1" noChangeArrowheads="1"/>
          </p:cNvSpPr>
          <p:nvPr>
            <p:ph idx="1"/>
          </p:nvPr>
        </p:nvSpPr>
        <p:spPr bwMode="auto">
          <a:xfrm>
            <a:off x="0" y="1697965"/>
            <a:ext cx="48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(2,Φ,1)=</a:t>
            </a:r>
            <a:r>
              <a:rPr kumimoji="0" lang="en-US" altLang="en-US" sz="2400" b="0" i="0" u="none" strike="noStrike" cap="none" normalizeH="0" baseline="0" dirty="0">
                <a:ln>
                  <a:noFill/>
                </a:ln>
                <a:solidFill>
                  <a:schemeClr val="tx1"/>
                </a:solidFill>
                <a:effectLst/>
                <a:latin typeface="MathJax_Math-italic"/>
              </a:rPr>
              <a:t>d</a:t>
            </a:r>
            <a:r>
              <a:rPr kumimoji="0" lang="en-US" altLang="en-US" sz="2400" b="0" i="0" u="none" strike="noStrike" cap="none" normalizeH="0" baseline="0" dirty="0">
                <a:ln>
                  <a:noFill/>
                </a:ln>
                <a:solidFill>
                  <a:schemeClr val="tx1"/>
                </a:solidFill>
                <a:effectLst/>
                <a:latin typeface="MathJax_Main"/>
              </a:rPr>
              <a:t>(2,1)=</a:t>
            </a:r>
            <a:r>
              <a:rPr kumimoji="0" lang="en-US" altLang="en-US" sz="2400" b="0" i="0" u="none" strike="noStrike" cap="none" normalizeH="0" baseline="0" dirty="0">
                <a:ln>
                  <a:noFill/>
                </a:ln>
                <a:solidFill>
                  <a:schemeClr val="tx1"/>
                </a:solidFill>
                <a:effectLst/>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(3,Φ,1)=</a:t>
            </a:r>
            <a:r>
              <a:rPr kumimoji="0" lang="en-US" altLang="en-US" sz="2400" b="0" i="0" u="none" strike="noStrike" cap="none" normalizeH="0" baseline="0" dirty="0">
                <a:ln>
                  <a:noFill/>
                </a:ln>
                <a:solidFill>
                  <a:schemeClr val="tx1"/>
                </a:solidFill>
                <a:effectLst/>
                <a:latin typeface="MathJax_Math-italic"/>
              </a:rPr>
              <a:t>d</a:t>
            </a:r>
            <a:r>
              <a:rPr kumimoji="0" lang="en-US" altLang="en-US" sz="2400" b="0" i="0" u="none" strike="noStrike" cap="none" normalizeH="0" baseline="0" dirty="0">
                <a:ln>
                  <a:noFill/>
                </a:ln>
                <a:solidFill>
                  <a:schemeClr val="tx1"/>
                </a:solidFill>
                <a:effectLst/>
                <a:latin typeface="MathJax_Main"/>
              </a:rPr>
              <a:t>(3,1)=</a:t>
            </a:r>
            <a:r>
              <a:rPr kumimoji="0" lang="en-US" altLang="en-US" sz="2400" b="0" i="0" u="none" strike="noStrike" cap="none" normalizeH="0" baseline="0" dirty="0">
                <a:ln>
                  <a:noFill/>
                </a:ln>
                <a:solidFill>
                  <a:schemeClr val="tx1"/>
                </a:solidFill>
                <a:effectLst/>
              </a:rPr>
              <a:t>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(4,Φ,1)=</a:t>
            </a:r>
            <a:r>
              <a:rPr kumimoji="0" lang="en-US" altLang="en-US" sz="2400" b="0" i="0" u="none" strike="noStrike" cap="none" normalizeH="0" baseline="0" dirty="0">
                <a:ln>
                  <a:noFill/>
                </a:ln>
                <a:solidFill>
                  <a:schemeClr val="tx1"/>
                </a:solidFill>
                <a:effectLst/>
                <a:latin typeface="MathJax_Math-italic"/>
              </a:rPr>
              <a:t>d</a:t>
            </a:r>
            <a:r>
              <a:rPr kumimoji="0" lang="en-US" altLang="en-US" sz="2400" b="0" i="0" u="none" strike="noStrike" cap="none" normalizeH="0" baseline="0" dirty="0">
                <a:ln>
                  <a:noFill/>
                </a:ln>
                <a:solidFill>
                  <a:schemeClr val="tx1"/>
                </a:solidFill>
                <a:effectLst/>
                <a:latin typeface="MathJax_Main"/>
              </a:rPr>
              <a:t>(4,1)</a:t>
            </a:r>
            <a:r>
              <a:rPr kumimoji="0" lang="en-US" altLang="en-US" sz="2400" b="0" i="0" u="none" strike="noStrike" cap="none" normalizeH="0" dirty="0">
                <a:ln>
                  <a:noFill/>
                </a:ln>
                <a:solidFill>
                  <a:schemeClr val="tx1"/>
                </a:solidFill>
                <a:effectLst/>
                <a:latin typeface="MathJax_Main"/>
              </a:rPr>
              <a:t> = </a:t>
            </a:r>
            <a:r>
              <a:rPr kumimoji="0" lang="en-US" altLang="en-US" sz="2400" b="0" i="0" u="none" strike="noStrike" cap="none" normalizeH="0" baseline="0" dirty="0">
                <a:ln>
                  <a:noFill/>
                </a:ln>
                <a:solidFill>
                  <a:schemeClr val="tx1"/>
                </a:solidFill>
                <a:effectLst/>
                <a:latin typeface="MathJax_Main"/>
              </a:rPr>
              <a:t>8</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p:txBody>
      </p:sp>
      <p:sp>
        <p:nvSpPr>
          <p:cNvPr id="7" name="Rectangle 3">
            <a:extLst>
              <a:ext uri="{FF2B5EF4-FFF2-40B4-BE49-F238E27FC236}">
                <a16:creationId xmlns:a16="http://schemas.microsoft.com/office/drawing/2014/main" id="{16379E2C-9237-48D8-9D5B-579D023B83A6}"/>
              </a:ext>
            </a:extLst>
          </p:cNvPr>
          <p:cNvSpPr>
            <a:spLocks noChangeArrowheads="1"/>
          </p:cNvSpPr>
          <p:nvPr/>
        </p:nvSpPr>
        <p:spPr bwMode="auto">
          <a:xfrm>
            <a:off x="137651" y="1946282"/>
            <a:ext cx="814110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cs typeface="Arial" panose="020B0604020202020204" pitchFamily="34" charset="0"/>
              </a:rPr>
              <a:t>For </a:t>
            </a:r>
            <a:r>
              <a:rPr kumimoji="0" lang="en-US" altLang="en-US" sz="2400" b="0" i="0" u="none" strike="noStrike" cap="none" normalizeH="0" baseline="0" dirty="0">
                <a:ln>
                  <a:noFill/>
                </a:ln>
                <a:solidFill>
                  <a:schemeClr val="tx1"/>
                </a:solidFill>
                <a:effectLst/>
                <a:cs typeface="Arial" panose="020B0604020202020204" pitchFamily="34" charset="0"/>
              </a:rPr>
              <a:t>S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Cost(</a:t>
            </a:r>
            <a:r>
              <a:rPr kumimoji="0" lang="en-US" altLang="en-US" sz="2400" b="0" i="0" u="none" strike="noStrike" cap="none" normalizeH="0" baseline="0" dirty="0" err="1">
                <a:ln>
                  <a:noFill/>
                </a:ln>
                <a:solidFill>
                  <a:schemeClr val="tx1"/>
                </a:solidFill>
                <a:effectLst/>
              </a:rPr>
              <a:t>i,s</a:t>
            </a:r>
            <a:r>
              <a:rPr kumimoji="0" lang="en-US" altLang="en-US" sz="2400" b="0" i="0" u="none" strike="noStrike" cap="none" normalizeH="0" baseline="0" dirty="0">
                <a:ln>
                  <a:noFill/>
                </a:ln>
                <a:solidFill>
                  <a:schemeClr val="tx1"/>
                </a:solidFill>
                <a:effectLst/>
              </a:rPr>
              <a:t>)=min{Cost(</a:t>
            </a:r>
            <a:r>
              <a:rPr kumimoji="0" lang="en-US" altLang="en-US" sz="2400" b="0" i="0" u="none" strike="noStrike" cap="none" normalizeH="0" baseline="0" dirty="0" err="1">
                <a:ln>
                  <a:noFill/>
                </a:ln>
                <a:solidFill>
                  <a:schemeClr val="tx1"/>
                </a:solidFill>
                <a:effectLst/>
              </a:rPr>
              <a:t>j,s</a:t>
            </a:r>
            <a:r>
              <a:rPr kumimoji="0" lang="en-US" altLang="en-US" sz="2400" b="0" i="0" u="none" strike="noStrike" cap="none" normalizeH="0" baseline="0" dirty="0">
                <a:ln>
                  <a:noFill/>
                </a:ln>
                <a:solidFill>
                  <a:schemeClr val="tx1"/>
                </a:solidFill>
                <a:effectLst/>
              </a:rPr>
              <a:t>–(j))+d[</a:t>
            </a:r>
            <a:r>
              <a:rPr kumimoji="0" lang="en-US" altLang="en-US" sz="2400" b="0" i="0" u="none" strike="noStrike" cap="none" normalizeH="0" baseline="0" dirty="0" err="1">
                <a:ln>
                  <a:noFill/>
                </a:ln>
                <a:solidFill>
                  <a:schemeClr val="tx1"/>
                </a:solidFill>
                <a:effectLst/>
              </a:rPr>
              <a:t>i,j</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(2,{3},1)=</a:t>
            </a:r>
            <a:r>
              <a:rPr kumimoji="0" lang="en-US" altLang="en-US" sz="2400" b="0" i="0" u="none" strike="noStrike" cap="none" normalizeH="0" baseline="0" dirty="0">
                <a:ln>
                  <a:noFill/>
                </a:ln>
                <a:solidFill>
                  <a:schemeClr val="tx1"/>
                </a:solidFill>
                <a:effectLst/>
              </a:rPr>
              <a:t>d[2,3]+cost(3,Φ,1)=9+6=15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(2,{4},1)=</a:t>
            </a:r>
            <a:r>
              <a:rPr kumimoji="0" lang="en-US" altLang="en-US" sz="2400" b="0" i="0" u="none" strike="noStrike" cap="none" normalizeH="0" baseline="0" dirty="0">
                <a:ln>
                  <a:noFill/>
                </a:ln>
                <a:solidFill>
                  <a:schemeClr val="tx1"/>
                </a:solidFill>
                <a:effectLst/>
              </a:rPr>
              <a:t>d[2,4]+cost(4,Φ,1)=10+8=18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(3,{2},1)</a:t>
            </a:r>
            <a:r>
              <a:rPr kumimoji="0" lang="en-US" altLang="en-US" sz="2400" b="0" i="0" u="none" strike="noStrike" cap="none" normalizeH="0" baseline="0" dirty="0">
                <a:ln>
                  <a:noFill/>
                </a:ln>
                <a:solidFill>
                  <a:schemeClr val="tx1"/>
                </a:solidFill>
                <a:effectLst/>
              </a:rPr>
              <a:t>=d[3,2]+cost(2,Φ,1)=13+5=18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(3,{4},1)=</a:t>
            </a:r>
            <a:r>
              <a:rPr kumimoji="0" lang="en-US" altLang="en-US" sz="2400" b="0" i="0" u="none" strike="noStrike" cap="none" normalizeH="0" baseline="0" dirty="0">
                <a:ln>
                  <a:noFill/>
                </a:ln>
                <a:solidFill>
                  <a:schemeClr val="tx1"/>
                </a:solidFill>
                <a:effectLst/>
              </a:rPr>
              <a:t>d[3,4]+cost(4,Φ,1)=12+8=20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(4,{3},1)=</a:t>
            </a:r>
            <a:r>
              <a:rPr kumimoji="0" lang="en-US" altLang="en-US" sz="2400" b="0" i="0" u="none" strike="noStrike" cap="none" normalizeH="0" baseline="0" dirty="0">
                <a:ln>
                  <a:noFill/>
                </a:ln>
                <a:solidFill>
                  <a:schemeClr val="tx1"/>
                </a:solidFill>
                <a:effectLst/>
              </a:rPr>
              <a:t>d[4,3]+cost(3,Φ,1)=9+6=15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(4,{2},1)=</a:t>
            </a:r>
            <a:r>
              <a:rPr kumimoji="0" lang="en-US" altLang="en-US" sz="2400" b="0" i="0" u="none" strike="noStrike" cap="none" normalizeH="0" baseline="0" dirty="0">
                <a:ln>
                  <a:noFill/>
                </a:ln>
                <a:solidFill>
                  <a:schemeClr val="tx1"/>
                </a:solidFill>
                <a:effectLst/>
                <a:latin typeface="MathJax_Math-italic"/>
              </a:rPr>
              <a:t>d</a:t>
            </a:r>
            <a:r>
              <a:rPr kumimoji="0" lang="en-US" altLang="en-US" sz="2400" b="0" i="0" u="none" strike="noStrike" cap="none" normalizeH="0" baseline="0" dirty="0">
                <a:ln>
                  <a:noFill/>
                </a:ln>
                <a:solidFill>
                  <a:schemeClr val="tx1"/>
                </a:solidFill>
                <a:effectLst/>
                <a:latin typeface="MathJax_Main"/>
              </a:rPr>
              <a:t>[4,2]+</a:t>
            </a:r>
            <a:r>
              <a:rPr kumimoji="0" lang="en-US" altLang="en-US" sz="2400" b="0" i="0" u="none" strike="noStrike" cap="none" normalizeH="0" baseline="0" dirty="0">
                <a:ln>
                  <a:noFill/>
                </a:ln>
                <a:solidFill>
                  <a:schemeClr val="tx1"/>
                </a:solidFill>
                <a:effectLst/>
                <a:latin typeface="MathJax_Math-italic"/>
              </a:rPr>
              <a:t>cost</a:t>
            </a:r>
            <a:r>
              <a:rPr kumimoji="0" lang="en-US" altLang="en-US" sz="2400" b="0" i="0" u="none" strike="noStrike" cap="none" normalizeH="0" baseline="0" dirty="0">
                <a:ln>
                  <a:noFill/>
                </a:ln>
                <a:solidFill>
                  <a:schemeClr val="tx1"/>
                </a:solidFill>
                <a:effectLst/>
                <a:latin typeface="MathJax_Main"/>
              </a:rPr>
              <a:t>(2,Φ,1)=8+5=13</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834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EB4-E02E-4CB2-8CBF-A6BCA12E4F3C}"/>
              </a:ext>
            </a:extLst>
          </p:cNvPr>
          <p:cNvSpPr>
            <a:spLocks noGrp="1"/>
          </p:cNvSpPr>
          <p:nvPr>
            <p:ph type="title"/>
          </p:nvPr>
        </p:nvSpPr>
        <p:spPr>
          <a:xfrm>
            <a:off x="90949" y="837073"/>
            <a:ext cx="10515600" cy="1325563"/>
          </a:xfrm>
        </p:spPr>
        <p:txBody>
          <a:bodyPr>
            <a:normAutofit/>
          </a:bodyPr>
          <a:lstStyle/>
          <a:p>
            <a:r>
              <a:rPr lang="en-US" sz="3600" dirty="0"/>
              <a:t>For s = 2</a:t>
            </a:r>
          </a:p>
        </p:txBody>
      </p:sp>
      <p:sp>
        <p:nvSpPr>
          <p:cNvPr id="4" name="Rectangle 3">
            <a:extLst>
              <a:ext uri="{FF2B5EF4-FFF2-40B4-BE49-F238E27FC236}">
                <a16:creationId xmlns:a16="http://schemas.microsoft.com/office/drawing/2014/main" id="{B7B6DCB6-AD16-4C44-BD4F-BA497B29A07B}"/>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sp>
        <p:nvSpPr>
          <p:cNvPr id="6" name="Content Placeholder 5">
            <a:extLst>
              <a:ext uri="{FF2B5EF4-FFF2-40B4-BE49-F238E27FC236}">
                <a16:creationId xmlns:a16="http://schemas.microsoft.com/office/drawing/2014/main" id="{AF7D4FBD-500C-4F27-8C44-BC638ED092E1}"/>
              </a:ext>
            </a:extLst>
          </p:cNvPr>
          <p:cNvSpPr>
            <a:spLocks noGrp="1"/>
          </p:cNvSpPr>
          <p:nvPr>
            <p:ph idx="1"/>
          </p:nvPr>
        </p:nvSpPr>
        <p:spPr>
          <a:xfrm>
            <a:off x="147484" y="1632156"/>
            <a:ext cx="11818374" cy="5368412"/>
          </a:xfrm>
        </p:spPr>
        <p:txBody>
          <a:bodyPr>
            <a:normAutofit fontScale="92500" lnSpcReduction="20000"/>
          </a:bodyPr>
          <a:lstStyle/>
          <a:p>
            <a:pPr marL="0" indent="0">
              <a:buNone/>
            </a:pPr>
            <a:r>
              <a:rPr lang="en-US" dirty="0"/>
              <a:t>Cost(2,{3,4},1)= min </a:t>
            </a:r>
            <a:r>
              <a:rPr lang="en-US" sz="8800" dirty="0"/>
              <a:t>{ </a:t>
            </a:r>
            <a:r>
              <a:rPr lang="en-US" dirty="0"/>
              <a:t>d[2,3]+Cost(3,{4},1)=9+20=29        =  25</a:t>
            </a:r>
          </a:p>
          <a:p>
            <a:pPr marL="0" indent="0">
              <a:buNone/>
            </a:pPr>
            <a:r>
              <a:rPr lang="en-US" dirty="0"/>
              <a:t>     </a:t>
            </a:r>
          </a:p>
          <a:p>
            <a:pPr marL="0" indent="0">
              <a:buNone/>
            </a:pPr>
            <a:endParaRPr lang="en-US" dirty="0"/>
          </a:p>
          <a:p>
            <a:pPr marL="0" indent="0">
              <a:buNone/>
            </a:pPr>
            <a:r>
              <a:rPr lang="en-US" dirty="0"/>
              <a:t>Cost(3,{2,4},1) = min </a:t>
            </a:r>
            <a:r>
              <a:rPr lang="en-US" sz="8800" dirty="0"/>
              <a:t>{ </a:t>
            </a:r>
            <a:r>
              <a:rPr lang="en-US" dirty="0"/>
              <a:t>d[3,2]+Cost(2,{4},1)=13+18=31        =  25</a:t>
            </a:r>
          </a:p>
          <a:p>
            <a:pPr marL="0" indent="0">
              <a:buNone/>
            </a:pPr>
            <a:r>
              <a:rPr lang="en-US" dirty="0"/>
              <a:t>     </a:t>
            </a:r>
          </a:p>
          <a:p>
            <a:pPr marL="0" indent="0">
              <a:buNone/>
            </a:pPr>
            <a:r>
              <a:rPr lang="en-US" dirty="0"/>
              <a:t>Cost(4,{2,3},1)= min </a:t>
            </a:r>
            <a:r>
              <a:rPr lang="en-US" sz="8800" dirty="0"/>
              <a:t>{ </a:t>
            </a:r>
            <a:r>
              <a:rPr lang="en-US" dirty="0"/>
              <a:t>d[4,2]+Cost(2,{3},1)=8+15=23        =  23</a:t>
            </a:r>
          </a:p>
          <a:p>
            <a:pPr marL="0" indent="0">
              <a:buNone/>
            </a:pPr>
            <a:r>
              <a:rPr lang="en-US" dirty="0"/>
              <a:t>                           </a:t>
            </a:r>
            <a:br>
              <a:rPr lang="en-US" dirty="0"/>
            </a:br>
            <a:endParaRPr lang="en-US" dirty="0"/>
          </a:p>
        </p:txBody>
      </p:sp>
      <p:sp>
        <p:nvSpPr>
          <p:cNvPr id="7" name="Rectangle 6">
            <a:extLst>
              <a:ext uri="{FF2B5EF4-FFF2-40B4-BE49-F238E27FC236}">
                <a16:creationId xmlns:a16="http://schemas.microsoft.com/office/drawing/2014/main" id="{0B0A1FC6-9F79-4136-A019-DEB1E6319AFD}"/>
              </a:ext>
            </a:extLst>
          </p:cNvPr>
          <p:cNvSpPr/>
          <p:nvPr/>
        </p:nvSpPr>
        <p:spPr>
          <a:xfrm>
            <a:off x="3342968" y="1474838"/>
            <a:ext cx="5211095"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d[2,4]+Cost(4,{3},1)=10+15=25</a:t>
            </a:r>
          </a:p>
        </p:txBody>
      </p:sp>
      <p:sp>
        <p:nvSpPr>
          <p:cNvPr id="8" name="Rectangle 7">
            <a:extLst>
              <a:ext uri="{FF2B5EF4-FFF2-40B4-BE49-F238E27FC236}">
                <a16:creationId xmlns:a16="http://schemas.microsoft.com/office/drawing/2014/main" id="{9E5901EE-C1C5-46F4-977F-1FC44CF34965}"/>
              </a:ext>
            </a:extLst>
          </p:cNvPr>
          <p:cNvSpPr/>
          <p:nvPr/>
        </p:nvSpPr>
        <p:spPr>
          <a:xfrm>
            <a:off x="3470787" y="3239730"/>
            <a:ext cx="4758813"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d[3,4]+Cost(4,{2},1)=12+13=25</a:t>
            </a:r>
          </a:p>
        </p:txBody>
      </p:sp>
      <p:sp>
        <p:nvSpPr>
          <p:cNvPr id="9" name="Rectangle 8">
            <a:extLst>
              <a:ext uri="{FF2B5EF4-FFF2-40B4-BE49-F238E27FC236}">
                <a16:creationId xmlns:a16="http://schemas.microsoft.com/office/drawing/2014/main" id="{05703B93-CDF9-43E1-B930-D992BFB45E38}"/>
              </a:ext>
            </a:extLst>
          </p:cNvPr>
          <p:cNvSpPr/>
          <p:nvPr/>
        </p:nvSpPr>
        <p:spPr>
          <a:xfrm>
            <a:off x="3367548" y="4699820"/>
            <a:ext cx="4758813"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d[4,3]+Cost(3,{2},1)=9+18=27</a:t>
            </a:r>
          </a:p>
        </p:txBody>
      </p:sp>
    </p:spTree>
    <p:extLst>
      <p:ext uri="{BB962C8B-B14F-4D97-AF65-F5344CB8AC3E}">
        <p14:creationId xmlns:p14="http://schemas.microsoft.com/office/powerpoint/2010/main" val="165942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DE47-5BD6-4DD6-B3CF-7EEB789CB0A5}"/>
              </a:ext>
            </a:extLst>
          </p:cNvPr>
          <p:cNvSpPr>
            <a:spLocks noGrp="1"/>
          </p:cNvSpPr>
          <p:nvPr>
            <p:ph type="title"/>
          </p:nvPr>
        </p:nvSpPr>
        <p:spPr>
          <a:xfrm>
            <a:off x="71284" y="994390"/>
            <a:ext cx="10515600" cy="1325563"/>
          </a:xfrm>
        </p:spPr>
        <p:txBody>
          <a:bodyPr>
            <a:normAutofit/>
          </a:bodyPr>
          <a:lstStyle/>
          <a:p>
            <a:r>
              <a:rPr lang="en-US" sz="4000" dirty="0"/>
              <a:t>For s = 3</a:t>
            </a:r>
          </a:p>
        </p:txBody>
      </p:sp>
      <p:sp>
        <p:nvSpPr>
          <p:cNvPr id="3" name="Content Placeholder 2">
            <a:extLst>
              <a:ext uri="{FF2B5EF4-FFF2-40B4-BE49-F238E27FC236}">
                <a16:creationId xmlns:a16="http://schemas.microsoft.com/office/drawing/2014/main" id="{81E86DD2-F75E-4132-B219-D3633E53A9E7}"/>
              </a:ext>
            </a:extLst>
          </p:cNvPr>
          <p:cNvSpPr>
            <a:spLocks noGrp="1"/>
          </p:cNvSpPr>
          <p:nvPr>
            <p:ph idx="1"/>
          </p:nvPr>
        </p:nvSpPr>
        <p:spPr>
          <a:xfrm>
            <a:off x="0" y="2153265"/>
            <a:ext cx="11061290" cy="4633298"/>
          </a:xfrm>
        </p:spPr>
        <p:txBody>
          <a:bodyPr/>
          <a:lstStyle/>
          <a:p>
            <a:pPr marL="0" indent="0">
              <a:buNone/>
            </a:pPr>
            <a:endParaRPr lang="en-US" dirty="0"/>
          </a:p>
          <a:p>
            <a:pPr marL="0" indent="0">
              <a:buNone/>
            </a:pPr>
            <a:r>
              <a:rPr lang="en-US" dirty="0"/>
              <a:t>Cost(1,{2,3,4},1)=  min</a:t>
            </a:r>
            <a:r>
              <a:rPr lang="en-US" sz="19900" dirty="0"/>
              <a:t>{</a:t>
            </a:r>
            <a:r>
              <a:rPr lang="en-US" dirty="0"/>
              <a:t>d[1,4]+Cost(4,{2,3},1)=20+23=43      = 35</a:t>
            </a:r>
            <a:endParaRPr lang="en-US" sz="19900" dirty="0"/>
          </a:p>
          <a:p>
            <a:pPr marL="0" indent="0">
              <a:buNone/>
            </a:pPr>
            <a:endParaRPr lang="en-US" sz="19900" dirty="0"/>
          </a:p>
          <a:p>
            <a:pPr marL="0" indent="0">
              <a:buNone/>
            </a:pPr>
            <a:endParaRPr lang="en-US" sz="19900" dirty="0"/>
          </a:p>
        </p:txBody>
      </p:sp>
      <p:sp>
        <p:nvSpPr>
          <p:cNvPr id="4" name="Rectangle 3">
            <a:extLst>
              <a:ext uri="{FF2B5EF4-FFF2-40B4-BE49-F238E27FC236}">
                <a16:creationId xmlns:a16="http://schemas.microsoft.com/office/drawing/2014/main" id="{4F092796-D4D5-4A98-9097-9D3F60FFCDC5}"/>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sp>
        <p:nvSpPr>
          <p:cNvPr id="5" name="Rectangle 4">
            <a:extLst>
              <a:ext uri="{FF2B5EF4-FFF2-40B4-BE49-F238E27FC236}">
                <a16:creationId xmlns:a16="http://schemas.microsoft.com/office/drawing/2014/main" id="{2C647EC1-1637-42E7-985A-636824A9AB0B}"/>
              </a:ext>
            </a:extLst>
          </p:cNvPr>
          <p:cNvSpPr/>
          <p:nvPr/>
        </p:nvSpPr>
        <p:spPr>
          <a:xfrm>
            <a:off x="3994662" y="3896955"/>
            <a:ext cx="4958838"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d[1,3]+Cost(3,{2,4},1)=15+25=40</a:t>
            </a:r>
          </a:p>
        </p:txBody>
      </p:sp>
      <p:sp>
        <p:nvSpPr>
          <p:cNvPr id="6" name="Rectangle 5">
            <a:extLst>
              <a:ext uri="{FF2B5EF4-FFF2-40B4-BE49-F238E27FC236}">
                <a16:creationId xmlns:a16="http://schemas.microsoft.com/office/drawing/2014/main" id="{6325C641-234F-45C5-8861-5DDDF9339CA2}"/>
              </a:ext>
            </a:extLst>
          </p:cNvPr>
          <p:cNvSpPr/>
          <p:nvPr/>
        </p:nvSpPr>
        <p:spPr>
          <a:xfrm>
            <a:off x="4013712" y="3382605"/>
            <a:ext cx="5035038"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d[1,2]+Cost(2,{3,4},1)=10+25=35</a:t>
            </a:r>
          </a:p>
        </p:txBody>
      </p:sp>
    </p:spTree>
    <p:extLst>
      <p:ext uri="{BB962C8B-B14F-4D97-AF65-F5344CB8AC3E}">
        <p14:creationId xmlns:p14="http://schemas.microsoft.com/office/powerpoint/2010/main" val="339004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38EB-2C9A-4271-AFD6-99EE70DAE99C}"/>
              </a:ext>
            </a:extLst>
          </p:cNvPr>
          <p:cNvSpPr>
            <a:spLocks noGrp="1"/>
          </p:cNvSpPr>
          <p:nvPr>
            <p:ph type="title"/>
          </p:nvPr>
        </p:nvSpPr>
        <p:spPr>
          <a:xfrm>
            <a:off x="0" y="955675"/>
            <a:ext cx="10515600" cy="1325563"/>
          </a:xfrm>
        </p:spPr>
        <p:txBody>
          <a:bodyPr>
            <a:normAutofit/>
          </a:bodyPr>
          <a:lstStyle/>
          <a:p>
            <a:r>
              <a:rPr lang="en-US" sz="3600" dirty="0"/>
              <a:t>So the minimum cost path is:-</a:t>
            </a:r>
          </a:p>
        </p:txBody>
      </p:sp>
      <p:sp>
        <p:nvSpPr>
          <p:cNvPr id="3" name="Content Placeholder 2">
            <a:extLst>
              <a:ext uri="{FF2B5EF4-FFF2-40B4-BE49-F238E27FC236}">
                <a16:creationId xmlns:a16="http://schemas.microsoft.com/office/drawing/2014/main" id="{5B71D437-1123-4AC3-BD22-DB3BE349C5B5}"/>
              </a:ext>
            </a:extLst>
          </p:cNvPr>
          <p:cNvSpPr>
            <a:spLocks noGrp="1"/>
          </p:cNvSpPr>
          <p:nvPr>
            <p:ph idx="1"/>
          </p:nvPr>
        </p:nvSpPr>
        <p:spPr>
          <a:xfrm>
            <a:off x="0" y="2397125"/>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With cost = 35</a:t>
            </a:r>
          </a:p>
          <a:p>
            <a:endParaRPr lang="en-US" dirty="0"/>
          </a:p>
        </p:txBody>
      </p:sp>
      <p:sp>
        <p:nvSpPr>
          <p:cNvPr id="4" name="Rectangle 3">
            <a:extLst>
              <a:ext uri="{FF2B5EF4-FFF2-40B4-BE49-F238E27FC236}">
                <a16:creationId xmlns:a16="http://schemas.microsoft.com/office/drawing/2014/main" id="{D3952B1B-5A6B-4EB9-8ECC-8F9B1123DCF1}"/>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pic>
        <p:nvPicPr>
          <p:cNvPr id="9218" name="Picture 2" descr="Values">
            <a:extLst>
              <a:ext uri="{FF2B5EF4-FFF2-40B4-BE49-F238E27FC236}">
                <a16:creationId xmlns:a16="http://schemas.microsoft.com/office/drawing/2014/main" id="{BF9DD639-433F-4CE1-A02C-78A957094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524125"/>
            <a:ext cx="6870700" cy="6858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10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BFA2-8BDE-406C-A3E1-AF9074A6B55A}"/>
              </a:ext>
            </a:extLst>
          </p:cNvPr>
          <p:cNvSpPr>
            <a:spLocks noGrp="1"/>
          </p:cNvSpPr>
          <p:nvPr>
            <p:ph type="title"/>
          </p:nvPr>
        </p:nvSpPr>
        <p:spPr>
          <a:xfrm>
            <a:off x="14235" y="500062"/>
            <a:ext cx="10515600" cy="1325563"/>
          </a:xfrm>
        </p:spPr>
        <p:txBody>
          <a:bodyPr>
            <a:normAutofit/>
          </a:bodyPr>
          <a:lstStyle/>
          <a:p>
            <a:r>
              <a:rPr lang="en-US" sz="4000" b="1" dirty="0"/>
              <a:t>Example:</a:t>
            </a:r>
          </a:p>
        </p:txBody>
      </p:sp>
      <p:sp>
        <p:nvSpPr>
          <p:cNvPr id="3" name="Content Placeholder 2">
            <a:extLst>
              <a:ext uri="{FF2B5EF4-FFF2-40B4-BE49-F238E27FC236}">
                <a16:creationId xmlns:a16="http://schemas.microsoft.com/office/drawing/2014/main" id="{6898BB33-44AE-4252-B3A6-829E8FD89153}"/>
              </a:ext>
            </a:extLst>
          </p:cNvPr>
          <p:cNvSpPr>
            <a:spLocks noGrp="1"/>
          </p:cNvSpPr>
          <p:nvPr>
            <p:ph idx="1"/>
          </p:nvPr>
        </p:nvSpPr>
        <p:spPr>
          <a:xfrm>
            <a:off x="14235" y="1825624"/>
            <a:ext cx="11339565" cy="5032375"/>
          </a:xfrm>
        </p:spPr>
        <p:txBody>
          <a:bodyPr/>
          <a:lstStyle/>
          <a:p>
            <a:pPr marL="0" indent="0">
              <a:buNone/>
            </a:pPr>
            <a:r>
              <a:rPr lang="en-US" dirty="0"/>
              <a:t>Let's try to understand this by taking an example of Fibonacci numbers.</a:t>
            </a:r>
          </a:p>
          <a:p>
            <a:pPr marL="0" indent="0">
              <a:buNone/>
            </a:pPr>
            <a:endParaRPr lang="en-US" dirty="0"/>
          </a:p>
          <a:p>
            <a:pPr marL="0" indent="0">
              <a:buNone/>
            </a:pPr>
            <a:r>
              <a:rPr lang="en-US" dirty="0"/>
              <a:t>A code for it using pure recursion:         </a:t>
            </a:r>
          </a:p>
          <a:p>
            <a:pPr marL="0" indent="0">
              <a:buNone/>
            </a:pPr>
            <a:r>
              <a:rPr lang="en-US" sz="2400" dirty="0">
                <a:solidFill>
                  <a:srgbClr val="002060"/>
                </a:solidFill>
              </a:rPr>
              <a:t>Int fib(int n)</a:t>
            </a:r>
          </a:p>
          <a:p>
            <a:pPr marL="0" indent="0">
              <a:buNone/>
            </a:pPr>
            <a:r>
              <a:rPr lang="en-US" sz="2400" dirty="0">
                <a:solidFill>
                  <a:srgbClr val="002060"/>
                </a:solidFill>
              </a:rPr>
              <a:t>{</a:t>
            </a:r>
          </a:p>
          <a:p>
            <a:pPr marL="0" indent="0">
              <a:buNone/>
            </a:pPr>
            <a:r>
              <a:rPr lang="en-US" sz="2400" dirty="0">
                <a:solidFill>
                  <a:srgbClr val="002060"/>
                </a:solidFill>
              </a:rPr>
              <a:t>If(n&lt;2)</a:t>
            </a:r>
          </a:p>
          <a:p>
            <a:pPr marL="0" indent="0">
              <a:buNone/>
            </a:pPr>
            <a:r>
              <a:rPr lang="en-US" sz="2400" dirty="0">
                <a:solidFill>
                  <a:srgbClr val="002060"/>
                </a:solidFill>
              </a:rPr>
              <a:t>	return 1;</a:t>
            </a:r>
          </a:p>
          <a:p>
            <a:pPr marL="0" indent="0">
              <a:buNone/>
            </a:pPr>
            <a:r>
              <a:rPr lang="en-US" sz="2400" dirty="0">
                <a:solidFill>
                  <a:srgbClr val="002060"/>
                </a:solidFill>
              </a:rPr>
              <a:t>return fib(n-1)+fib(n-2);</a:t>
            </a:r>
          </a:p>
          <a:p>
            <a:pPr marL="0" indent="0">
              <a:buNone/>
            </a:pPr>
            <a:r>
              <a:rPr lang="en-US" sz="2400" dirty="0">
                <a:solidFill>
                  <a:srgbClr val="002060"/>
                </a:solidFill>
              </a:rPr>
              <a:t>}</a:t>
            </a:r>
          </a:p>
        </p:txBody>
      </p:sp>
      <p:sp>
        <p:nvSpPr>
          <p:cNvPr id="4" name="Rectangle 3">
            <a:extLst>
              <a:ext uri="{FF2B5EF4-FFF2-40B4-BE49-F238E27FC236}">
                <a16:creationId xmlns:a16="http://schemas.microsoft.com/office/drawing/2014/main" id="{ADBA9C82-EAF4-4AC9-9072-67EE5B2521A9}"/>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a:t>
            </a:r>
          </a:p>
        </p:txBody>
      </p:sp>
    </p:spTree>
    <p:extLst>
      <p:ext uri="{BB962C8B-B14F-4D97-AF65-F5344CB8AC3E}">
        <p14:creationId xmlns:p14="http://schemas.microsoft.com/office/powerpoint/2010/main" val="2946481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8C57-061E-4F80-B1D6-55D7450A140A}"/>
              </a:ext>
            </a:extLst>
          </p:cNvPr>
          <p:cNvSpPr>
            <a:spLocks noGrp="1"/>
          </p:cNvSpPr>
          <p:nvPr>
            <p:ph type="title"/>
          </p:nvPr>
        </p:nvSpPr>
        <p:spPr>
          <a:xfrm>
            <a:off x="0" y="1022350"/>
            <a:ext cx="1051560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2301076E-0551-4A53-8F11-865B1B76C8D7}"/>
              </a:ext>
            </a:extLst>
          </p:cNvPr>
          <p:cNvSpPr>
            <a:spLocks noGrp="1"/>
          </p:cNvSpPr>
          <p:nvPr>
            <p:ph idx="1"/>
          </p:nvPr>
        </p:nvSpPr>
        <p:spPr>
          <a:xfrm>
            <a:off x="0" y="2228850"/>
            <a:ext cx="11620500" cy="4629150"/>
          </a:xfrm>
        </p:spPr>
        <p:txBody>
          <a:bodyPr>
            <a:normAutofit fontScale="85000" lnSpcReduction="20000"/>
          </a:bodyPr>
          <a:lstStyle/>
          <a:p>
            <a:pPr marL="0" indent="0">
              <a:buNone/>
            </a:pPr>
            <a:r>
              <a:rPr lang="en-US" dirty="0" err="1"/>
              <a:t>Travelling_salesman</a:t>
            </a:r>
            <a:r>
              <a:rPr lang="en-US" dirty="0"/>
              <a:t>(d[1….n,1…n])</a:t>
            </a:r>
          </a:p>
          <a:p>
            <a:pPr marL="0" indent="0">
              <a:buNone/>
            </a:pPr>
            <a:r>
              <a:rPr lang="en-US" dirty="0"/>
              <a:t>{</a:t>
            </a:r>
          </a:p>
          <a:p>
            <a:pPr marL="0" indent="0">
              <a:buNone/>
            </a:pPr>
            <a:r>
              <a:rPr lang="en-US" dirty="0"/>
              <a:t>for s = </a:t>
            </a:r>
            <a:r>
              <a:rPr lang="en-US" altLang="en-US" dirty="0">
                <a:latin typeface="MathJax_Main"/>
              </a:rPr>
              <a:t>Φ</a:t>
            </a:r>
          </a:p>
          <a:p>
            <a:pPr marL="0" indent="0">
              <a:buNone/>
            </a:pPr>
            <a:r>
              <a:rPr lang="en-US" dirty="0">
                <a:latin typeface="MathJax_Main"/>
              </a:rPr>
              <a:t>	T[</a:t>
            </a:r>
            <a:r>
              <a:rPr lang="en-US" dirty="0" err="1">
                <a:latin typeface="MathJax_Main"/>
              </a:rPr>
              <a:t>i</a:t>
            </a:r>
            <a:r>
              <a:rPr lang="en-US" dirty="0">
                <a:latin typeface="MathJax_Main"/>
              </a:rPr>
              <a:t>, s] = d[</a:t>
            </a:r>
            <a:r>
              <a:rPr lang="en-US" dirty="0" err="1">
                <a:latin typeface="MathJax_Main"/>
              </a:rPr>
              <a:t>i</a:t>
            </a:r>
            <a:r>
              <a:rPr lang="en-US" dirty="0">
                <a:latin typeface="MathJax_Main"/>
              </a:rPr>
              <a:t>, 1];</a:t>
            </a:r>
          </a:p>
          <a:p>
            <a:pPr marL="0" indent="0">
              <a:buNone/>
            </a:pPr>
            <a:r>
              <a:rPr lang="en-US" dirty="0">
                <a:latin typeface="MathJax_Main"/>
              </a:rPr>
              <a:t>for s = 1 to n do</a:t>
            </a:r>
          </a:p>
          <a:p>
            <a:pPr marL="0" indent="0">
              <a:buNone/>
            </a:pPr>
            <a:r>
              <a:rPr lang="en-US" dirty="0">
                <a:latin typeface="MathJax_Main"/>
              </a:rPr>
              <a:t>	 for all subsets s Є {1, 2, 3, … , n} of size s and containing 1 </a:t>
            </a:r>
          </a:p>
          <a:p>
            <a:pPr marL="0" indent="0">
              <a:buNone/>
            </a:pPr>
            <a:r>
              <a:rPr lang="en-US" dirty="0">
                <a:latin typeface="MathJax_Main"/>
              </a:rPr>
              <a:t>     		 T (1,s) = ∞ </a:t>
            </a:r>
          </a:p>
          <a:p>
            <a:pPr marL="0" indent="0">
              <a:buNone/>
            </a:pPr>
            <a:r>
              <a:rPr lang="en-US" dirty="0">
                <a:latin typeface="MathJax_Main"/>
              </a:rPr>
              <a:t>             for all j Є S and j ≠ 1 </a:t>
            </a:r>
          </a:p>
          <a:p>
            <a:pPr marL="0" indent="0">
              <a:buNone/>
            </a:pPr>
            <a:r>
              <a:rPr lang="en-US" dirty="0">
                <a:latin typeface="MathJax_Main"/>
              </a:rPr>
              <a:t>                           T(</a:t>
            </a:r>
            <a:r>
              <a:rPr lang="en-US" dirty="0" err="1">
                <a:latin typeface="MathJax_Main"/>
              </a:rPr>
              <a:t>i,s</a:t>
            </a:r>
            <a:r>
              <a:rPr lang="en-US" dirty="0">
                <a:latin typeface="MathJax_Main"/>
              </a:rPr>
              <a:t>) = min {d(</a:t>
            </a:r>
            <a:r>
              <a:rPr lang="en-US" dirty="0" err="1">
                <a:latin typeface="MathJax_Main"/>
              </a:rPr>
              <a:t>i</a:t>
            </a:r>
            <a:r>
              <a:rPr lang="en-US" dirty="0">
                <a:latin typeface="MathJax_Main"/>
              </a:rPr>
              <a:t>, j) +  T(j, S – {j})  for </a:t>
            </a:r>
            <a:r>
              <a:rPr lang="en-US" dirty="0" err="1">
                <a:latin typeface="MathJax_Main"/>
              </a:rPr>
              <a:t>jЄ</a:t>
            </a:r>
            <a:r>
              <a:rPr lang="en-US" dirty="0">
                <a:latin typeface="MathJax_Main"/>
              </a:rPr>
              <a:t> S and </a:t>
            </a:r>
            <a:r>
              <a:rPr lang="en-US" dirty="0" err="1">
                <a:latin typeface="MathJax_Main"/>
              </a:rPr>
              <a:t>i</a:t>
            </a:r>
            <a:r>
              <a:rPr lang="en-US" dirty="0">
                <a:latin typeface="MathJax_Main"/>
              </a:rPr>
              <a:t> ≠ j} </a:t>
            </a:r>
          </a:p>
          <a:p>
            <a:pPr marL="0" indent="0">
              <a:buNone/>
            </a:pPr>
            <a:r>
              <a:rPr lang="en-US" dirty="0">
                <a:latin typeface="MathJax_Main"/>
              </a:rPr>
              <a:t>Return min T (</a:t>
            </a:r>
            <a:r>
              <a:rPr lang="en-US" dirty="0" err="1">
                <a:latin typeface="MathJax_Main"/>
              </a:rPr>
              <a:t>i</a:t>
            </a:r>
            <a:r>
              <a:rPr lang="en-US" dirty="0">
                <a:latin typeface="MathJax_Main"/>
              </a:rPr>
              <a:t>, {1, 2, 3, …, n}) + d(j, </a:t>
            </a:r>
            <a:r>
              <a:rPr lang="en-US" dirty="0" err="1">
                <a:latin typeface="MathJax_Main"/>
              </a:rPr>
              <a:t>i</a:t>
            </a:r>
            <a:r>
              <a:rPr lang="en-US" dirty="0">
                <a:latin typeface="MathJax_Main"/>
              </a:rPr>
              <a:t>) 	</a:t>
            </a:r>
            <a:endParaRPr lang="en-US" dirty="0"/>
          </a:p>
          <a:p>
            <a:pPr marL="0" indent="0">
              <a:buNone/>
            </a:pPr>
            <a:endParaRPr lang="en-US" dirty="0"/>
          </a:p>
          <a:p>
            <a:pPr marL="0" indent="0">
              <a:buNone/>
            </a:pPr>
            <a:r>
              <a:rPr lang="en-US" dirty="0"/>
              <a:t>}</a:t>
            </a:r>
          </a:p>
        </p:txBody>
      </p:sp>
      <p:sp>
        <p:nvSpPr>
          <p:cNvPr id="4" name="Rectangle 3">
            <a:extLst>
              <a:ext uri="{FF2B5EF4-FFF2-40B4-BE49-F238E27FC236}">
                <a16:creationId xmlns:a16="http://schemas.microsoft.com/office/drawing/2014/main" id="{473657D5-3850-4598-89D5-8BFEB6CA6744}"/>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spTree>
    <p:extLst>
      <p:ext uri="{BB962C8B-B14F-4D97-AF65-F5344CB8AC3E}">
        <p14:creationId xmlns:p14="http://schemas.microsoft.com/office/powerpoint/2010/main" val="122338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F6CA-BB68-4254-AC64-4457A38119CD}"/>
              </a:ext>
            </a:extLst>
          </p:cNvPr>
          <p:cNvSpPr>
            <a:spLocks noGrp="1"/>
          </p:cNvSpPr>
          <p:nvPr>
            <p:ph type="title"/>
          </p:nvPr>
        </p:nvSpPr>
        <p:spPr>
          <a:xfrm>
            <a:off x="114300" y="784225"/>
            <a:ext cx="10515600" cy="1325563"/>
          </a:xfrm>
        </p:spPr>
        <p:txBody>
          <a:bodyPr/>
          <a:lstStyle/>
          <a:p>
            <a:r>
              <a:rPr lang="en-US" b="1" u="sng" dirty="0"/>
              <a:t>Time complexity:-</a:t>
            </a:r>
          </a:p>
        </p:txBody>
      </p:sp>
      <p:sp>
        <p:nvSpPr>
          <p:cNvPr id="3" name="Content Placeholder 2">
            <a:extLst>
              <a:ext uri="{FF2B5EF4-FFF2-40B4-BE49-F238E27FC236}">
                <a16:creationId xmlns:a16="http://schemas.microsoft.com/office/drawing/2014/main" id="{A6A33A5D-C62D-4B33-9BB9-846037DD707D}"/>
              </a:ext>
            </a:extLst>
          </p:cNvPr>
          <p:cNvSpPr>
            <a:spLocks noGrp="1"/>
          </p:cNvSpPr>
          <p:nvPr>
            <p:ph idx="1"/>
          </p:nvPr>
        </p:nvSpPr>
        <p:spPr>
          <a:xfrm>
            <a:off x="114300" y="2130425"/>
            <a:ext cx="10515600" cy="4351338"/>
          </a:xfrm>
        </p:spPr>
        <p:txBody>
          <a:bodyPr/>
          <a:lstStyle/>
          <a:p>
            <a:r>
              <a:rPr lang="en-US" dirty="0"/>
              <a:t>No of unique subproblems = (n-1)(2^(n-2))</a:t>
            </a:r>
          </a:p>
          <a:p>
            <a:r>
              <a:rPr lang="en-US" dirty="0"/>
              <a:t>And time taken to solve each subproblem = O(n)</a:t>
            </a:r>
          </a:p>
          <a:p>
            <a:r>
              <a:rPr lang="en-US" dirty="0"/>
              <a:t>So time complexity = O((n^2)(2^n))</a:t>
            </a:r>
          </a:p>
        </p:txBody>
      </p:sp>
      <p:sp>
        <p:nvSpPr>
          <p:cNvPr id="4" name="Rectangle 3">
            <a:extLst>
              <a:ext uri="{FF2B5EF4-FFF2-40B4-BE49-F238E27FC236}">
                <a16:creationId xmlns:a16="http://schemas.microsoft.com/office/drawing/2014/main" id="{5C371B7D-A5FD-40A4-8526-2432ED835F9E}"/>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Travelling salesman problem  </a:t>
            </a:r>
          </a:p>
        </p:txBody>
      </p:sp>
    </p:spTree>
    <p:extLst>
      <p:ext uri="{BB962C8B-B14F-4D97-AF65-F5344CB8AC3E}">
        <p14:creationId xmlns:p14="http://schemas.microsoft.com/office/powerpoint/2010/main" val="244045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A31B-F2DD-489B-8277-25B9CAAFC47C}"/>
              </a:ext>
            </a:extLst>
          </p:cNvPr>
          <p:cNvSpPr>
            <a:spLocks noGrp="1"/>
          </p:cNvSpPr>
          <p:nvPr>
            <p:ph type="title"/>
          </p:nvPr>
        </p:nvSpPr>
        <p:spPr>
          <a:xfrm>
            <a:off x="0" y="988291"/>
            <a:ext cx="11353800" cy="702397"/>
          </a:xfrm>
        </p:spPr>
        <p:txBody>
          <a:bodyPr>
            <a:normAutofit fontScale="90000"/>
          </a:bodyPr>
          <a:lstStyle/>
          <a:p>
            <a:r>
              <a:rPr lang="en-US" sz="4000" dirty="0"/>
              <a:t>Using Dynamic Programming approach with memorization</a:t>
            </a:r>
            <a:r>
              <a:rPr lang="en-US" dirty="0"/>
              <a:t>:</a:t>
            </a:r>
          </a:p>
        </p:txBody>
      </p:sp>
      <p:sp>
        <p:nvSpPr>
          <p:cNvPr id="3" name="Content Placeholder 2">
            <a:extLst>
              <a:ext uri="{FF2B5EF4-FFF2-40B4-BE49-F238E27FC236}">
                <a16:creationId xmlns:a16="http://schemas.microsoft.com/office/drawing/2014/main" id="{12FDB7E0-2C75-498E-A924-1A2A313B9C6D}"/>
              </a:ext>
            </a:extLst>
          </p:cNvPr>
          <p:cNvSpPr>
            <a:spLocks noGrp="1"/>
          </p:cNvSpPr>
          <p:nvPr>
            <p:ph idx="1"/>
          </p:nvPr>
        </p:nvSpPr>
        <p:spPr>
          <a:xfrm>
            <a:off x="92364" y="2161309"/>
            <a:ext cx="11261436" cy="4368800"/>
          </a:xfrm>
        </p:spPr>
        <p:txBody>
          <a:bodyPr/>
          <a:lstStyle/>
          <a:p>
            <a:pPr marL="0" indent="0">
              <a:buNone/>
            </a:pPr>
            <a:r>
              <a:rPr lang="en-US" altLang="en-US" dirty="0">
                <a:solidFill>
                  <a:srgbClr val="002060"/>
                </a:solidFill>
                <a:latin typeface="Arial Unicode MS"/>
              </a:rPr>
              <a:t>void fib () </a:t>
            </a:r>
          </a:p>
          <a:p>
            <a:pPr marL="0" indent="0">
              <a:buNone/>
            </a:pPr>
            <a:r>
              <a:rPr lang="en-US" altLang="en-US" dirty="0">
                <a:solidFill>
                  <a:srgbClr val="002060"/>
                </a:solidFill>
                <a:latin typeface="Arial Unicode MS"/>
              </a:rPr>
              <a:t>{ </a:t>
            </a:r>
          </a:p>
          <a:p>
            <a:pPr marL="0" indent="0">
              <a:buNone/>
            </a:pPr>
            <a:r>
              <a:rPr lang="en-US" altLang="en-US" dirty="0" err="1">
                <a:solidFill>
                  <a:srgbClr val="002060"/>
                </a:solidFill>
                <a:latin typeface="Arial Unicode MS"/>
              </a:rPr>
              <a:t>fibresult</a:t>
            </a:r>
            <a:r>
              <a:rPr lang="en-US" altLang="en-US" dirty="0">
                <a:solidFill>
                  <a:srgbClr val="002060"/>
                </a:solidFill>
                <a:latin typeface="Arial Unicode MS"/>
              </a:rPr>
              <a:t>[0] = 1; </a:t>
            </a:r>
          </a:p>
          <a:p>
            <a:pPr marL="0" indent="0">
              <a:buNone/>
            </a:pPr>
            <a:r>
              <a:rPr lang="en-US" altLang="en-US" dirty="0" err="1">
                <a:solidFill>
                  <a:srgbClr val="002060"/>
                </a:solidFill>
                <a:latin typeface="Arial Unicode MS"/>
              </a:rPr>
              <a:t>fibresult</a:t>
            </a:r>
            <a:r>
              <a:rPr lang="en-US" altLang="en-US" dirty="0">
                <a:solidFill>
                  <a:srgbClr val="002060"/>
                </a:solidFill>
                <a:latin typeface="Arial Unicode MS"/>
              </a:rPr>
              <a:t>[1] = 1; </a:t>
            </a:r>
          </a:p>
          <a:p>
            <a:pPr marL="0" indent="0">
              <a:buNone/>
            </a:pPr>
            <a:r>
              <a:rPr lang="en-US" altLang="en-US" dirty="0">
                <a:solidFill>
                  <a:srgbClr val="002060"/>
                </a:solidFill>
                <a:latin typeface="Arial Unicode MS"/>
              </a:rPr>
              <a:t>for (int </a:t>
            </a:r>
            <a:r>
              <a:rPr lang="en-US" altLang="en-US" dirty="0" err="1">
                <a:solidFill>
                  <a:srgbClr val="002060"/>
                </a:solidFill>
                <a:latin typeface="Arial Unicode MS"/>
              </a:rPr>
              <a:t>i</a:t>
            </a:r>
            <a:r>
              <a:rPr lang="en-US" altLang="en-US" dirty="0">
                <a:solidFill>
                  <a:srgbClr val="002060"/>
                </a:solidFill>
                <a:latin typeface="Arial Unicode MS"/>
              </a:rPr>
              <a:t> = 2; </a:t>
            </a:r>
            <a:r>
              <a:rPr lang="en-US" altLang="en-US" dirty="0" err="1">
                <a:solidFill>
                  <a:srgbClr val="002060"/>
                </a:solidFill>
                <a:latin typeface="Arial Unicode MS"/>
              </a:rPr>
              <a:t>i</a:t>
            </a:r>
            <a:r>
              <a:rPr lang="en-US" altLang="en-US" dirty="0">
                <a:solidFill>
                  <a:srgbClr val="002060"/>
                </a:solidFill>
                <a:latin typeface="Arial Unicode MS"/>
              </a:rPr>
              <a:t>&lt;n; </a:t>
            </a:r>
            <a:r>
              <a:rPr lang="en-US" altLang="en-US" dirty="0" err="1">
                <a:solidFill>
                  <a:srgbClr val="002060"/>
                </a:solidFill>
                <a:latin typeface="Arial Unicode MS"/>
              </a:rPr>
              <a:t>i</a:t>
            </a:r>
            <a:r>
              <a:rPr lang="en-US" altLang="en-US" dirty="0">
                <a:solidFill>
                  <a:srgbClr val="002060"/>
                </a:solidFill>
                <a:latin typeface="Arial Unicode MS"/>
              </a:rPr>
              <a:t>++) </a:t>
            </a:r>
          </a:p>
          <a:p>
            <a:pPr marL="0" indent="0">
              <a:buNone/>
            </a:pPr>
            <a:r>
              <a:rPr lang="en-US" altLang="en-US" dirty="0">
                <a:solidFill>
                  <a:srgbClr val="002060"/>
                </a:solidFill>
                <a:latin typeface="Arial Unicode MS"/>
              </a:rPr>
              <a:t>	</a:t>
            </a:r>
            <a:r>
              <a:rPr lang="en-US" altLang="en-US" dirty="0" err="1">
                <a:solidFill>
                  <a:srgbClr val="002060"/>
                </a:solidFill>
                <a:latin typeface="Arial Unicode MS"/>
              </a:rPr>
              <a:t>fibresult</a:t>
            </a:r>
            <a:r>
              <a:rPr lang="en-US" altLang="en-US" dirty="0">
                <a:solidFill>
                  <a:srgbClr val="002060"/>
                </a:solidFill>
                <a:latin typeface="Arial Unicode MS"/>
              </a:rPr>
              <a:t>[</a:t>
            </a:r>
            <a:r>
              <a:rPr lang="en-US" altLang="en-US" dirty="0" err="1">
                <a:solidFill>
                  <a:srgbClr val="002060"/>
                </a:solidFill>
                <a:latin typeface="Arial Unicode MS"/>
              </a:rPr>
              <a:t>i</a:t>
            </a:r>
            <a:r>
              <a:rPr lang="en-US" altLang="en-US" dirty="0">
                <a:solidFill>
                  <a:srgbClr val="002060"/>
                </a:solidFill>
                <a:latin typeface="Arial Unicode MS"/>
              </a:rPr>
              <a:t>] = </a:t>
            </a:r>
            <a:r>
              <a:rPr lang="en-US" altLang="en-US" dirty="0" err="1">
                <a:solidFill>
                  <a:srgbClr val="002060"/>
                </a:solidFill>
                <a:latin typeface="Arial Unicode MS"/>
              </a:rPr>
              <a:t>fibresult</a:t>
            </a:r>
            <a:r>
              <a:rPr lang="en-US" altLang="en-US" dirty="0">
                <a:solidFill>
                  <a:srgbClr val="002060"/>
                </a:solidFill>
                <a:latin typeface="Arial Unicode MS"/>
              </a:rPr>
              <a:t>[i-1] + </a:t>
            </a:r>
            <a:r>
              <a:rPr lang="en-US" altLang="en-US" dirty="0" err="1">
                <a:solidFill>
                  <a:srgbClr val="002060"/>
                </a:solidFill>
                <a:latin typeface="Arial Unicode MS"/>
              </a:rPr>
              <a:t>fibresult</a:t>
            </a:r>
            <a:r>
              <a:rPr lang="en-US" altLang="en-US" dirty="0">
                <a:solidFill>
                  <a:srgbClr val="002060"/>
                </a:solidFill>
                <a:latin typeface="Arial Unicode MS"/>
              </a:rPr>
              <a:t>[i-2]; </a:t>
            </a:r>
          </a:p>
          <a:p>
            <a:pPr marL="0" indent="0">
              <a:buNone/>
            </a:pPr>
            <a:r>
              <a:rPr lang="en-US" altLang="en-US" dirty="0">
                <a:solidFill>
                  <a:srgbClr val="002060"/>
                </a:solidFill>
                <a:latin typeface="Arial Unicode MS"/>
              </a:rPr>
              <a:t>}</a:t>
            </a:r>
            <a:r>
              <a:rPr lang="en-US" altLang="en-US" sz="2000" dirty="0">
                <a:solidFill>
                  <a:srgbClr val="002060"/>
                </a:solidFill>
              </a:rPr>
              <a:t> </a:t>
            </a:r>
            <a:endParaRPr lang="en-US" altLang="en-US" sz="5400" dirty="0">
              <a:solidFill>
                <a:srgbClr val="002060"/>
              </a:solidFill>
              <a:latin typeface="Arial" panose="020B0604020202020204" pitchFamily="34" charset="0"/>
            </a:endParaRPr>
          </a:p>
          <a:p>
            <a:pPr marL="0" indent="0">
              <a:buNone/>
            </a:pPr>
            <a:endParaRPr lang="en-US" dirty="0"/>
          </a:p>
        </p:txBody>
      </p:sp>
      <p:sp>
        <p:nvSpPr>
          <p:cNvPr id="7" name="Rectangle 6">
            <a:extLst>
              <a:ext uri="{FF2B5EF4-FFF2-40B4-BE49-F238E27FC236}">
                <a16:creationId xmlns:a16="http://schemas.microsoft.com/office/drawing/2014/main" id="{A7C90FCA-3F2F-45B4-A727-BAAFD73FF0DB}"/>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a:t>
            </a:r>
          </a:p>
        </p:txBody>
      </p:sp>
    </p:spTree>
    <p:extLst>
      <p:ext uri="{BB962C8B-B14F-4D97-AF65-F5344CB8AC3E}">
        <p14:creationId xmlns:p14="http://schemas.microsoft.com/office/powerpoint/2010/main" val="120303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DBFF-F132-4398-837F-38B34D7F06C8}"/>
              </a:ext>
            </a:extLst>
          </p:cNvPr>
          <p:cNvSpPr>
            <a:spLocks noGrp="1"/>
          </p:cNvSpPr>
          <p:nvPr>
            <p:ph type="title"/>
          </p:nvPr>
        </p:nvSpPr>
        <p:spPr>
          <a:xfrm>
            <a:off x="190500" y="793750"/>
            <a:ext cx="10515600" cy="1325563"/>
          </a:xfrm>
        </p:spPr>
        <p:txBody>
          <a:bodyPr/>
          <a:lstStyle/>
          <a:p>
            <a:r>
              <a:rPr lang="en-US" u="sng" dirty="0"/>
              <a:t>Example problems:-</a:t>
            </a:r>
          </a:p>
        </p:txBody>
      </p:sp>
      <p:sp>
        <p:nvSpPr>
          <p:cNvPr id="3" name="Content Placeholder 2">
            <a:extLst>
              <a:ext uri="{FF2B5EF4-FFF2-40B4-BE49-F238E27FC236}">
                <a16:creationId xmlns:a16="http://schemas.microsoft.com/office/drawing/2014/main" id="{01373951-B41A-4F1A-8CB3-7CAC8565FBAE}"/>
              </a:ext>
            </a:extLst>
          </p:cNvPr>
          <p:cNvSpPr>
            <a:spLocks noGrp="1"/>
          </p:cNvSpPr>
          <p:nvPr>
            <p:ph idx="1"/>
          </p:nvPr>
        </p:nvSpPr>
        <p:spPr>
          <a:xfrm>
            <a:off x="180975" y="2387600"/>
            <a:ext cx="10515600" cy="4351338"/>
          </a:xfrm>
        </p:spPr>
        <p:txBody>
          <a:bodyPr/>
          <a:lstStyle/>
          <a:p>
            <a:pPr marL="514350" indent="-514350">
              <a:buAutoNum type="arabicPeriod"/>
            </a:pPr>
            <a:r>
              <a:rPr lang="en-US" dirty="0"/>
              <a:t>0/1 knap sack problem </a:t>
            </a:r>
          </a:p>
          <a:p>
            <a:pPr marL="514350" indent="-514350">
              <a:buAutoNum type="arabicPeriod"/>
            </a:pPr>
            <a:r>
              <a:rPr lang="en-US" dirty="0"/>
              <a:t>Matrix chain multiplication problem </a:t>
            </a:r>
          </a:p>
          <a:p>
            <a:pPr marL="514350" indent="-514350">
              <a:buAutoNum type="arabicPeriod"/>
            </a:pPr>
            <a:r>
              <a:rPr lang="en-US" dirty="0"/>
              <a:t>Travelling salesman problem</a:t>
            </a:r>
          </a:p>
        </p:txBody>
      </p:sp>
      <p:sp>
        <p:nvSpPr>
          <p:cNvPr id="4" name="Rectangle 3">
            <a:extLst>
              <a:ext uri="{FF2B5EF4-FFF2-40B4-BE49-F238E27FC236}">
                <a16:creationId xmlns:a16="http://schemas.microsoft.com/office/drawing/2014/main" id="{23349E7D-F7EC-47EA-8F8F-5A8C8F94D49C}"/>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a:t>
            </a:r>
          </a:p>
        </p:txBody>
      </p:sp>
    </p:spTree>
    <p:extLst>
      <p:ext uri="{BB962C8B-B14F-4D97-AF65-F5344CB8AC3E}">
        <p14:creationId xmlns:p14="http://schemas.microsoft.com/office/powerpoint/2010/main" val="323083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8C5B-781D-43A5-997C-B26E66684196}"/>
              </a:ext>
            </a:extLst>
          </p:cNvPr>
          <p:cNvSpPr>
            <a:spLocks noGrp="1"/>
          </p:cNvSpPr>
          <p:nvPr>
            <p:ph type="title"/>
          </p:nvPr>
        </p:nvSpPr>
        <p:spPr>
          <a:xfrm>
            <a:off x="0" y="890588"/>
            <a:ext cx="11353800" cy="800100"/>
          </a:xfrm>
        </p:spPr>
        <p:txBody>
          <a:bodyPr>
            <a:normAutofit/>
          </a:bodyPr>
          <a:lstStyle/>
          <a:p>
            <a:r>
              <a:rPr lang="en-US" sz="4000" b="1" u="sng" dirty="0"/>
              <a:t>(1.) 0/1 knap sack problem:</a:t>
            </a:r>
          </a:p>
        </p:txBody>
      </p:sp>
      <p:sp>
        <p:nvSpPr>
          <p:cNvPr id="3" name="Content Placeholder 2">
            <a:extLst>
              <a:ext uri="{FF2B5EF4-FFF2-40B4-BE49-F238E27FC236}">
                <a16:creationId xmlns:a16="http://schemas.microsoft.com/office/drawing/2014/main" id="{33DB4BC2-24C6-4662-AEC8-4B6C4D23A4CC}"/>
              </a:ext>
            </a:extLst>
          </p:cNvPr>
          <p:cNvSpPr>
            <a:spLocks noGrp="1"/>
          </p:cNvSpPr>
          <p:nvPr>
            <p:ph idx="1"/>
          </p:nvPr>
        </p:nvSpPr>
        <p:spPr>
          <a:xfrm>
            <a:off x="-1" y="1597891"/>
            <a:ext cx="12191999" cy="5135418"/>
          </a:xfrm>
        </p:spPr>
        <p:txBody>
          <a:bodyPr>
            <a:normAutofit/>
          </a:bodyPr>
          <a:lstStyle/>
          <a:p>
            <a:pPr marL="0" indent="0" fontAlgn="base">
              <a:buNone/>
            </a:pPr>
            <a:endParaRPr lang="en-US" dirty="0"/>
          </a:p>
          <a:p>
            <a:pPr marL="0" indent="0" fontAlgn="base">
              <a:buNone/>
            </a:pPr>
            <a:r>
              <a:rPr lang="en-US" dirty="0"/>
              <a:t>We are given:-</a:t>
            </a:r>
          </a:p>
          <a:p>
            <a:pPr fontAlgn="base"/>
            <a:r>
              <a:rPr lang="en-US" dirty="0"/>
              <a:t>A knapsack (kind of shoulder bag) with limited weight capacity.</a:t>
            </a:r>
          </a:p>
          <a:p>
            <a:pPr fontAlgn="base"/>
            <a:r>
              <a:rPr lang="en-US" dirty="0"/>
              <a:t>Few items each having some weight and value.</a:t>
            </a:r>
          </a:p>
          <a:p>
            <a:pPr marL="0" indent="0" fontAlgn="base">
              <a:buNone/>
            </a:pPr>
            <a:endParaRPr lang="en-US" dirty="0"/>
          </a:p>
          <a:p>
            <a:pPr marL="0" indent="0" fontAlgn="base">
              <a:buNone/>
            </a:pPr>
            <a:r>
              <a:rPr lang="en-US" dirty="0"/>
              <a:t>So which items should be placed into the knap sack so that:-</a:t>
            </a:r>
          </a:p>
          <a:p>
            <a:pPr marL="0" indent="0" fontAlgn="base">
              <a:buNone/>
            </a:pPr>
            <a:r>
              <a:rPr lang="en-US" dirty="0"/>
              <a:t>The value or profit obtained by putting the items into the knapsack is maximum.</a:t>
            </a:r>
          </a:p>
          <a:p>
            <a:pPr marL="0" indent="0" fontAlgn="base">
              <a:buNone/>
            </a:pPr>
            <a:r>
              <a:rPr lang="en-US" dirty="0"/>
              <a:t> and the weight limit of knap sack does not exceed.</a:t>
            </a:r>
          </a:p>
          <a:p>
            <a:pPr marL="0" indent="0">
              <a:buNone/>
            </a:pPr>
            <a:endParaRPr lang="en-US" dirty="0"/>
          </a:p>
        </p:txBody>
      </p:sp>
      <p:sp>
        <p:nvSpPr>
          <p:cNvPr id="4" name="Rectangle 3">
            <a:extLst>
              <a:ext uri="{FF2B5EF4-FFF2-40B4-BE49-F238E27FC236}">
                <a16:creationId xmlns:a16="http://schemas.microsoft.com/office/drawing/2014/main" id="{7A93CA7C-159F-46E7-8299-901F3EB77409}"/>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63294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8A25-63DD-48AC-B0F2-0B8D80750A0D}"/>
              </a:ext>
            </a:extLst>
          </p:cNvPr>
          <p:cNvSpPr>
            <a:spLocks noGrp="1"/>
          </p:cNvSpPr>
          <p:nvPr>
            <p:ph type="title"/>
          </p:nvPr>
        </p:nvSpPr>
        <p:spPr>
          <a:xfrm>
            <a:off x="1431636" y="1560945"/>
            <a:ext cx="9922164" cy="932873"/>
          </a:xfrm>
        </p:spPr>
        <p:txBody>
          <a:bodyPr>
            <a:normAutofit fontScale="90000"/>
          </a:bodyPr>
          <a:lstStyle/>
          <a:p>
            <a:r>
              <a:rPr lang="en-US" dirty="0"/>
              <a:t>In  0/1 Knapsack Problem,</a:t>
            </a:r>
            <a:br>
              <a:rPr lang="en-US" dirty="0"/>
            </a:br>
            <a:endParaRPr lang="en-US" dirty="0"/>
          </a:p>
        </p:txBody>
      </p:sp>
      <p:sp>
        <p:nvSpPr>
          <p:cNvPr id="3" name="Content Placeholder 2">
            <a:extLst>
              <a:ext uri="{FF2B5EF4-FFF2-40B4-BE49-F238E27FC236}">
                <a16:creationId xmlns:a16="http://schemas.microsoft.com/office/drawing/2014/main" id="{78B094A5-A327-459E-889F-C97F6E0D032D}"/>
              </a:ext>
            </a:extLst>
          </p:cNvPr>
          <p:cNvSpPr>
            <a:spLocks noGrp="1"/>
          </p:cNvSpPr>
          <p:nvPr>
            <p:ph idx="1"/>
          </p:nvPr>
        </p:nvSpPr>
        <p:spPr>
          <a:xfrm>
            <a:off x="838200" y="2346035"/>
            <a:ext cx="10515600" cy="3830927"/>
          </a:xfrm>
        </p:spPr>
        <p:txBody>
          <a:bodyPr/>
          <a:lstStyle/>
          <a:p>
            <a:pPr marL="0" indent="0" fontAlgn="base">
              <a:buNone/>
            </a:pPr>
            <a:r>
              <a:rPr lang="en-US" dirty="0"/>
              <a:t>▪ As the name suggests, items are indivisible here. </a:t>
            </a:r>
          </a:p>
          <a:p>
            <a:pPr marL="0" indent="0" fontAlgn="base">
              <a:buNone/>
            </a:pPr>
            <a:r>
              <a:rPr lang="en-US" dirty="0"/>
              <a:t>     We can not take the fraction of any item.</a:t>
            </a:r>
          </a:p>
          <a:p>
            <a:pPr marL="0" indent="0" fontAlgn="base">
              <a:buNone/>
            </a:pPr>
            <a:endParaRPr lang="en-US" dirty="0"/>
          </a:p>
          <a:p>
            <a:pPr marL="0" indent="0" fontAlgn="base">
              <a:buNone/>
            </a:pPr>
            <a:r>
              <a:rPr lang="en-US" dirty="0"/>
              <a:t>▪  We have to either take an item completely or leave it completely.</a:t>
            </a:r>
          </a:p>
          <a:p>
            <a:pPr marL="0" indent="0" fontAlgn="base">
              <a:buNone/>
            </a:pPr>
            <a:r>
              <a:rPr lang="en-US" dirty="0"/>
              <a:t>	It is solved using dynamic programming approach.</a:t>
            </a:r>
          </a:p>
          <a:p>
            <a:endParaRPr lang="en-US" dirty="0"/>
          </a:p>
        </p:txBody>
      </p:sp>
      <p:sp>
        <p:nvSpPr>
          <p:cNvPr id="6" name="Rectangle 5">
            <a:extLst>
              <a:ext uri="{FF2B5EF4-FFF2-40B4-BE49-F238E27FC236}">
                <a16:creationId xmlns:a16="http://schemas.microsoft.com/office/drawing/2014/main" id="{05893A81-469D-43A7-A55A-C2B07B50A835}"/>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65078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51B4-B099-428B-9F2A-46D49F058967}"/>
              </a:ext>
            </a:extLst>
          </p:cNvPr>
          <p:cNvSpPr>
            <a:spLocks noGrp="1"/>
          </p:cNvSpPr>
          <p:nvPr>
            <p:ph type="title"/>
          </p:nvPr>
        </p:nvSpPr>
        <p:spPr>
          <a:xfrm>
            <a:off x="0" y="960582"/>
            <a:ext cx="11353800" cy="730106"/>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00F23145-7E91-4441-BAF4-9304C1CCCF45}"/>
              </a:ext>
            </a:extLst>
          </p:cNvPr>
          <p:cNvSpPr>
            <a:spLocks noGrp="1"/>
          </p:cNvSpPr>
          <p:nvPr>
            <p:ph idx="1"/>
          </p:nvPr>
        </p:nvSpPr>
        <p:spPr>
          <a:xfrm>
            <a:off x="0" y="1825625"/>
            <a:ext cx="11353800" cy="4963102"/>
          </a:xfrm>
        </p:spPr>
        <p:txBody>
          <a:bodyPr/>
          <a:lstStyle/>
          <a:p>
            <a:pPr marL="0" indent="0">
              <a:buNone/>
            </a:pPr>
            <a:r>
              <a:rPr lang="en-US" dirty="0"/>
              <a:t>A thief enters a house for robbing it. He can carry a maximal weight of 5 kg into his bag. There are 4 items in the house with the following weights and values. What items should thief take if he either takes the item completely or leaves it completely?</a:t>
            </a:r>
          </a:p>
          <a:p>
            <a:pPr marL="0" indent="0">
              <a:buNone/>
            </a:pPr>
            <a:endParaRPr lang="en-US" dirty="0"/>
          </a:p>
        </p:txBody>
      </p:sp>
      <p:sp>
        <p:nvSpPr>
          <p:cNvPr id="5" name="Rectangle 4">
            <a:extLst>
              <a:ext uri="{FF2B5EF4-FFF2-40B4-BE49-F238E27FC236}">
                <a16:creationId xmlns:a16="http://schemas.microsoft.com/office/drawing/2014/main" id="{AEA69F4B-FFBC-46A1-96A4-B51D6C083E45}"/>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graphicFrame>
        <p:nvGraphicFramePr>
          <p:cNvPr id="8" name="Table 7">
            <a:extLst>
              <a:ext uri="{FF2B5EF4-FFF2-40B4-BE49-F238E27FC236}">
                <a16:creationId xmlns:a16="http://schemas.microsoft.com/office/drawing/2014/main" id="{41C92253-F63B-4B3E-8C09-F19CA5C31DB4}"/>
              </a:ext>
            </a:extLst>
          </p:cNvPr>
          <p:cNvGraphicFramePr>
            <a:graphicFrameLocks noGrp="1"/>
          </p:cNvGraphicFramePr>
          <p:nvPr/>
        </p:nvGraphicFramePr>
        <p:xfrm>
          <a:off x="331815" y="3632921"/>
          <a:ext cx="4314075" cy="3155785"/>
        </p:xfrm>
        <a:graphic>
          <a:graphicData uri="http://schemas.openxmlformats.org/drawingml/2006/table">
            <a:tbl>
              <a:tblPr/>
              <a:tblGrid>
                <a:gridCol w="1452849">
                  <a:extLst>
                    <a:ext uri="{9D8B030D-6E8A-4147-A177-3AD203B41FA5}">
                      <a16:colId xmlns:a16="http://schemas.microsoft.com/office/drawing/2014/main" val="3891619291"/>
                    </a:ext>
                  </a:extLst>
                </a:gridCol>
                <a:gridCol w="1423201">
                  <a:extLst>
                    <a:ext uri="{9D8B030D-6E8A-4147-A177-3AD203B41FA5}">
                      <a16:colId xmlns:a16="http://schemas.microsoft.com/office/drawing/2014/main" val="2200751430"/>
                    </a:ext>
                  </a:extLst>
                </a:gridCol>
                <a:gridCol w="1438025">
                  <a:extLst>
                    <a:ext uri="{9D8B030D-6E8A-4147-A177-3AD203B41FA5}">
                      <a16:colId xmlns:a16="http://schemas.microsoft.com/office/drawing/2014/main" val="1948974035"/>
                    </a:ext>
                  </a:extLst>
                </a:gridCol>
              </a:tblGrid>
              <a:tr h="587123">
                <a:tc>
                  <a:txBody>
                    <a:bodyPr/>
                    <a:lstStyle/>
                    <a:p>
                      <a:pPr algn="ctr"/>
                      <a:r>
                        <a:rPr lang="en-US" sz="1200" b="1">
                          <a:effectLst/>
                        </a:rPr>
                        <a:t>Item</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 (kg)</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 ($)</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56229642"/>
                  </a:ext>
                </a:extLst>
              </a:tr>
              <a:tr h="477037">
                <a:tc>
                  <a:txBody>
                    <a:bodyPr/>
                    <a:lstStyle/>
                    <a:p>
                      <a:pPr algn="ctr"/>
                      <a:r>
                        <a:rPr lang="en-US">
                          <a:effectLst/>
                        </a:rPr>
                        <a:t>Mirror</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013449059"/>
                  </a:ext>
                </a:extLst>
              </a:tr>
              <a:tr h="807294">
                <a:tc>
                  <a:txBody>
                    <a:bodyPr/>
                    <a:lstStyle/>
                    <a:p>
                      <a:pPr algn="ctr"/>
                      <a:r>
                        <a:rPr lang="en-US">
                          <a:effectLst/>
                        </a:rPr>
                        <a:t>Silver nugget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016415147"/>
                  </a:ext>
                </a:extLst>
              </a:tr>
              <a:tr h="807294">
                <a:tc>
                  <a:txBody>
                    <a:bodyPr/>
                    <a:lstStyle/>
                    <a:p>
                      <a:pPr algn="ctr"/>
                      <a:r>
                        <a:rPr lang="en-US">
                          <a:effectLst/>
                        </a:rPr>
                        <a:t>Painting</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661678754"/>
                  </a:ext>
                </a:extLst>
              </a:tr>
              <a:tr h="477037">
                <a:tc>
                  <a:txBody>
                    <a:bodyPr/>
                    <a:lstStyle/>
                    <a:p>
                      <a:pPr algn="ctr"/>
                      <a:r>
                        <a:rPr lang="en-US">
                          <a:effectLst/>
                        </a:rPr>
                        <a:t>Vase</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87022892"/>
                  </a:ext>
                </a:extLst>
              </a:tr>
            </a:tbl>
          </a:graphicData>
        </a:graphic>
      </p:graphicFrame>
      <p:sp>
        <p:nvSpPr>
          <p:cNvPr id="9" name="Rectangle 2">
            <a:extLst>
              <a:ext uri="{FF2B5EF4-FFF2-40B4-BE49-F238E27FC236}">
                <a16:creationId xmlns:a16="http://schemas.microsoft.com/office/drawing/2014/main" id="{2D7ADA6F-0167-44CA-AEED-17D4E0F693F3}"/>
              </a:ext>
            </a:extLst>
          </p:cNvPr>
          <p:cNvSpPr>
            <a:spLocks noChangeArrowheads="1"/>
          </p:cNvSpPr>
          <p:nvPr/>
        </p:nvSpPr>
        <p:spPr bwMode="auto">
          <a:xfrm>
            <a:off x="1966336" y="36329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3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EB2E-5F36-4827-B6A6-147A77D1495B}"/>
              </a:ext>
            </a:extLst>
          </p:cNvPr>
          <p:cNvSpPr>
            <a:spLocks noGrp="1"/>
          </p:cNvSpPr>
          <p:nvPr>
            <p:ph type="title"/>
          </p:nvPr>
        </p:nvSpPr>
        <p:spPr>
          <a:xfrm>
            <a:off x="0" y="890588"/>
            <a:ext cx="11353800" cy="800100"/>
          </a:xfrm>
        </p:spPr>
        <p:txBody>
          <a:bodyPr>
            <a:normAutofit/>
          </a:bodyPr>
          <a:lstStyle/>
          <a:p>
            <a:r>
              <a:rPr lang="en-US" b="1" dirty="0"/>
              <a:t>Solution:</a:t>
            </a:r>
          </a:p>
        </p:txBody>
      </p:sp>
      <p:sp>
        <p:nvSpPr>
          <p:cNvPr id="3" name="Content Placeholder 2">
            <a:extLst>
              <a:ext uri="{FF2B5EF4-FFF2-40B4-BE49-F238E27FC236}">
                <a16:creationId xmlns:a16="http://schemas.microsoft.com/office/drawing/2014/main" id="{60865538-FA08-489F-BB19-90EAAC068DB6}"/>
              </a:ext>
            </a:extLst>
          </p:cNvPr>
          <p:cNvSpPr>
            <a:spLocks noGrp="1"/>
          </p:cNvSpPr>
          <p:nvPr>
            <p:ph idx="1"/>
          </p:nvPr>
        </p:nvSpPr>
        <p:spPr>
          <a:xfrm>
            <a:off x="65314" y="1825624"/>
            <a:ext cx="11288486" cy="4911077"/>
          </a:xfrm>
        </p:spPr>
        <p:txBody>
          <a:bodyPr/>
          <a:lstStyle/>
          <a:p>
            <a:pPr fontAlgn="base"/>
            <a:endParaRPr lang="en-US" b="1" u="sng" dirty="0"/>
          </a:p>
          <a:p>
            <a:pPr fontAlgn="base"/>
            <a:r>
              <a:rPr lang="en-US" b="1" u="sng" dirty="0"/>
              <a:t>Given-</a:t>
            </a:r>
            <a:endParaRPr lang="en-US" b="1" dirty="0"/>
          </a:p>
          <a:p>
            <a:pPr marL="0" indent="0" fontAlgn="base">
              <a:buNone/>
            </a:pPr>
            <a:endParaRPr lang="en-US" dirty="0"/>
          </a:p>
          <a:p>
            <a:pPr fontAlgn="base"/>
            <a:r>
              <a:rPr lang="en-US" dirty="0"/>
              <a:t>Knapsack capacity (w) = 5 kg</a:t>
            </a:r>
          </a:p>
          <a:p>
            <a:pPr fontAlgn="base"/>
            <a:r>
              <a:rPr lang="en-US" dirty="0"/>
              <a:t>Number of items (n) = 4</a:t>
            </a:r>
          </a:p>
          <a:p>
            <a:pPr marL="0" indent="0">
              <a:buNone/>
            </a:pPr>
            <a:endParaRPr lang="en-US" dirty="0"/>
          </a:p>
        </p:txBody>
      </p:sp>
      <p:sp>
        <p:nvSpPr>
          <p:cNvPr id="4" name="Rectangle 3">
            <a:extLst>
              <a:ext uri="{FF2B5EF4-FFF2-40B4-BE49-F238E27FC236}">
                <a16:creationId xmlns:a16="http://schemas.microsoft.com/office/drawing/2014/main" id="{99D1D606-F0A0-48C2-B1C0-22533E5A9F1A}"/>
              </a:ext>
            </a:extLst>
          </p:cNvPr>
          <p:cNvSpPr/>
          <p:nvPr/>
        </p:nvSpPr>
        <p:spPr>
          <a:xfrm>
            <a:off x="0" y="0"/>
            <a:ext cx="12192000" cy="8001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DYNAMIC PROGRAMMING – 0/1 knap sack problem </a:t>
            </a:r>
          </a:p>
        </p:txBody>
      </p:sp>
    </p:spTree>
    <p:extLst>
      <p:ext uri="{BB962C8B-B14F-4D97-AF65-F5344CB8AC3E}">
        <p14:creationId xmlns:p14="http://schemas.microsoft.com/office/powerpoint/2010/main" val="3113062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2492</Words>
  <Application>Microsoft Office PowerPoint</Application>
  <PresentationFormat>Widescreen</PresentationFormat>
  <Paragraphs>323</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Calibri</vt:lpstr>
      <vt:lpstr>Calibri Light</vt:lpstr>
      <vt:lpstr>Consolas</vt:lpstr>
      <vt:lpstr>MathJax_Main</vt:lpstr>
      <vt:lpstr>MathJax_Math-italic</vt:lpstr>
      <vt:lpstr>Office Theme</vt:lpstr>
      <vt:lpstr>DYNAMIC PROGRAMMING</vt:lpstr>
      <vt:lpstr>Dynamic programming:</vt:lpstr>
      <vt:lpstr>Example:</vt:lpstr>
      <vt:lpstr>Using Dynamic Programming approach with memorization:</vt:lpstr>
      <vt:lpstr>Example problems:-</vt:lpstr>
      <vt:lpstr>(1.) 0/1 knap sack problem:</vt:lpstr>
      <vt:lpstr>In  0/1 Knapsack Problem, </vt:lpstr>
      <vt:lpstr>Example problem:</vt:lpstr>
      <vt:lpstr>Solution:</vt:lpstr>
      <vt:lpstr>Step-1:</vt:lpstr>
      <vt:lpstr>Step-2:</vt:lpstr>
      <vt:lpstr>Finding T(1,1)- </vt:lpstr>
      <vt:lpstr>Finding T(1,2)- </vt:lpstr>
      <vt:lpstr>Finding T(1,3)- </vt:lpstr>
      <vt:lpstr>Similarly, compute all the entries.</vt:lpstr>
      <vt:lpstr> </vt:lpstr>
      <vt:lpstr>Algorithm:</vt:lpstr>
      <vt:lpstr>Time complexity: </vt:lpstr>
      <vt:lpstr>(2.)MATRIX CHAIN MULTIPLICATION</vt:lpstr>
      <vt:lpstr>PowerPoint Presentation</vt:lpstr>
      <vt:lpstr>Algorithm:-</vt:lpstr>
      <vt:lpstr>Time complexity:-</vt:lpstr>
      <vt:lpstr>Travelling salesman problem:-</vt:lpstr>
      <vt:lpstr>Example problem:-</vt:lpstr>
      <vt:lpstr>Solution:-</vt:lpstr>
      <vt:lpstr>For s = Φ</vt:lpstr>
      <vt:lpstr>For s = 2</vt:lpstr>
      <vt:lpstr>For s = 3</vt:lpstr>
      <vt:lpstr>So the minimum cost path is:-</vt:lpstr>
      <vt:lpstr>Algorithm:-</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dimpal kataniya</dc:creator>
  <cp:lastModifiedBy>dimpal kataniya</cp:lastModifiedBy>
  <cp:revision>23</cp:revision>
  <dcterms:created xsi:type="dcterms:W3CDTF">2020-04-12T10:54:57Z</dcterms:created>
  <dcterms:modified xsi:type="dcterms:W3CDTF">2020-04-12T16:48:09Z</dcterms:modified>
</cp:coreProperties>
</file>