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9" r:id="rId5"/>
    <p:sldId id="270"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6CD9-672F-4AAD-A1A3-3D67B53502FC}"/>
              </a:ext>
            </a:extLst>
          </p:cNvPr>
          <p:cNvSpPr>
            <a:spLocks noGrp="1"/>
          </p:cNvSpPr>
          <p:nvPr>
            <p:ph type="ctrTitle"/>
          </p:nvPr>
        </p:nvSpPr>
        <p:spPr>
          <a:xfrm>
            <a:off x="828841" y="-103519"/>
            <a:ext cx="10993549" cy="1475013"/>
          </a:xfrm>
        </p:spPr>
        <p:txBody>
          <a:bodyPr/>
          <a:lstStyle/>
          <a:p>
            <a:r>
              <a:rPr lang="en-US" dirty="0"/>
              <a:t>Elementary Graph Algorithms</a:t>
            </a:r>
          </a:p>
        </p:txBody>
      </p:sp>
      <p:sp>
        <p:nvSpPr>
          <p:cNvPr id="3" name="Subtitle 2">
            <a:extLst>
              <a:ext uri="{FF2B5EF4-FFF2-40B4-BE49-F238E27FC236}">
                <a16:creationId xmlns:a16="http://schemas.microsoft.com/office/drawing/2014/main" id="{75634D63-B7AC-4AE4-BF35-EE944D9CCBAE}"/>
              </a:ext>
            </a:extLst>
          </p:cNvPr>
          <p:cNvSpPr>
            <a:spLocks noGrp="1"/>
          </p:cNvSpPr>
          <p:nvPr>
            <p:ph type="subTitle" idx="1"/>
          </p:nvPr>
        </p:nvSpPr>
        <p:spPr>
          <a:xfrm>
            <a:off x="552619" y="1742970"/>
            <a:ext cx="10993546" cy="1219305"/>
          </a:xfrm>
        </p:spPr>
        <p:txBody>
          <a:bodyPr/>
          <a:lstStyle/>
          <a:p>
            <a:r>
              <a:rPr lang="en-US" sz="1800" dirty="0"/>
              <a:t>SUBMITTED BY :- DIMPAL KATANIYA </a:t>
            </a:r>
          </a:p>
          <a:p>
            <a:r>
              <a:rPr lang="en-US" sz="1800" dirty="0"/>
              <a:t>ROLL NO. :- 181210022</a:t>
            </a:r>
          </a:p>
          <a:p>
            <a:endParaRPr lang="en-US" dirty="0"/>
          </a:p>
        </p:txBody>
      </p:sp>
    </p:spTree>
    <p:extLst>
      <p:ext uri="{BB962C8B-B14F-4D97-AF65-F5344CB8AC3E}">
        <p14:creationId xmlns:p14="http://schemas.microsoft.com/office/powerpoint/2010/main" val="422773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49EA-94EE-4528-9654-6DD248E468D5}"/>
              </a:ext>
            </a:extLst>
          </p:cNvPr>
          <p:cNvSpPr>
            <a:spLocks noGrp="1"/>
          </p:cNvSpPr>
          <p:nvPr>
            <p:ph type="title"/>
          </p:nvPr>
        </p:nvSpPr>
        <p:spPr/>
        <p:txBody>
          <a:bodyPr/>
          <a:lstStyle/>
          <a:p>
            <a:r>
              <a:rPr lang="en-US" dirty="0"/>
              <a:t>Time complexity analysis :-</a:t>
            </a:r>
          </a:p>
        </p:txBody>
      </p:sp>
      <p:sp>
        <p:nvSpPr>
          <p:cNvPr id="3" name="Content Placeholder 2">
            <a:extLst>
              <a:ext uri="{FF2B5EF4-FFF2-40B4-BE49-F238E27FC236}">
                <a16:creationId xmlns:a16="http://schemas.microsoft.com/office/drawing/2014/main" id="{EF647041-8E26-4630-96FD-37DBC6A2FB3E}"/>
              </a:ext>
            </a:extLst>
          </p:cNvPr>
          <p:cNvSpPr>
            <a:spLocks noGrp="1"/>
          </p:cNvSpPr>
          <p:nvPr>
            <p:ph idx="1"/>
          </p:nvPr>
        </p:nvSpPr>
        <p:spPr>
          <a:xfrm>
            <a:off x="581192" y="2447925"/>
            <a:ext cx="11029615" cy="4286249"/>
          </a:xfrm>
        </p:spPr>
        <p:txBody>
          <a:bodyPr>
            <a:normAutofit/>
          </a:bodyPr>
          <a:lstStyle/>
          <a:p>
            <a:r>
              <a:rPr lang="en-US" sz="2400" dirty="0">
                <a:solidFill>
                  <a:schemeClr val="tx1"/>
                </a:solidFill>
              </a:rPr>
              <a:t>The operations of enqueuing and dequeuing take O(1) time, and so the total time devoted to queue operations is O(V). </a:t>
            </a:r>
          </a:p>
          <a:p>
            <a:r>
              <a:rPr lang="en-US" sz="2400" dirty="0">
                <a:solidFill>
                  <a:schemeClr val="tx1"/>
                </a:solidFill>
              </a:rPr>
              <a:t>Because the procedure scans the adjacency list of each vertex only when the vertex is dequeued, it scans each adjacency list at most once. Since the sum of the lengths of all the adjacency lists is O(E). The total time spent in scanning adjacency lists is O(E).</a:t>
            </a:r>
          </a:p>
          <a:p>
            <a:r>
              <a:rPr lang="en-US" sz="2400" dirty="0">
                <a:solidFill>
                  <a:schemeClr val="tx1"/>
                </a:solidFill>
              </a:rPr>
              <a:t> The overhead for initialization is O(V) and thus the total running time of the BFS procedure is O(V+E).</a:t>
            </a:r>
          </a:p>
          <a:p>
            <a:r>
              <a:rPr lang="en-US" sz="2400" dirty="0">
                <a:solidFill>
                  <a:schemeClr val="tx1"/>
                </a:solidFill>
              </a:rPr>
              <a:t> Thus, breadth-ﬁrst search runs in time linear in the size of the adjacency-list representation of G.</a:t>
            </a:r>
          </a:p>
          <a:p>
            <a:pPr marL="0" indent="0">
              <a:buNone/>
            </a:pPr>
            <a:endParaRPr lang="en-US" sz="2400" dirty="0">
              <a:solidFill>
                <a:schemeClr val="tx1"/>
              </a:solidFill>
            </a:endParaRPr>
          </a:p>
        </p:txBody>
      </p:sp>
    </p:spTree>
    <p:extLst>
      <p:ext uri="{BB962C8B-B14F-4D97-AF65-F5344CB8AC3E}">
        <p14:creationId xmlns:p14="http://schemas.microsoft.com/office/powerpoint/2010/main" val="110051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DD59-B58B-4F27-BDEB-E20F543BB787}"/>
              </a:ext>
            </a:extLst>
          </p:cNvPr>
          <p:cNvSpPr>
            <a:spLocks noGrp="1"/>
          </p:cNvSpPr>
          <p:nvPr>
            <p:ph type="title"/>
          </p:nvPr>
        </p:nvSpPr>
        <p:spPr/>
        <p:txBody>
          <a:bodyPr/>
          <a:lstStyle/>
          <a:p>
            <a:r>
              <a:rPr lang="en-US" dirty="0"/>
              <a:t>Depth – first search</a:t>
            </a:r>
          </a:p>
        </p:txBody>
      </p:sp>
      <p:sp>
        <p:nvSpPr>
          <p:cNvPr id="3" name="Content Placeholder 2">
            <a:extLst>
              <a:ext uri="{FF2B5EF4-FFF2-40B4-BE49-F238E27FC236}">
                <a16:creationId xmlns:a16="http://schemas.microsoft.com/office/drawing/2014/main" id="{0D0CC50A-8F26-4486-88E4-9D511F217946}"/>
              </a:ext>
            </a:extLst>
          </p:cNvPr>
          <p:cNvSpPr>
            <a:spLocks noGrp="1"/>
          </p:cNvSpPr>
          <p:nvPr>
            <p:ph idx="1"/>
          </p:nvPr>
        </p:nvSpPr>
        <p:spPr>
          <a:xfrm>
            <a:off x="581192" y="2180496"/>
            <a:ext cx="11029615" cy="4220304"/>
          </a:xfrm>
        </p:spPr>
        <p:txBody>
          <a:bodyPr>
            <a:normAutofit/>
          </a:bodyPr>
          <a:lstStyle/>
          <a:p>
            <a:r>
              <a:rPr lang="en-US" sz="2400" dirty="0">
                <a:solidFill>
                  <a:schemeClr val="tx1"/>
                </a:solidFill>
              </a:rPr>
              <a:t> Depth-ﬁrst search explores edges out of the most recently discovered vertex v that still has unexplored edges leaving it. </a:t>
            </a:r>
          </a:p>
          <a:p>
            <a:r>
              <a:rPr lang="en-US" sz="2400" dirty="0">
                <a:solidFill>
                  <a:schemeClr val="tx1"/>
                </a:solidFill>
              </a:rPr>
              <a:t>Once all of v’s edges have been explored, the search “backtracks” to explore edges leaving the vertex from which v was discovered. </a:t>
            </a:r>
          </a:p>
          <a:p>
            <a:r>
              <a:rPr lang="en-US" sz="2400" dirty="0">
                <a:solidFill>
                  <a:schemeClr val="tx1"/>
                </a:solidFill>
              </a:rPr>
              <a:t>This process continues until we have discovered all the vertices that are reachable from the original source vertex. </a:t>
            </a:r>
          </a:p>
          <a:p>
            <a:r>
              <a:rPr lang="en-US" sz="2400" dirty="0">
                <a:solidFill>
                  <a:schemeClr val="tx1"/>
                </a:solidFill>
              </a:rPr>
              <a:t>If any undiscovered vertices remain, then depth-ﬁrst search selects one of them as a new source, and it repeats the search from that source. </a:t>
            </a:r>
          </a:p>
          <a:p>
            <a:r>
              <a:rPr lang="en-US" sz="2400" dirty="0">
                <a:solidFill>
                  <a:schemeClr val="tx1"/>
                </a:solidFill>
              </a:rPr>
              <a:t>The algorithm repeats this entire process until it has discovered every vertex.</a:t>
            </a:r>
          </a:p>
        </p:txBody>
      </p:sp>
    </p:spTree>
    <p:extLst>
      <p:ext uri="{BB962C8B-B14F-4D97-AF65-F5344CB8AC3E}">
        <p14:creationId xmlns:p14="http://schemas.microsoft.com/office/powerpoint/2010/main" val="4264408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1815-8FBA-4742-A6C6-14389C4D9F16}"/>
              </a:ext>
            </a:extLst>
          </p:cNvPr>
          <p:cNvSpPr>
            <a:spLocks noGrp="1"/>
          </p:cNvSpPr>
          <p:nvPr>
            <p:ph type="title"/>
          </p:nvPr>
        </p:nvSpPr>
        <p:spPr/>
        <p:txBody>
          <a:bodyPr/>
          <a:lstStyle/>
          <a:p>
            <a:r>
              <a:rPr lang="en-US" dirty="0"/>
              <a:t>Algorithm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4282CD-3A9C-4F42-83C1-A437773D3471}"/>
                  </a:ext>
                </a:extLst>
              </p:cNvPr>
              <p:cNvSpPr>
                <a:spLocks noGrp="1"/>
              </p:cNvSpPr>
              <p:nvPr>
                <p:ph idx="1"/>
              </p:nvPr>
            </p:nvSpPr>
            <p:spPr>
              <a:xfrm>
                <a:off x="581192" y="2180496"/>
                <a:ext cx="11029615" cy="4363179"/>
              </a:xfrm>
            </p:spPr>
            <p:txBody>
              <a:bodyPr>
                <a:normAutofit/>
              </a:bodyPr>
              <a:lstStyle/>
              <a:p>
                <a:r>
                  <a:rPr lang="en-US" sz="2400" dirty="0"/>
                  <a:t>DFS(G)</a:t>
                </a:r>
              </a:p>
              <a:p>
                <a:r>
                  <a:rPr lang="en-US" sz="2400" dirty="0"/>
                  <a:t>for each vertex u </a:t>
                </a:r>
                <a:r>
                  <a:rPr lang="az-Cyrl-AZ" sz="2400" b="1" dirty="0">
                    <a:solidFill>
                      <a:schemeClr val="tx1"/>
                    </a:solidFill>
                  </a:rPr>
                  <a:t>є</a:t>
                </a:r>
                <a:r>
                  <a:rPr lang="en-US" sz="2400" dirty="0"/>
                  <a:t> G.V </a:t>
                </a:r>
              </a:p>
              <a:p>
                <a:r>
                  <a:rPr lang="en-US" sz="2400" dirty="0"/>
                  <a:t> 		</a:t>
                </a:r>
                <a:r>
                  <a:rPr lang="en-US" sz="2400" dirty="0" err="1"/>
                  <a:t>u.color</a:t>
                </a:r>
                <a:r>
                  <a:rPr lang="en-US" sz="2400" dirty="0"/>
                  <a:t> = WHITE</a:t>
                </a:r>
              </a:p>
              <a:p>
                <a:r>
                  <a:rPr lang="en-US" sz="2400" dirty="0"/>
                  <a:t> 		u. </a:t>
                </a:r>
                <a14:m>
                  <m:oMath xmlns:m="http://schemas.openxmlformats.org/officeDocument/2006/math">
                    <m:r>
                      <m:rPr>
                        <m:sty m:val="p"/>
                      </m:rPr>
                      <a:rPr lang="en-US" sz="2400" b="0" i="0">
                        <a:solidFill>
                          <a:schemeClr val="tx1"/>
                        </a:solidFill>
                        <a:latin typeface="Cambria Math" panose="02040503050406030204" pitchFamily="18" charset="0"/>
                        <a:ea typeface="Cambria Math" panose="02040503050406030204" pitchFamily="18" charset="0"/>
                      </a:rPr>
                      <m:t>π</m:t>
                    </m:r>
                  </m:oMath>
                </a14:m>
                <a:r>
                  <a:rPr lang="en-US" sz="2400" dirty="0"/>
                  <a:t> = NIL </a:t>
                </a:r>
              </a:p>
              <a:p>
                <a:r>
                  <a:rPr lang="en-US" sz="2400" dirty="0"/>
                  <a:t>time = 0 </a:t>
                </a:r>
              </a:p>
              <a:p>
                <a:r>
                  <a:rPr lang="en-US" sz="2400" dirty="0"/>
                  <a:t>for each vertex u </a:t>
                </a:r>
                <a:r>
                  <a:rPr lang="az-Cyrl-AZ" sz="2400" b="1" dirty="0">
                    <a:solidFill>
                      <a:schemeClr val="tx1"/>
                    </a:solidFill>
                  </a:rPr>
                  <a:t>є</a:t>
                </a:r>
                <a:r>
                  <a:rPr lang="en-US" sz="2400" dirty="0"/>
                  <a:t> G.V </a:t>
                </a:r>
              </a:p>
              <a:p>
                <a:r>
                  <a:rPr lang="en-US" sz="2400" dirty="0"/>
                  <a:t> 		if </a:t>
                </a:r>
                <a:r>
                  <a:rPr lang="en-US" sz="2400" dirty="0" err="1"/>
                  <a:t>u.color</a:t>
                </a:r>
                <a:r>
                  <a:rPr lang="en-US" sz="2400" dirty="0"/>
                  <a:t> ==WHITE </a:t>
                </a:r>
              </a:p>
              <a:p>
                <a:r>
                  <a:rPr lang="en-US" sz="2400" dirty="0"/>
                  <a:t> 			  DFS-VISIT(</a:t>
                </a:r>
                <a:r>
                  <a:rPr lang="en-US" sz="2400" dirty="0" err="1"/>
                  <a:t>G,u</a:t>
                </a:r>
                <a:r>
                  <a:rPr lang="en-US" sz="2400" dirty="0"/>
                  <a:t>)</a:t>
                </a:r>
              </a:p>
              <a:p>
                <a:endParaRPr lang="en-US" sz="2400" dirty="0"/>
              </a:p>
            </p:txBody>
          </p:sp>
        </mc:Choice>
        <mc:Fallback>
          <p:sp>
            <p:nvSpPr>
              <p:cNvPr id="3" name="Content Placeholder 2">
                <a:extLst>
                  <a:ext uri="{FF2B5EF4-FFF2-40B4-BE49-F238E27FC236}">
                    <a16:creationId xmlns:a16="http://schemas.microsoft.com/office/drawing/2014/main" id="{CA4282CD-3A9C-4F42-83C1-A437773D3471}"/>
                  </a:ext>
                </a:extLst>
              </p:cNvPr>
              <p:cNvSpPr>
                <a:spLocks noGrp="1" noRot="1" noChangeAspect="1" noMove="1" noResize="1" noEditPoints="1" noAdjustHandles="1" noChangeArrowheads="1" noChangeShapeType="1" noTextEdit="1"/>
              </p:cNvSpPr>
              <p:nvPr>
                <p:ph idx="1"/>
              </p:nvPr>
            </p:nvSpPr>
            <p:spPr>
              <a:xfrm>
                <a:off x="581192" y="2180496"/>
                <a:ext cx="11029615" cy="4363179"/>
              </a:xfrm>
              <a:blipFill>
                <a:blip r:embed="rId2"/>
                <a:stretch>
                  <a:fillRect l="-552" t="-3636"/>
                </a:stretch>
              </a:blipFill>
            </p:spPr>
            <p:txBody>
              <a:bodyPr/>
              <a:lstStyle/>
              <a:p>
                <a:r>
                  <a:rPr lang="en-US">
                    <a:noFill/>
                  </a:rPr>
                  <a:t> </a:t>
                </a:r>
              </a:p>
            </p:txBody>
          </p:sp>
        </mc:Fallback>
      </mc:AlternateContent>
    </p:spTree>
    <p:extLst>
      <p:ext uri="{BB962C8B-B14F-4D97-AF65-F5344CB8AC3E}">
        <p14:creationId xmlns:p14="http://schemas.microsoft.com/office/powerpoint/2010/main" val="6801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91F9-3998-4D04-B141-EB6749807570}"/>
              </a:ext>
            </a:extLst>
          </p:cNvPr>
          <p:cNvSpPr>
            <a:spLocks noGrp="1"/>
          </p:cNvSpPr>
          <p:nvPr>
            <p:ph type="title"/>
          </p:nvPr>
        </p:nvSpPr>
        <p:spPr/>
        <p:txBody>
          <a:bodyPr/>
          <a:lstStyle/>
          <a:p>
            <a:r>
              <a:rPr lang="en-US" dirty="0"/>
              <a:t>Algorithm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370C2F-705D-4A3C-9197-49E0C0BBC8D6}"/>
                  </a:ext>
                </a:extLst>
              </p:cNvPr>
              <p:cNvSpPr>
                <a:spLocks noGrp="1"/>
              </p:cNvSpPr>
              <p:nvPr>
                <p:ph idx="1"/>
              </p:nvPr>
            </p:nvSpPr>
            <p:spPr>
              <a:xfrm>
                <a:off x="581192" y="1809750"/>
                <a:ext cx="11029615" cy="5048250"/>
              </a:xfrm>
            </p:spPr>
            <p:txBody>
              <a:bodyPr>
                <a:noAutofit/>
              </a:bodyPr>
              <a:lstStyle/>
              <a:p>
                <a:r>
                  <a:rPr lang="en-US" sz="2000" dirty="0"/>
                  <a:t>DFS-VISIT(</a:t>
                </a:r>
                <a:r>
                  <a:rPr lang="en-US" sz="2000" dirty="0" err="1"/>
                  <a:t>G,u</a:t>
                </a:r>
                <a:r>
                  <a:rPr lang="en-US" sz="2000" dirty="0"/>
                  <a:t>) </a:t>
                </a:r>
              </a:p>
              <a:p>
                <a:r>
                  <a:rPr lang="en-US" sz="2000" dirty="0"/>
                  <a:t>time = time + 1                        // white vertex u has just been discovered </a:t>
                </a:r>
              </a:p>
              <a:p>
                <a:r>
                  <a:rPr lang="en-US" sz="2000" dirty="0" err="1"/>
                  <a:t>u.d</a:t>
                </a:r>
                <a:r>
                  <a:rPr lang="en-US" sz="2000" dirty="0"/>
                  <a:t> = time </a:t>
                </a:r>
              </a:p>
              <a:p>
                <a:r>
                  <a:rPr lang="en-US" sz="2000" dirty="0"/>
                  <a:t> </a:t>
                </a:r>
                <a:r>
                  <a:rPr lang="en-US" sz="2000" dirty="0" err="1"/>
                  <a:t>u.color</a:t>
                </a:r>
                <a:r>
                  <a:rPr lang="en-US" sz="2000" dirty="0"/>
                  <a:t> = GRAY</a:t>
                </a:r>
              </a:p>
              <a:p>
                <a:r>
                  <a:rPr lang="en-US" sz="2000" dirty="0"/>
                  <a:t>for each v </a:t>
                </a:r>
                <a:r>
                  <a:rPr lang="az-Cyrl-AZ" sz="2000" b="1" dirty="0">
                    <a:solidFill>
                      <a:schemeClr val="tx1"/>
                    </a:solidFill>
                  </a:rPr>
                  <a:t>є</a:t>
                </a:r>
                <a:r>
                  <a:rPr lang="en-US" sz="2000" dirty="0"/>
                  <a:t> </a:t>
                </a:r>
                <a:r>
                  <a:rPr lang="en-US" sz="2000" dirty="0" err="1"/>
                  <a:t>G.Adj</a:t>
                </a:r>
                <a:r>
                  <a:rPr lang="en-US" sz="2000" dirty="0"/>
                  <a:t>[u]                       // explore edge (</a:t>
                </a:r>
                <a:r>
                  <a:rPr lang="en-US" sz="2000" dirty="0" err="1"/>
                  <a:t>u,v</a:t>
                </a:r>
                <a:r>
                  <a:rPr lang="en-US" sz="2000" dirty="0"/>
                  <a:t>)</a:t>
                </a:r>
              </a:p>
              <a:p>
                <a:r>
                  <a:rPr lang="en-US" sz="2000" dirty="0"/>
                  <a:t> 		if </a:t>
                </a:r>
                <a:r>
                  <a:rPr lang="en-US" sz="2000" dirty="0" err="1"/>
                  <a:t>v.color</a:t>
                </a:r>
                <a:r>
                  <a:rPr lang="en-US" sz="2000" dirty="0"/>
                  <a:t> == WHITE </a:t>
                </a:r>
              </a:p>
              <a:p>
                <a:r>
                  <a:rPr lang="en-US" sz="2000" dirty="0"/>
                  <a:t> 			 v. </a:t>
                </a:r>
                <a14:m>
                  <m:oMath xmlns:m="http://schemas.openxmlformats.org/officeDocument/2006/math">
                    <m:r>
                      <m:rPr>
                        <m:sty m:val="p"/>
                      </m:rPr>
                      <a:rPr lang="en-US" sz="2000">
                        <a:solidFill>
                          <a:schemeClr val="tx1"/>
                        </a:solidFill>
                        <a:latin typeface="Cambria Math" panose="02040503050406030204" pitchFamily="18" charset="0"/>
                        <a:ea typeface="Cambria Math" panose="02040503050406030204" pitchFamily="18" charset="0"/>
                      </a:rPr>
                      <m:t>π</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a:t>= u </a:t>
                </a:r>
              </a:p>
              <a:p>
                <a:r>
                  <a:rPr lang="en-US" sz="2000" dirty="0"/>
                  <a:t> 			 DFS-VISIT(</a:t>
                </a:r>
                <a:r>
                  <a:rPr lang="en-US" sz="2000" dirty="0" err="1"/>
                  <a:t>G,v</a:t>
                </a:r>
                <a:r>
                  <a:rPr lang="en-US" sz="2000" dirty="0"/>
                  <a:t>)</a:t>
                </a:r>
              </a:p>
              <a:p>
                <a:r>
                  <a:rPr lang="en-US" sz="2000" dirty="0" err="1"/>
                  <a:t>u.color</a:t>
                </a:r>
                <a:r>
                  <a:rPr lang="en-US" sz="2000" dirty="0"/>
                  <a:t> = BLACK                               // blacken u; it is ﬁnished </a:t>
                </a:r>
              </a:p>
              <a:p>
                <a:r>
                  <a:rPr lang="en-US" sz="2000" dirty="0"/>
                  <a:t> time = time + 1</a:t>
                </a:r>
              </a:p>
              <a:p>
                <a:r>
                  <a:rPr lang="en-US" sz="2000" dirty="0" err="1"/>
                  <a:t>u.f</a:t>
                </a:r>
                <a:r>
                  <a:rPr lang="en-US" sz="2000" dirty="0"/>
                  <a:t> = time</a:t>
                </a:r>
              </a:p>
            </p:txBody>
          </p:sp>
        </mc:Choice>
        <mc:Fallback>
          <p:sp>
            <p:nvSpPr>
              <p:cNvPr id="3" name="Content Placeholder 2">
                <a:extLst>
                  <a:ext uri="{FF2B5EF4-FFF2-40B4-BE49-F238E27FC236}">
                    <a16:creationId xmlns:a16="http://schemas.microsoft.com/office/drawing/2014/main" id="{0A370C2F-705D-4A3C-9197-49E0C0BBC8D6}"/>
                  </a:ext>
                </a:extLst>
              </p:cNvPr>
              <p:cNvSpPr>
                <a:spLocks noGrp="1" noRot="1" noChangeAspect="1" noMove="1" noResize="1" noEditPoints="1" noAdjustHandles="1" noChangeArrowheads="1" noChangeShapeType="1" noTextEdit="1"/>
              </p:cNvSpPr>
              <p:nvPr>
                <p:ph idx="1"/>
              </p:nvPr>
            </p:nvSpPr>
            <p:spPr>
              <a:xfrm>
                <a:off x="581192" y="1809750"/>
                <a:ext cx="11029615" cy="5048250"/>
              </a:xfrm>
              <a:blipFill>
                <a:blip r:embed="rId2"/>
                <a:stretch>
                  <a:fillRect l="-276"/>
                </a:stretch>
              </a:blipFill>
            </p:spPr>
            <p:txBody>
              <a:bodyPr/>
              <a:lstStyle/>
              <a:p>
                <a:r>
                  <a:rPr lang="en-US">
                    <a:noFill/>
                  </a:rPr>
                  <a:t> </a:t>
                </a:r>
              </a:p>
            </p:txBody>
          </p:sp>
        </mc:Fallback>
      </mc:AlternateContent>
    </p:spTree>
    <p:extLst>
      <p:ext uri="{BB962C8B-B14F-4D97-AF65-F5344CB8AC3E}">
        <p14:creationId xmlns:p14="http://schemas.microsoft.com/office/powerpoint/2010/main" val="175580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FDA2-4A54-4FE1-A925-FCE62E819812}"/>
              </a:ext>
            </a:extLst>
          </p:cNvPr>
          <p:cNvSpPr>
            <a:spLocks noGrp="1"/>
          </p:cNvSpPr>
          <p:nvPr>
            <p:ph type="title"/>
          </p:nvPr>
        </p:nvSpPr>
        <p:spPr/>
        <p:txBody>
          <a:bodyPr/>
          <a:lstStyle/>
          <a:p>
            <a:r>
              <a:rPr lang="en-US" dirty="0"/>
              <a:t>Example problem :-</a:t>
            </a:r>
          </a:p>
        </p:txBody>
      </p:sp>
      <p:pic>
        <p:nvPicPr>
          <p:cNvPr id="4" name="Content Placeholder 3">
            <a:extLst>
              <a:ext uri="{FF2B5EF4-FFF2-40B4-BE49-F238E27FC236}">
                <a16:creationId xmlns:a16="http://schemas.microsoft.com/office/drawing/2014/main" id="{633C3CAF-DD52-458E-BE0B-8AC54AE299C5}"/>
              </a:ext>
            </a:extLst>
          </p:cNvPr>
          <p:cNvPicPr>
            <a:picLocks noGrp="1" noChangeAspect="1"/>
          </p:cNvPicPr>
          <p:nvPr>
            <p:ph idx="1"/>
          </p:nvPr>
        </p:nvPicPr>
        <p:blipFill>
          <a:blip r:embed="rId2"/>
          <a:stretch>
            <a:fillRect/>
          </a:stretch>
        </p:blipFill>
        <p:spPr>
          <a:xfrm>
            <a:off x="685799" y="1824138"/>
            <a:ext cx="10658475" cy="5033862"/>
          </a:xfrm>
          <a:prstGeom prst="rect">
            <a:avLst/>
          </a:prstGeom>
        </p:spPr>
      </p:pic>
    </p:spTree>
    <p:extLst>
      <p:ext uri="{BB962C8B-B14F-4D97-AF65-F5344CB8AC3E}">
        <p14:creationId xmlns:p14="http://schemas.microsoft.com/office/powerpoint/2010/main" val="7044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CFB8-71D9-47BF-9D58-5BFC1EAD3E10}"/>
              </a:ext>
            </a:extLst>
          </p:cNvPr>
          <p:cNvSpPr>
            <a:spLocks noGrp="1"/>
          </p:cNvSpPr>
          <p:nvPr>
            <p:ph type="title"/>
          </p:nvPr>
        </p:nvSpPr>
        <p:spPr/>
        <p:txBody>
          <a:bodyPr/>
          <a:lstStyle/>
          <a:p>
            <a:r>
              <a:rPr lang="en-US" dirty="0"/>
              <a:t>Time complexity analysis :-</a:t>
            </a:r>
          </a:p>
        </p:txBody>
      </p:sp>
      <p:sp>
        <p:nvSpPr>
          <p:cNvPr id="3" name="Content Placeholder 2">
            <a:extLst>
              <a:ext uri="{FF2B5EF4-FFF2-40B4-BE49-F238E27FC236}">
                <a16:creationId xmlns:a16="http://schemas.microsoft.com/office/drawing/2014/main" id="{6A8A04C5-2F68-45D0-BA4A-A4EE7804237D}"/>
              </a:ext>
            </a:extLst>
          </p:cNvPr>
          <p:cNvSpPr>
            <a:spLocks noGrp="1"/>
          </p:cNvSpPr>
          <p:nvPr>
            <p:ph idx="1"/>
          </p:nvPr>
        </p:nvSpPr>
        <p:spPr/>
        <p:txBody>
          <a:bodyPr>
            <a:normAutofit/>
          </a:bodyPr>
          <a:lstStyle/>
          <a:p>
            <a:r>
              <a:rPr lang="en-US" sz="2400" dirty="0"/>
              <a:t>In DFS, you traverse each node exactly once. Therefore, the time complexity of DFS is at least O(V). </a:t>
            </a:r>
          </a:p>
          <a:p>
            <a:r>
              <a:rPr lang="en-US" sz="2400" dirty="0"/>
              <a:t>For a directed graph, the sum of the sizes of the adjacency lists of all the nodes is E (total number of edges). </a:t>
            </a:r>
          </a:p>
          <a:p>
            <a:r>
              <a:rPr lang="en-US" sz="2400" dirty="0"/>
              <a:t>So, the complexity of DFS is O(V) + O(E) = O(V + E).</a:t>
            </a:r>
          </a:p>
        </p:txBody>
      </p:sp>
    </p:spTree>
    <p:extLst>
      <p:ext uri="{BB962C8B-B14F-4D97-AF65-F5344CB8AC3E}">
        <p14:creationId xmlns:p14="http://schemas.microsoft.com/office/powerpoint/2010/main" val="375356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43C4-4E6E-4E16-B57C-BCAFBE416223}"/>
              </a:ext>
            </a:extLst>
          </p:cNvPr>
          <p:cNvSpPr>
            <a:spLocks noGrp="1"/>
          </p:cNvSpPr>
          <p:nvPr>
            <p:ph type="title"/>
          </p:nvPr>
        </p:nvSpPr>
        <p:spPr/>
        <p:txBody>
          <a:bodyPr/>
          <a:lstStyle/>
          <a:p>
            <a:pPr marL="12700" fontAlgn="auto">
              <a:spcBef>
                <a:spcPts val="0"/>
              </a:spcBef>
              <a:spcAft>
                <a:spcPts val="0"/>
              </a:spcAft>
              <a:defRPr/>
            </a:pPr>
            <a:r>
              <a:rPr lang="en-US" b="1" spc="-50" dirty="0">
                <a:latin typeface="Constantia"/>
                <a:cs typeface="Constantia"/>
              </a:rPr>
              <a:t>Introduction  to  graphs</a:t>
            </a:r>
            <a:endParaRPr lang="en-US" b="1" spc="-5" dirty="0">
              <a:latin typeface="Calibri"/>
              <a:cs typeface="Calibri"/>
            </a:endParaRPr>
          </a:p>
        </p:txBody>
      </p:sp>
      <p:sp>
        <p:nvSpPr>
          <p:cNvPr id="3" name="Content Placeholder 2">
            <a:extLst>
              <a:ext uri="{FF2B5EF4-FFF2-40B4-BE49-F238E27FC236}">
                <a16:creationId xmlns:a16="http://schemas.microsoft.com/office/drawing/2014/main" id="{F1A04B98-E59F-4D3C-A401-4CDBED9ADF8B}"/>
              </a:ext>
            </a:extLst>
          </p:cNvPr>
          <p:cNvSpPr>
            <a:spLocks noGrp="1"/>
          </p:cNvSpPr>
          <p:nvPr>
            <p:ph idx="1"/>
          </p:nvPr>
        </p:nvSpPr>
        <p:spPr>
          <a:xfrm>
            <a:off x="581192" y="2180496"/>
            <a:ext cx="11029615" cy="4182204"/>
          </a:xfrm>
        </p:spPr>
        <p:txBody>
          <a:bodyPr>
            <a:normAutofit/>
          </a:bodyPr>
          <a:lstStyle/>
          <a:p>
            <a:pPr marL="0" indent="0">
              <a:lnSpc>
                <a:spcPct val="150000"/>
              </a:lnSpc>
              <a:buClr>
                <a:srgbClr val="0AD0D9"/>
              </a:buClr>
              <a:buSzPct val="94000"/>
              <a:buNone/>
            </a:pPr>
            <a:r>
              <a:rPr lang="en-US" sz="2400" dirty="0">
                <a:latin typeface="Times New Roman" pitchFamily="18" charset="0"/>
                <a:cs typeface="Times New Roman" pitchFamily="18" charset="0"/>
              </a:rPr>
              <a:t>A data structure that consists of a set of nodes (vertices) and a set of edges.</a:t>
            </a:r>
          </a:p>
          <a:p>
            <a:pPr marL="0" indent="0">
              <a:spcBef>
                <a:spcPts val="1950"/>
              </a:spcBef>
              <a:buClr>
                <a:srgbClr val="0AD0D9"/>
              </a:buClr>
              <a:buSzPct val="94000"/>
              <a:buNone/>
            </a:pPr>
            <a:r>
              <a:rPr lang="en-US" sz="2400" dirty="0">
                <a:latin typeface="Times New Roman" pitchFamily="18" charset="0"/>
                <a:cs typeface="Times New Roman" pitchFamily="18" charset="0"/>
              </a:rPr>
              <a:t>The set of edges describes relationships among the vertices .</a:t>
            </a:r>
          </a:p>
          <a:p>
            <a:pPr marL="0" indent="0">
              <a:spcBef>
                <a:spcPts val="1938"/>
              </a:spcBef>
              <a:buClr>
                <a:srgbClr val="0AD0D9"/>
              </a:buClr>
              <a:buSzPct val="94000"/>
              <a:buNone/>
            </a:pPr>
            <a:r>
              <a:rPr lang="en-US" sz="2400" dirty="0">
                <a:latin typeface="Times New Roman" pitchFamily="18" charset="0"/>
                <a:cs typeface="Times New Roman" pitchFamily="18" charset="0"/>
              </a:rPr>
              <a:t>A graph </a:t>
            </a:r>
            <a:r>
              <a:rPr lang="en-US" sz="2400" i="1" dirty="0">
                <a:latin typeface="Times New Roman" pitchFamily="18" charset="0"/>
                <a:cs typeface="Times New Roman" pitchFamily="18" charset="0"/>
              </a:rPr>
              <a:t>G </a:t>
            </a:r>
            <a:r>
              <a:rPr lang="en-US" sz="2400" dirty="0">
                <a:latin typeface="Times New Roman" pitchFamily="18" charset="0"/>
                <a:cs typeface="Times New Roman" pitchFamily="18" charset="0"/>
              </a:rPr>
              <a:t>is defined as follows:	</a:t>
            </a:r>
            <a:r>
              <a:rPr lang="en-US" sz="3600" dirty="0">
                <a:cs typeface="Times New Roman" pitchFamily="18" charset="0"/>
              </a:rPr>
              <a:t>G = (V, E)</a:t>
            </a:r>
          </a:p>
          <a:p>
            <a:pPr marL="469900" lvl="1" indent="0">
              <a:spcBef>
                <a:spcPts val="1938"/>
              </a:spcBef>
              <a:buClr>
                <a:srgbClr val="0AD0D9"/>
              </a:buClr>
              <a:buSzPct val="94000"/>
              <a:buNone/>
            </a:pPr>
            <a:r>
              <a:rPr lang="en-US" sz="2400" b="1" dirty="0">
                <a:latin typeface="Times New Roman" pitchFamily="18" charset="0"/>
                <a:cs typeface="Times New Roman" pitchFamily="18" charset="0"/>
              </a:rPr>
              <a:t>V(G): </a:t>
            </a:r>
            <a:r>
              <a:rPr lang="en-US" sz="2400" dirty="0">
                <a:latin typeface="Times New Roman" pitchFamily="18" charset="0"/>
                <a:cs typeface="Times New Roman" pitchFamily="18" charset="0"/>
              </a:rPr>
              <a:t>a finite, nonempty set of vertices</a:t>
            </a:r>
          </a:p>
          <a:p>
            <a:pPr marL="469900" lvl="1" indent="0">
              <a:spcBef>
                <a:spcPts val="1938"/>
              </a:spcBef>
              <a:buClr>
                <a:srgbClr val="0AD0D9"/>
              </a:buClr>
              <a:buSzPct val="94000"/>
              <a:buNone/>
            </a:pPr>
            <a:r>
              <a:rPr lang="en-US" sz="2400" b="1" dirty="0">
                <a:latin typeface="Times New Roman" pitchFamily="18" charset="0"/>
                <a:cs typeface="Times New Roman" pitchFamily="18" charset="0"/>
              </a:rPr>
              <a:t>E(G): </a:t>
            </a:r>
            <a:r>
              <a:rPr lang="en-US" sz="2400" dirty="0">
                <a:latin typeface="Times New Roman" pitchFamily="18" charset="0"/>
                <a:cs typeface="Times New Roman" pitchFamily="18" charset="0"/>
              </a:rPr>
              <a:t>a set of edges (pairs of vertices)</a:t>
            </a:r>
          </a:p>
          <a:p>
            <a:endParaRPr lang="en-US" dirty="0"/>
          </a:p>
        </p:txBody>
      </p:sp>
    </p:spTree>
    <p:extLst>
      <p:ext uri="{BB962C8B-B14F-4D97-AF65-F5344CB8AC3E}">
        <p14:creationId xmlns:p14="http://schemas.microsoft.com/office/powerpoint/2010/main" val="371868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CF03-69F3-46F5-A086-4BF287C6FC14}"/>
              </a:ext>
            </a:extLst>
          </p:cNvPr>
          <p:cNvSpPr>
            <a:spLocks noGrp="1"/>
          </p:cNvSpPr>
          <p:nvPr>
            <p:ph type="title"/>
          </p:nvPr>
        </p:nvSpPr>
        <p:spPr/>
        <p:txBody>
          <a:bodyPr/>
          <a:lstStyle/>
          <a:p>
            <a:r>
              <a:rPr lang="en-US" b="1" spc="-5" dirty="0">
                <a:latin typeface="Calibri"/>
                <a:cs typeface="Calibri"/>
              </a:rPr>
              <a:t>Grap</a:t>
            </a:r>
            <a:r>
              <a:rPr lang="en-US" b="1" dirty="0">
                <a:latin typeface="Calibri"/>
                <a:cs typeface="Calibri"/>
              </a:rPr>
              <a:t>h</a:t>
            </a:r>
            <a:r>
              <a:rPr lang="en-US" b="1" spc="-135" dirty="0">
                <a:latin typeface="Times New Roman"/>
                <a:cs typeface="Times New Roman"/>
              </a:rPr>
              <a:t> </a:t>
            </a:r>
            <a:r>
              <a:rPr lang="en-US" b="1" dirty="0">
                <a:latin typeface="Calibri"/>
                <a:cs typeface="Calibri"/>
              </a:rPr>
              <a:t>Representation</a:t>
            </a:r>
            <a:endParaRPr lang="en-US" dirty="0"/>
          </a:p>
        </p:txBody>
      </p:sp>
      <p:sp>
        <p:nvSpPr>
          <p:cNvPr id="3" name="Content Placeholder 2">
            <a:extLst>
              <a:ext uri="{FF2B5EF4-FFF2-40B4-BE49-F238E27FC236}">
                <a16:creationId xmlns:a16="http://schemas.microsoft.com/office/drawing/2014/main" id="{98DE4679-2B85-497F-84F5-A08AADE4F27F}"/>
              </a:ext>
            </a:extLst>
          </p:cNvPr>
          <p:cNvSpPr>
            <a:spLocks noGrp="1"/>
          </p:cNvSpPr>
          <p:nvPr>
            <p:ph idx="1"/>
          </p:nvPr>
        </p:nvSpPr>
        <p:spPr/>
        <p:txBody>
          <a:bodyPr/>
          <a:lstStyle/>
          <a:p>
            <a:pPr marL="0" indent="0">
              <a:spcBef>
                <a:spcPts val="500"/>
              </a:spcBef>
              <a:buClr>
                <a:srgbClr val="0AD0D9"/>
              </a:buClr>
              <a:buSzPct val="94000"/>
              <a:buNone/>
            </a:pPr>
            <a:r>
              <a:rPr lang="en-US" sz="2600" dirty="0">
                <a:latin typeface="Times New Roman" pitchFamily="18" charset="0"/>
                <a:ea typeface="Constantia" pitchFamily="18" charset="0"/>
                <a:cs typeface="Times New Roman" pitchFamily="18" charset="0"/>
              </a:rPr>
              <a:t>There</a:t>
            </a:r>
            <a:r>
              <a:rPr lang="en-US" sz="2600" dirty="0">
                <a:latin typeface="Times New Roman" pitchFamily="18" charset="0"/>
                <a:cs typeface="Times New Roman" pitchFamily="18" charset="0"/>
              </a:rPr>
              <a:t> </a:t>
            </a:r>
            <a:r>
              <a:rPr lang="en-US" sz="2600" dirty="0">
                <a:latin typeface="Times New Roman" pitchFamily="18" charset="0"/>
                <a:ea typeface="Constantia" pitchFamily="18" charset="0"/>
                <a:cs typeface="Times New Roman" pitchFamily="18" charset="0"/>
              </a:rPr>
              <a:t>are</a:t>
            </a:r>
            <a:r>
              <a:rPr lang="en-US" sz="2600" dirty="0">
                <a:latin typeface="Times New Roman" pitchFamily="18" charset="0"/>
                <a:cs typeface="Times New Roman" pitchFamily="18" charset="0"/>
              </a:rPr>
              <a:t> </a:t>
            </a:r>
            <a:r>
              <a:rPr lang="en-US" sz="2600" dirty="0">
                <a:latin typeface="Times New Roman" pitchFamily="18" charset="0"/>
                <a:ea typeface="Constantia" pitchFamily="18" charset="0"/>
                <a:cs typeface="Times New Roman" pitchFamily="18" charset="0"/>
              </a:rPr>
              <a:t>two</a:t>
            </a:r>
            <a:r>
              <a:rPr lang="en-US" sz="2600" dirty="0">
                <a:latin typeface="Times New Roman" pitchFamily="18" charset="0"/>
                <a:cs typeface="Times New Roman" pitchFamily="18" charset="0"/>
              </a:rPr>
              <a:t> </a:t>
            </a:r>
            <a:r>
              <a:rPr lang="en-US" sz="2600" dirty="0">
                <a:latin typeface="Times New Roman" pitchFamily="18" charset="0"/>
                <a:ea typeface="Constantia" pitchFamily="18" charset="0"/>
                <a:cs typeface="Times New Roman" pitchFamily="18" charset="0"/>
              </a:rPr>
              <a:t>computer</a:t>
            </a:r>
            <a:r>
              <a:rPr lang="en-US" sz="2600" dirty="0">
                <a:latin typeface="Times New Roman" pitchFamily="18" charset="0"/>
                <a:cs typeface="Times New Roman" pitchFamily="18" charset="0"/>
              </a:rPr>
              <a:t> </a:t>
            </a:r>
            <a:r>
              <a:rPr lang="en-US" sz="2600" dirty="0">
                <a:latin typeface="Times New Roman" pitchFamily="18" charset="0"/>
                <a:ea typeface="Constantia" pitchFamily="18" charset="0"/>
                <a:cs typeface="Times New Roman" pitchFamily="18" charset="0"/>
              </a:rPr>
              <a:t>representations</a:t>
            </a:r>
            <a:r>
              <a:rPr lang="en-US" sz="2600" dirty="0">
                <a:latin typeface="Times New Roman" pitchFamily="18" charset="0"/>
                <a:cs typeface="Times New Roman" pitchFamily="18" charset="0"/>
              </a:rPr>
              <a:t> </a:t>
            </a:r>
            <a:r>
              <a:rPr lang="en-US" sz="2600" dirty="0">
                <a:latin typeface="Times New Roman" pitchFamily="18" charset="0"/>
                <a:ea typeface="Constantia" pitchFamily="18" charset="0"/>
                <a:cs typeface="Times New Roman" pitchFamily="18" charset="0"/>
              </a:rPr>
              <a:t>of</a:t>
            </a:r>
            <a:r>
              <a:rPr lang="en-US" sz="2600" dirty="0">
                <a:latin typeface="Times New Roman" pitchFamily="18" charset="0"/>
                <a:cs typeface="Times New Roman" pitchFamily="18" charset="0"/>
              </a:rPr>
              <a:t> </a:t>
            </a:r>
            <a:r>
              <a:rPr lang="en-US" sz="2600" dirty="0">
                <a:latin typeface="Times New Roman" pitchFamily="18" charset="0"/>
                <a:ea typeface="Constantia" pitchFamily="18" charset="0"/>
                <a:cs typeface="Times New Roman" pitchFamily="18" charset="0"/>
              </a:rPr>
              <a:t>graphs:</a:t>
            </a:r>
          </a:p>
          <a:p>
            <a:pPr marL="12700" indent="0">
              <a:spcBef>
                <a:spcPts val="500"/>
              </a:spcBef>
              <a:buClr>
                <a:srgbClr val="0AD0D9"/>
              </a:buClr>
              <a:buSzPct val="94000"/>
            </a:pPr>
            <a:endParaRPr lang="en-US" sz="2600" dirty="0">
              <a:latin typeface="Times New Roman" pitchFamily="18" charset="0"/>
              <a:ea typeface="Constantia" pitchFamily="18" charset="0"/>
              <a:cs typeface="Times New Roman" pitchFamily="18" charset="0"/>
            </a:endParaRPr>
          </a:p>
          <a:p>
            <a:pPr marL="324000" lvl="1" indent="0">
              <a:spcBef>
                <a:spcPts val="513"/>
              </a:spcBef>
              <a:buClr>
                <a:srgbClr val="0E6EC5"/>
              </a:buClr>
              <a:buSzPct val="85000"/>
              <a:buNone/>
            </a:pPr>
            <a:r>
              <a:rPr lang="en-US" sz="2400" b="1" dirty="0">
                <a:latin typeface="Times New Roman" pitchFamily="18" charset="0"/>
                <a:ea typeface="Constantia" pitchFamily="18" charset="0"/>
                <a:cs typeface="Times New Roman" pitchFamily="18" charset="0"/>
              </a:rPr>
              <a:t>1. Adjacency</a:t>
            </a:r>
            <a:r>
              <a:rPr lang="en-US" sz="2400" b="1" dirty="0">
                <a:latin typeface="Times New Roman" pitchFamily="18" charset="0"/>
                <a:cs typeface="Times New Roman" pitchFamily="18" charset="0"/>
              </a:rPr>
              <a:t> </a:t>
            </a:r>
            <a:r>
              <a:rPr lang="en-US" sz="2400" b="1" dirty="0">
                <a:latin typeface="Times New Roman" pitchFamily="18" charset="0"/>
                <a:ea typeface="Constantia" pitchFamily="18" charset="0"/>
                <a:cs typeface="Times New Roman" pitchFamily="18" charset="0"/>
              </a:rPr>
              <a:t>matrix</a:t>
            </a:r>
            <a:r>
              <a:rPr lang="en-US" sz="2400" b="1" dirty="0">
                <a:latin typeface="Times New Roman" pitchFamily="18" charset="0"/>
                <a:cs typeface="Times New Roman" pitchFamily="18" charset="0"/>
              </a:rPr>
              <a:t> </a:t>
            </a:r>
            <a:r>
              <a:rPr lang="en-US" sz="2400" b="1" dirty="0">
                <a:latin typeface="Times New Roman" pitchFamily="18" charset="0"/>
                <a:ea typeface="Constantia" pitchFamily="18" charset="0"/>
                <a:cs typeface="Times New Roman" pitchFamily="18" charset="0"/>
              </a:rPr>
              <a:t>representation</a:t>
            </a:r>
          </a:p>
          <a:p>
            <a:pPr marL="324000" lvl="1" indent="0">
              <a:spcBef>
                <a:spcPts val="500"/>
              </a:spcBef>
              <a:buClr>
                <a:srgbClr val="0E6EC5"/>
              </a:buClr>
              <a:buSzPct val="85000"/>
              <a:buNone/>
            </a:pPr>
            <a:r>
              <a:rPr lang="en-US" sz="2400" b="1" dirty="0">
                <a:latin typeface="Times New Roman" pitchFamily="18" charset="0"/>
                <a:ea typeface="Constantia" pitchFamily="18" charset="0"/>
                <a:cs typeface="Times New Roman" pitchFamily="18" charset="0"/>
              </a:rPr>
              <a:t>2. Adjacency</a:t>
            </a:r>
            <a:r>
              <a:rPr lang="en-US" sz="2400" b="1" dirty="0">
                <a:latin typeface="Times New Roman" pitchFamily="18" charset="0"/>
                <a:cs typeface="Times New Roman" pitchFamily="18" charset="0"/>
              </a:rPr>
              <a:t> </a:t>
            </a:r>
            <a:r>
              <a:rPr lang="en-US" sz="2400" b="1" dirty="0">
                <a:latin typeface="Times New Roman" pitchFamily="18" charset="0"/>
                <a:ea typeface="Constantia" pitchFamily="18" charset="0"/>
                <a:cs typeface="Times New Roman" pitchFamily="18" charset="0"/>
              </a:rPr>
              <a:t>lists</a:t>
            </a:r>
            <a:r>
              <a:rPr lang="en-US" sz="2400" b="1" dirty="0">
                <a:latin typeface="Times New Roman" pitchFamily="18" charset="0"/>
                <a:cs typeface="Times New Roman" pitchFamily="18" charset="0"/>
              </a:rPr>
              <a:t> </a:t>
            </a:r>
            <a:r>
              <a:rPr lang="en-US" sz="2400" b="1" dirty="0">
                <a:latin typeface="Times New Roman" pitchFamily="18" charset="0"/>
                <a:ea typeface="Constantia" pitchFamily="18" charset="0"/>
                <a:cs typeface="Times New Roman" pitchFamily="18" charset="0"/>
              </a:rPr>
              <a:t>representation</a:t>
            </a:r>
          </a:p>
          <a:p>
            <a:endParaRPr lang="en-US" dirty="0"/>
          </a:p>
        </p:txBody>
      </p:sp>
    </p:spTree>
    <p:extLst>
      <p:ext uri="{BB962C8B-B14F-4D97-AF65-F5344CB8AC3E}">
        <p14:creationId xmlns:p14="http://schemas.microsoft.com/office/powerpoint/2010/main" val="214237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DA38-7F60-4B09-876C-7CEEFD73B0A6}"/>
              </a:ext>
            </a:extLst>
          </p:cNvPr>
          <p:cNvSpPr>
            <a:spLocks noGrp="1"/>
          </p:cNvSpPr>
          <p:nvPr>
            <p:ph type="title"/>
          </p:nvPr>
        </p:nvSpPr>
        <p:spPr/>
        <p:txBody>
          <a:bodyPr/>
          <a:lstStyle/>
          <a:p>
            <a:r>
              <a:rPr lang="en-US" dirty="0"/>
              <a:t>1. </a:t>
            </a:r>
            <a:r>
              <a:rPr lang="en-US" b="1" dirty="0">
                <a:latin typeface="Times New Roman" pitchFamily="18" charset="0"/>
                <a:ea typeface="Constantia" pitchFamily="18" charset="0"/>
                <a:cs typeface="Times New Roman" pitchFamily="18" charset="0"/>
              </a:rPr>
              <a:t>Adjacency</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matrix</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representation</a:t>
            </a:r>
            <a:r>
              <a:rPr lang="en-US" dirty="0"/>
              <a:t> </a:t>
            </a:r>
          </a:p>
        </p:txBody>
      </p:sp>
      <p:sp>
        <p:nvSpPr>
          <p:cNvPr id="3" name="Content Placeholder 2">
            <a:extLst>
              <a:ext uri="{FF2B5EF4-FFF2-40B4-BE49-F238E27FC236}">
                <a16:creationId xmlns:a16="http://schemas.microsoft.com/office/drawing/2014/main" id="{16E80504-0472-4526-A366-F238C78F1A86}"/>
              </a:ext>
            </a:extLst>
          </p:cNvPr>
          <p:cNvSpPr>
            <a:spLocks noGrp="1"/>
          </p:cNvSpPr>
          <p:nvPr>
            <p:ph idx="1"/>
          </p:nvPr>
        </p:nvSpPr>
        <p:spPr>
          <a:xfrm>
            <a:off x="581193" y="2180496"/>
            <a:ext cx="2219158" cy="953229"/>
          </a:xfrm>
        </p:spPr>
        <p:txBody>
          <a:bodyPr>
            <a:normAutofit/>
          </a:bodyPr>
          <a:lstStyle/>
          <a:p>
            <a:pPr marL="0" indent="0">
              <a:buNone/>
            </a:pPr>
            <a:r>
              <a:rPr lang="en-US" sz="3200" b="1" dirty="0"/>
              <a:t>Example :- </a:t>
            </a:r>
          </a:p>
        </p:txBody>
      </p:sp>
      <p:pic>
        <p:nvPicPr>
          <p:cNvPr id="1026" name="Picture 2">
            <a:extLst>
              <a:ext uri="{FF2B5EF4-FFF2-40B4-BE49-F238E27FC236}">
                <a16:creationId xmlns:a16="http://schemas.microsoft.com/office/drawing/2014/main" id="{6BA3CE55-E7F6-4CE4-B61E-A5DC2A722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050" y="3333750"/>
            <a:ext cx="436562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5258C33-5D9A-4589-B16C-9214495DA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5" y="2581861"/>
            <a:ext cx="3924300" cy="394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60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02EF-972A-4B09-BFC7-24A56B7C1E03}"/>
              </a:ext>
            </a:extLst>
          </p:cNvPr>
          <p:cNvSpPr>
            <a:spLocks noGrp="1"/>
          </p:cNvSpPr>
          <p:nvPr>
            <p:ph type="title"/>
          </p:nvPr>
        </p:nvSpPr>
        <p:spPr/>
        <p:txBody>
          <a:bodyPr/>
          <a:lstStyle/>
          <a:p>
            <a:r>
              <a:rPr lang="en-US" b="1" dirty="0">
                <a:latin typeface="Times New Roman" pitchFamily="18" charset="0"/>
                <a:ea typeface="Constantia" pitchFamily="18" charset="0"/>
                <a:cs typeface="Times New Roman" pitchFamily="18" charset="0"/>
              </a:rPr>
              <a:t>2. Adjacency</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lists</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representation</a:t>
            </a:r>
            <a:endParaRPr lang="en-US" dirty="0"/>
          </a:p>
        </p:txBody>
      </p:sp>
      <p:sp>
        <p:nvSpPr>
          <p:cNvPr id="3" name="Content Placeholder 2">
            <a:extLst>
              <a:ext uri="{FF2B5EF4-FFF2-40B4-BE49-F238E27FC236}">
                <a16:creationId xmlns:a16="http://schemas.microsoft.com/office/drawing/2014/main" id="{6F37A401-903C-452F-B389-46F5A5D943A0}"/>
              </a:ext>
            </a:extLst>
          </p:cNvPr>
          <p:cNvSpPr>
            <a:spLocks noGrp="1"/>
          </p:cNvSpPr>
          <p:nvPr>
            <p:ph idx="1"/>
          </p:nvPr>
        </p:nvSpPr>
        <p:spPr>
          <a:xfrm>
            <a:off x="581193" y="2180497"/>
            <a:ext cx="2466808" cy="505554"/>
          </a:xfrm>
        </p:spPr>
        <p:txBody>
          <a:bodyPr>
            <a:normAutofit fontScale="92500" lnSpcReduction="20000"/>
          </a:bodyPr>
          <a:lstStyle/>
          <a:p>
            <a:r>
              <a:rPr lang="en-US" sz="3600" dirty="0"/>
              <a:t>Example:-</a:t>
            </a:r>
          </a:p>
        </p:txBody>
      </p:sp>
      <p:pic>
        <p:nvPicPr>
          <p:cNvPr id="7" name="Picture 2">
            <a:extLst>
              <a:ext uri="{FF2B5EF4-FFF2-40B4-BE49-F238E27FC236}">
                <a16:creationId xmlns:a16="http://schemas.microsoft.com/office/drawing/2014/main" id="{EB3FB650-CC7C-4B6E-B77A-03926ECB5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100" y="3124200"/>
            <a:ext cx="436562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C9288EC-A87E-499C-9132-4E8251E2D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2684631"/>
            <a:ext cx="3095625" cy="375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6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F7AA-9C4E-412F-B8FB-879C45CC8FCD}"/>
              </a:ext>
            </a:extLst>
          </p:cNvPr>
          <p:cNvSpPr>
            <a:spLocks noGrp="1"/>
          </p:cNvSpPr>
          <p:nvPr>
            <p:ph type="title"/>
          </p:nvPr>
        </p:nvSpPr>
        <p:spPr/>
        <p:txBody>
          <a:bodyPr/>
          <a:lstStyle/>
          <a:p>
            <a:r>
              <a:rPr lang="en-US" dirty="0"/>
              <a:t> BREADTH - FIRST SEARCH</a:t>
            </a:r>
          </a:p>
        </p:txBody>
      </p:sp>
      <p:sp>
        <p:nvSpPr>
          <p:cNvPr id="3" name="Content Placeholder 2">
            <a:extLst>
              <a:ext uri="{FF2B5EF4-FFF2-40B4-BE49-F238E27FC236}">
                <a16:creationId xmlns:a16="http://schemas.microsoft.com/office/drawing/2014/main" id="{6ACA5ABE-7C75-4E33-9065-D2F1437D8618}"/>
              </a:ext>
            </a:extLst>
          </p:cNvPr>
          <p:cNvSpPr>
            <a:spLocks noGrp="1"/>
          </p:cNvSpPr>
          <p:nvPr>
            <p:ph idx="1"/>
          </p:nvPr>
        </p:nvSpPr>
        <p:spPr>
          <a:xfrm>
            <a:off x="581192" y="2180496"/>
            <a:ext cx="11029615" cy="4363179"/>
          </a:xfrm>
        </p:spPr>
        <p:txBody>
          <a:bodyPr/>
          <a:lstStyle/>
          <a:p>
            <a:r>
              <a:rPr lang="en-US" sz="2400" dirty="0">
                <a:solidFill>
                  <a:schemeClr val="tx1"/>
                </a:solidFill>
              </a:rPr>
              <a:t>Given a graph G = (V,E) and a distinguished source vertex s, breadth-ﬁrst search systematically explores the edges of G to “discover” every vertex that is reachable from s.</a:t>
            </a:r>
          </a:p>
          <a:p>
            <a:r>
              <a:rPr lang="en-US" sz="2400" dirty="0">
                <a:solidFill>
                  <a:schemeClr val="tx1"/>
                </a:solidFill>
              </a:rPr>
              <a:t> It computes the distance from s to each reachable vertex. </a:t>
            </a:r>
          </a:p>
          <a:p>
            <a:r>
              <a:rPr lang="en-US" sz="2400" dirty="0">
                <a:solidFill>
                  <a:schemeClr val="tx1"/>
                </a:solidFill>
              </a:rPr>
              <a:t>It also produces a “breadth-ﬁrst tree” with root s that contains all reachable vertices. </a:t>
            </a:r>
          </a:p>
          <a:p>
            <a:r>
              <a:rPr lang="en-US" sz="2400" dirty="0">
                <a:solidFill>
                  <a:schemeClr val="tx1"/>
                </a:solidFill>
              </a:rPr>
              <a:t>For any vertex v reachable from s, the simple path in the breadth-ﬁrst tree from s to v corresponds to a “shortest path” from s to v in G, that is, a path containing the smallest number of edges.</a:t>
            </a:r>
          </a:p>
          <a:p>
            <a:r>
              <a:rPr lang="en-US" sz="2400" dirty="0">
                <a:solidFill>
                  <a:schemeClr val="tx1"/>
                </a:solidFill>
              </a:rPr>
              <a:t> The algorithm works on both directed and undirected graphs.</a:t>
            </a:r>
          </a:p>
          <a:p>
            <a:pPr marL="0" indent="0">
              <a:buNone/>
            </a:pPr>
            <a:endParaRPr lang="en-US" dirty="0">
              <a:solidFill>
                <a:schemeClr val="tx1"/>
              </a:solidFill>
            </a:endParaRPr>
          </a:p>
        </p:txBody>
      </p:sp>
    </p:spTree>
    <p:extLst>
      <p:ext uri="{BB962C8B-B14F-4D97-AF65-F5344CB8AC3E}">
        <p14:creationId xmlns:p14="http://schemas.microsoft.com/office/powerpoint/2010/main" val="210313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19C2-7446-40A7-BCE8-3A1098FFD4D9}"/>
              </a:ext>
            </a:extLst>
          </p:cNvPr>
          <p:cNvSpPr>
            <a:spLocks noGrp="1"/>
          </p:cNvSpPr>
          <p:nvPr>
            <p:ph type="title"/>
          </p:nvPr>
        </p:nvSpPr>
        <p:spPr/>
        <p:txBody>
          <a:bodyPr/>
          <a:lstStyle/>
          <a:p>
            <a:r>
              <a:rPr lang="en-US" u="sng" dirty="0"/>
              <a:t>ALGORITHM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0D5B03-3DAB-47B0-ACDF-A0AE9DE07C7A}"/>
                  </a:ext>
                </a:extLst>
              </p:cNvPr>
              <p:cNvSpPr>
                <a:spLocks noGrp="1"/>
              </p:cNvSpPr>
              <p:nvPr>
                <p:ph idx="1"/>
              </p:nvPr>
            </p:nvSpPr>
            <p:spPr>
              <a:xfrm>
                <a:off x="581192" y="1924050"/>
                <a:ext cx="11029615" cy="4933950"/>
              </a:xfrm>
            </p:spPr>
            <p:txBody>
              <a:bodyPr>
                <a:normAutofit/>
              </a:bodyPr>
              <a:lstStyle/>
              <a:p>
                <a:r>
                  <a:rPr lang="en-US" b="1" dirty="0">
                    <a:solidFill>
                      <a:schemeClr val="tx1"/>
                    </a:solidFill>
                  </a:rPr>
                  <a:t>BFS(G,s)</a:t>
                </a:r>
              </a:p>
              <a:p>
                <a:r>
                  <a:rPr lang="en-US" b="1" dirty="0">
                    <a:solidFill>
                      <a:schemeClr val="tx1"/>
                    </a:solidFill>
                  </a:rPr>
                  <a:t>1 for each vertex u </a:t>
                </a:r>
                <a:r>
                  <a:rPr lang="az-Cyrl-AZ" b="1" dirty="0">
                    <a:solidFill>
                      <a:schemeClr val="tx1"/>
                    </a:solidFill>
                  </a:rPr>
                  <a:t>є</a:t>
                </a:r>
                <a:r>
                  <a:rPr lang="en-US" b="1" dirty="0">
                    <a:solidFill>
                      <a:schemeClr val="tx1"/>
                    </a:solidFill>
                  </a:rPr>
                  <a:t> G.V – {s}</a:t>
                </a:r>
              </a:p>
              <a:p>
                <a:r>
                  <a:rPr lang="en-US" b="1" dirty="0">
                    <a:solidFill>
                      <a:schemeClr val="tx1"/>
                    </a:solidFill>
                  </a:rPr>
                  <a:t>2 	</a:t>
                </a:r>
                <a:r>
                  <a:rPr lang="en-US" b="1" dirty="0" err="1">
                    <a:solidFill>
                      <a:schemeClr val="tx1"/>
                    </a:solidFill>
                  </a:rPr>
                  <a:t>u.color</a:t>
                </a:r>
                <a:r>
                  <a:rPr lang="en-US" b="1" dirty="0">
                    <a:solidFill>
                      <a:schemeClr val="tx1"/>
                    </a:solidFill>
                  </a:rPr>
                  <a:t> = WHITE </a:t>
                </a:r>
              </a:p>
              <a:p>
                <a:r>
                  <a:rPr lang="en-US" b="1" dirty="0">
                    <a:solidFill>
                      <a:schemeClr val="tx1"/>
                    </a:solidFill>
                  </a:rPr>
                  <a:t>3 	</a:t>
                </a:r>
                <a:r>
                  <a:rPr lang="en-US" b="1" dirty="0" err="1">
                    <a:solidFill>
                      <a:schemeClr val="tx1"/>
                    </a:solidFill>
                  </a:rPr>
                  <a:t>u.d</a:t>
                </a:r>
                <a:r>
                  <a:rPr lang="en-US" b="1" dirty="0">
                    <a:solidFill>
                      <a:schemeClr val="tx1"/>
                    </a:solidFill>
                  </a:rPr>
                  <a:t> = </a:t>
                </a:r>
                <a:r>
                  <a:rPr lang="en-US" sz="1900" b="1" dirty="0">
                    <a:solidFill>
                      <a:schemeClr val="tx1"/>
                    </a:solidFill>
                  </a:rPr>
                  <a:t>∞</a:t>
                </a:r>
              </a:p>
              <a:p>
                <a:r>
                  <a:rPr lang="en-US" b="1" dirty="0">
                    <a:solidFill>
                      <a:schemeClr val="tx1"/>
                    </a:solidFill>
                  </a:rPr>
                  <a:t>4 	u.</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𝝅</m:t>
                    </m:r>
                  </m:oMath>
                </a14:m>
                <a:r>
                  <a:rPr lang="en-US" b="1" dirty="0">
                    <a:solidFill>
                      <a:schemeClr val="tx1"/>
                    </a:solidFill>
                  </a:rPr>
                  <a:t> = NIL </a:t>
                </a:r>
              </a:p>
              <a:p>
                <a:r>
                  <a:rPr lang="en-US" b="1" dirty="0">
                    <a:solidFill>
                      <a:schemeClr val="tx1"/>
                    </a:solidFill>
                  </a:rPr>
                  <a:t>5 </a:t>
                </a:r>
                <a:r>
                  <a:rPr lang="en-US" b="1" dirty="0" err="1">
                    <a:solidFill>
                      <a:schemeClr val="tx1"/>
                    </a:solidFill>
                  </a:rPr>
                  <a:t>s.color</a:t>
                </a:r>
                <a:r>
                  <a:rPr lang="en-US" b="1" dirty="0">
                    <a:solidFill>
                      <a:schemeClr val="tx1"/>
                    </a:solidFill>
                  </a:rPr>
                  <a:t> = GRAY</a:t>
                </a:r>
              </a:p>
              <a:p>
                <a:r>
                  <a:rPr lang="en-US" b="1" dirty="0">
                    <a:solidFill>
                      <a:schemeClr val="tx1"/>
                    </a:solidFill>
                  </a:rPr>
                  <a:t>6 </a:t>
                </a:r>
                <a:r>
                  <a:rPr lang="en-US" b="1" dirty="0" err="1">
                    <a:solidFill>
                      <a:schemeClr val="tx1"/>
                    </a:solidFill>
                  </a:rPr>
                  <a:t>s.d</a:t>
                </a:r>
                <a:r>
                  <a:rPr lang="en-US" b="1" dirty="0">
                    <a:solidFill>
                      <a:schemeClr val="tx1"/>
                    </a:solidFill>
                  </a:rPr>
                  <a:t> = 0</a:t>
                </a:r>
              </a:p>
              <a:p>
                <a:r>
                  <a:rPr lang="en-US" b="1" dirty="0">
                    <a:solidFill>
                      <a:schemeClr val="tx1"/>
                    </a:solidFill>
                  </a:rPr>
                  <a:t>7 s.</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𝝅</m:t>
                    </m:r>
                  </m:oMath>
                </a14:m>
                <a:r>
                  <a:rPr lang="en-US" b="1" dirty="0">
                    <a:solidFill>
                      <a:schemeClr val="tx1"/>
                    </a:solidFill>
                  </a:rPr>
                  <a:t> = NIL </a:t>
                </a:r>
              </a:p>
              <a:p>
                <a:pPr marL="0" indent="0">
                  <a:buNone/>
                </a:pPr>
                <a:endParaRPr lang="en-US" b="1" dirty="0">
                  <a:solidFill>
                    <a:schemeClr val="tx1"/>
                  </a:solidFill>
                </a:endParaRPr>
              </a:p>
            </p:txBody>
          </p:sp>
        </mc:Choice>
        <mc:Fallback>
          <p:sp>
            <p:nvSpPr>
              <p:cNvPr id="3" name="Content Placeholder 2">
                <a:extLst>
                  <a:ext uri="{FF2B5EF4-FFF2-40B4-BE49-F238E27FC236}">
                    <a16:creationId xmlns:a16="http://schemas.microsoft.com/office/drawing/2014/main" id="{040D5B03-3DAB-47B0-ACDF-A0AE9DE07C7A}"/>
                  </a:ext>
                </a:extLst>
              </p:cNvPr>
              <p:cNvSpPr>
                <a:spLocks noGrp="1" noRot="1" noChangeAspect="1" noMove="1" noResize="1" noEditPoints="1" noAdjustHandles="1" noChangeArrowheads="1" noChangeShapeType="1" noTextEdit="1"/>
              </p:cNvSpPr>
              <p:nvPr>
                <p:ph idx="1"/>
              </p:nvPr>
            </p:nvSpPr>
            <p:spPr>
              <a:xfrm>
                <a:off x="581192" y="1924050"/>
                <a:ext cx="11029615" cy="4933950"/>
              </a:xfrm>
              <a:blipFill>
                <a:blip r:embed="rId2"/>
                <a:stretch>
                  <a:fillRect l="-221"/>
                </a:stretch>
              </a:blipFill>
            </p:spPr>
            <p:txBody>
              <a:bodyPr/>
              <a:lstStyle/>
              <a:p>
                <a:r>
                  <a:rPr lang="en-US">
                    <a:noFill/>
                  </a:rPr>
                  <a:t> </a:t>
                </a:r>
              </a:p>
            </p:txBody>
          </p:sp>
        </mc:Fallback>
      </mc:AlternateContent>
    </p:spTree>
    <p:extLst>
      <p:ext uri="{BB962C8B-B14F-4D97-AF65-F5344CB8AC3E}">
        <p14:creationId xmlns:p14="http://schemas.microsoft.com/office/powerpoint/2010/main" val="121284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BA57-5F4E-4294-9AB0-30AF3724C395}"/>
              </a:ext>
            </a:extLst>
          </p:cNvPr>
          <p:cNvSpPr>
            <a:spLocks noGrp="1"/>
          </p:cNvSpPr>
          <p:nvPr>
            <p:ph type="title"/>
          </p:nvPr>
        </p:nvSpPr>
        <p:spPr/>
        <p:txBody>
          <a:bodyPr/>
          <a:lstStyle/>
          <a:p>
            <a:r>
              <a:rPr lang="en-US" u="sng" dirty="0"/>
              <a:t>ALGORITHM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5BC8E8-788E-4330-852F-11BF4A51AA9E}"/>
                  </a:ext>
                </a:extLst>
              </p:cNvPr>
              <p:cNvSpPr>
                <a:spLocks noGrp="1"/>
              </p:cNvSpPr>
              <p:nvPr>
                <p:ph idx="1"/>
              </p:nvPr>
            </p:nvSpPr>
            <p:spPr>
              <a:xfrm>
                <a:off x="581192" y="2180496"/>
                <a:ext cx="11029615" cy="4429854"/>
              </a:xfrm>
            </p:spPr>
            <p:txBody>
              <a:bodyPr>
                <a:normAutofit/>
              </a:bodyPr>
              <a:lstStyle/>
              <a:p>
                <a:r>
                  <a:rPr lang="en-US" b="1" dirty="0">
                    <a:solidFill>
                      <a:schemeClr val="tx1"/>
                    </a:solidFill>
                  </a:rPr>
                  <a:t>8 Q = </a:t>
                </a:r>
                <a:r>
                  <a:rPr lang="en-US" b="1" dirty="0">
                    <a:solidFill>
                      <a:schemeClr val="tx1"/>
                    </a:solidFill>
                    <a:latin typeface="Century Gothic" panose="020B0502020202020204" pitchFamily="34" charset="0"/>
                  </a:rPr>
                  <a:t></a:t>
                </a:r>
                <a:r>
                  <a:rPr lang="en-US" b="1" dirty="0">
                    <a:solidFill>
                      <a:schemeClr val="tx1"/>
                    </a:solidFill>
                  </a:rPr>
                  <a:t>;</a:t>
                </a:r>
              </a:p>
              <a:p>
                <a:r>
                  <a:rPr lang="en-US" b="1" dirty="0">
                    <a:solidFill>
                      <a:schemeClr val="tx1"/>
                    </a:solidFill>
                  </a:rPr>
                  <a:t>9 ENQUEUE(Q,s)</a:t>
                </a:r>
              </a:p>
              <a:p>
                <a:r>
                  <a:rPr lang="en-US" b="1" dirty="0">
                    <a:solidFill>
                      <a:schemeClr val="tx1"/>
                    </a:solidFill>
                  </a:rPr>
                  <a:t>10 while Q != </a:t>
                </a:r>
                <a:r>
                  <a:rPr lang="en-US" b="1" dirty="0">
                    <a:solidFill>
                      <a:schemeClr val="tx1"/>
                    </a:solidFill>
                    <a:latin typeface="Century Gothic" panose="020B0502020202020204" pitchFamily="34" charset="0"/>
                  </a:rPr>
                  <a:t></a:t>
                </a:r>
                <a:r>
                  <a:rPr lang="en-US" b="1" dirty="0">
                    <a:solidFill>
                      <a:schemeClr val="tx1"/>
                    </a:solidFill>
                  </a:rPr>
                  <a:t>;</a:t>
                </a:r>
              </a:p>
              <a:p>
                <a:r>
                  <a:rPr lang="en-US" b="1" dirty="0">
                    <a:solidFill>
                      <a:schemeClr val="tx1"/>
                    </a:solidFill>
                  </a:rPr>
                  <a:t>11 	u = DEQUEUE(Q)</a:t>
                </a:r>
              </a:p>
              <a:p>
                <a:r>
                  <a:rPr lang="en-US" b="1" dirty="0">
                    <a:solidFill>
                      <a:schemeClr val="tx1"/>
                    </a:solidFill>
                  </a:rPr>
                  <a:t>12 	for each v </a:t>
                </a:r>
                <a:r>
                  <a:rPr lang="az-Cyrl-AZ" b="1" dirty="0">
                    <a:solidFill>
                      <a:schemeClr val="tx1"/>
                    </a:solidFill>
                  </a:rPr>
                  <a:t>є</a:t>
                </a:r>
                <a:r>
                  <a:rPr lang="en-US" b="1" dirty="0">
                    <a:solidFill>
                      <a:schemeClr val="tx1"/>
                    </a:solidFill>
                  </a:rPr>
                  <a:t> </a:t>
                </a:r>
                <a:r>
                  <a:rPr lang="en-US" b="1" dirty="0" err="1">
                    <a:solidFill>
                      <a:schemeClr val="tx1"/>
                    </a:solidFill>
                  </a:rPr>
                  <a:t>G.Adj</a:t>
                </a:r>
                <a:r>
                  <a:rPr lang="en-US" b="1" dirty="0">
                    <a:solidFill>
                      <a:schemeClr val="tx1"/>
                    </a:solidFill>
                  </a:rPr>
                  <a:t>[u] </a:t>
                </a:r>
              </a:p>
              <a:p>
                <a:r>
                  <a:rPr lang="en-US" b="1" dirty="0">
                    <a:solidFill>
                      <a:schemeClr val="tx1"/>
                    </a:solidFill>
                  </a:rPr>
                  <a:t>13 		if </a:t>
                </a:r>
                <a:r>
                  <a:rPr lang="en-US" b="1" dirty="0" err="1">
                    <a:solidFill>
                      <a:schemeClr val="tx1"/>
                    </a:solidFill>
                  </a:rPr>
                  <a:t>v.color</a:t>
                </a:r>
                <a:r>
                  <a:rPr lang="en-US" b="1" dirty="0">
                    <a:solidFill>
                      <a:schemeClr val="tx1"/>
                    </a:solidFill>
                  </a:rPr>
                  <a:t> == WHITE</a:t>
                </a:r>
              </a:p>
              <a:p>
                <a:r>
                  <a:rPr lang="en-US" b="1" dirty="0">
                    <a:solidFill>
                      <a:schemeClr val="tx1"/>
                    </a:solidFill>
                  </a:rPr>
                  <a:t>14 			</a:t>
                </a:r>
                <a:r>
                  <a:rPr lang="en-US" b="1" dirty="0" err="1">
                    <a:solidFill>
                      <a:schemeClr val="tx1"/>
                    </a:solidFill>
                  </a:rPr>
                  <a:t>v.color</a:t>
                </a:r>
                <a:r>
                  <a:rPr lang="en-US" b="1" dirty="0">
                    <a:solidFill>
                      <a:schemeClr val="tx1"/>
                    </a:solidFill>
                  </a:rPr>
                  <a:t> = GRAY </a:t>
                </a:r>
              </a:p>
              <a:p>
                <a:r>
                  <a:rPr lang="en-US" b="1" dirty="0">
                    <a:solidFill>
                      <a:schemeClr val="tx1"/>
                    </a:solidFill>
                  </a:rPr>
                  <a:t>15 			</a:t>
                </a:r>
                <a:r>
                  <a:rPr lang="en-US" b="1" dirty="0" err="1">
                    <a:solidFill>
                      <a:schemeClr val="tx1"/>
                    </a:solidFill>
                  </a:rPr>
                  <a:t>v.d</a:t>
                </a:r>
                <a:r>
                  <a:rPr lang="en-US" b="1" dirty="0">
                    <a:solidFill>
                      <a:schemeClr val="tx1"/>
                    </a:solidFill>
                  </a:rPr>
                  <a:t> = </a:t>
                </a:r>
                <a:r>
                  <a:rPr lang="en-US" b="1" dirty="0" err="1">
                    <a:solidFill>
                      <a:schemeClr val="tx1"/>
                    </a:solidFill>
                  </a:rPr>
                  <a:t>u.d</a:t>
                </a:r>
                <a:r>
                  <a:rPr lang="en-US" b="1" dirty="0">
                    <a:solidFill>
                      <a:schemeClr val="tx1"/>
                    </a:solidFill>
                  </a:rPr>
                  <a:t> +1</a:t>
                </a:r>
              </a:p>
              <a:p>
                <a:r>
                  <a:rPr lang="en-US" b="1" dirty="0">
                    <a:solidFill>
                      <a:schemeClr val="tx1"/>
                    </a:solidFill>
                  </a:rPr>
                  <a:t> 16			 v.</a:t>
                </a:r>
                <a14:m>
                  <m:oMath xmlns:m="http://schemas.openxmlformats.org/officeDocument/2006/math">
                    <m:r>
                      <a:rPr lang="en-US" b="1" i="1">
                        <a:solidFill>
                          <a:schemeClr val="tx1"/>
                        </a:solidFill>
                        <a:latin typeface="Cambria Math" panose="02040503050406030204" pitchFamily="18" charset="0"/>
                        <a:ea typeface="Cambria Math" panose="02040503050406030204" pitchFamily="18" charset="0"/>
                      </a:rPr>
                      <m:t>𝝅</m:t>
                    </m:r>
                    <m:r>
                      <a:rPr lang="en-US" b="1" i="1">
                        <a:solidFill>
                          <a:schemeClr val="tx1"/>
                        </a:solidFill>
                        <a:latin typeface="Cambria Math" panose="02040503050406030204" pitchFamily="18" charset="0"/>
                        <a:ea typeface="Cambria Math" panose="02040503050406030204" pitchFamily="18" charset="0"/>
                      </a:rPr>
                      <m:t>  </m:t>
                    </m:r>
                  </m:oMath>
                </a14:m>
                <a:r>
                  <a:rPr lang="en-US" b="1" dirty="0">
                    <a:solidFill>
                      <a:schemeClr val="tx1"/>
                    </a:solidFill>
                  </a:rPr>
                  <a:t>= u</a:t>
                </a:r>
              </a:p>
              <a:p>
                <a:r>
                  <a:rPr lang="en-US" b="1" dirty="0">
                    <a:solidFill>
                      <a:schemeClr val="tx1"/>
                    </a:solidFill>
                  </a:rPr>
                  <a:t> 17 			ENQUEUE(</a:t>
                </a:r>
                <a:r>
                  <a:rPr lang="en-US" b="1" dirty="0" err="1">
                    <a:solidFill>
                      <a:schemeClr val="tx1"/>
                    </a:solidFill>
                  </a:rPr>
                  <a:t>Q,v</a:t>
                </a:r>
                <a:r>
                  <a:rPr lang="en-US" b="1" dirty="0">
                    <a:solidFill>
                      <a:schemeClr val="tx1"/>
                    </a:solidFill>
                  </a:rPr>
                  <a:t>)</a:t>
                </a:r>
              </a:p>
              <a:p>
                <a:r>
                  <a:rPr lang="en-US" b="1" dirty="0">
                    <a:solidFill>
                      <a:schemeClr val="tx1"/>
                    </a:solidFill>
                  </a:rPr>
                  <a:t>18 	</a:t>
                </a:r>
                <a:r>
                  <a:rPr lang="en-US" b="1" dirty="0" err="1">
                    <a:solidFill>
                      <a:schemeClr val="tx1"/>
                    </a:solidFill>
                  </a:rPr>
                  <a:t>u.color</a:t>
                </a:r>
                <a:r>
                  <a:rPr lang="en-US" b="1" dirty="0">
                    <a:solidFill>
                      <a:schemeClr val="tx1"/>
                    </a:solidFill>
                  </a:rPr>
                  <a:t> = BLACK</a:t>
                </a: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415BC8E8-788E-4330-852F-11BF4A51AA9E}"/>
                  </a:ext>
                </a:extLst>
              </p:cNvPr>
              <p:cNvSpPr>
                <a:spLocks noGrp="1" noRot="1" noChangeAspect="1" noMove="1" noResize="1" noEditPoints="1" noAdjustHandles="1" noChangeArrowheads="1" noChangeShapeType="1" noTextEdit="1"/>
              </p:cNvSpPr>
              <p:nvPr>
                <p:ph idx="1"/>
              </p:nvPr>
            </p:nvSpPr>
            <p:spPr>
              <a:xfrm>
                <a:off x="581192" y="2180496"/>
                <a:ext cx="11029615" cy="4429854"/>
              </a:xfrm>
              <a:blipFill>
                <a:blip r:embed="rId2"/>
                <a:stretch>
                  <a:fillRect l="-221" t="-826" b="-2204"/>
                </a:stretch>
              </a:blipFill>
            </p:spPr>
            <p:txBody>
              <a:bodyPr/>
              <a:lstStyle/>
              <a:p>
                <a:r>
                  <a:rPr lang="en-US">
                    <a:noFill/>
                  </a:rPr>
                  <a:t> </a:t>
                </a:r>
              </a:p>
            </p:txBody>
          </p:sp>
        </mc:Fallback>
      </mc:AlternateContent>
    </p:spTree>
    <p:extLst>
      <p:ext uri="{BB962C8B-B14F-4D97-AF65-F5344CB8AC3E}">
        <p14:creationId xmlns:p14="http://schemas.microsoft.com/office/powerpoint/2010/main" val="388130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6FDE-E2C9-4F08-819E-40376ED8A4D3}"/>
              </a:ext>
            </a:extLst>
          </p:cNvPr>
          <p:cNvSpPr>
            <a:spLocks noGrp="1"/>
          </p:cNvSpPr>
          <p:nvPr>
            <p:ph type="title"/>
          </p:nvPr>
        </p:nvSpPr>
        <p:spPr/>
        <p:txBody>
          <a:bodyPr/>
          <a:lstStyle/>
          <a:p>
            <a:r>
              <a:rPr lang="en-US" dirty="0"/>
              <a:t>EXAMPLE PROBLEM :-</a:t>
            </a:r>
          </a:p>
        </p:txBody>
      </p:sp>
      <p:pic>
        <p:nvPicPr>
          <p:cNvPr id="4" name="Content Placeholder 3">
            <a:extLst>
              <a:ext uri="{FF2B5EF4-FFF2-40B4-BE49-F238E27FC236}">
                <a16:creationId xmlns:a16="http://schemas.microsoft.com/office/drawing/2014/main" id="{60D79762-B604-440E-843B-993F833E1A21}"/>
              </a:ext>
            </a:extLst>
          </p:cNvPr>
          <p:cNvPicPr>
            <a:picLocks noGrp="1" noChangeAspect="1"/>
          </p:cNvPicPr>
          <p:nvPr>
            <p:ph idx="1"/>
          </p:nvPr>
        </p:nvPicPr>
        <p:blipFill>
          <a:blip r:embed="rId2"/>
          <a:stretch>
            <a:fillRect/>
          </a:stretch>
        </p:blipFill>
        <p:spPr>
          <a:xfrm>
            <a:off x="657225" y="1873327"/>
            <a:ext cx="9601199" cy="4889424"/>
          </a:xfrm>
          <a:prstGeom prst="rect">
            <a:avLst/>
          </a:prstGeom>
        </p:spPr>
      </p:pic>
    </p:spTree>
    <p:extLst>
      <p:ext uri="{BB962C8B-B14F-4D97-AF65-F5344CB8AC3E}">
        <p14:creationId xmlns:p14="http://schemas.microsoft.com/office/powerpoint/2010/main" val="384292750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134</TotalTime>
  <Words>895</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Cambria Math</vt:lpstr>
      <vt:lpstr>Century Gothic</vt:lpstr>
      <vt:lpstr>Constantia</vt:lpstr>
      <vt:lpstr>Corbel</vt:lpstr>
      <vt:lpstr>Gill Sans MT</vt:lpstr>
      <vt:lpstr>Times New Roman</vt:lpstr>
      <vt:lpstr>Wingdings 2</vt:lpstr>
      <vt:lpstr>Dividend</vt:lpstr>
      <vt:lpstr>Elementary Graph Algorithms</vt:lpstr>
      <vt:lpstr>Introduction  to  graphs</vt:lpstr>
      <vt:lpstr>Graph Representation</vt:lpstr>
      <vt:lpstr>1. Adjacency matrix representation </vt:lpstr>
      <vt:lpstr>2. Adjacency lists representation</vt:lpstr>
      <vt:lpstr> BREADTH - FIRST SEARCH</vt:lpstr>
      <vt:lpstr>ALGORITHM :-</vt:lpstr>
      <vt:lpstr>ALGORITHM :-</vt:lpstr>
      <vt:lpstr>EXAMPLE PROBLEM :-</vt:lpstr>
      <vt:lpstr>Time complexity analysis :-</vt:lpstr>
      <vt:lpstr>Depth – first search</vt:lpstr>
      <vt:lpstr>Algorithm :-</vt:lpstr>
      <vt:lpstr>Algorithm :-</vt:lpstr>
      <vt:lpstr>Example problem :-</vt:lpstr>
      <vt:lpstr>Time complexity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ALGORITHMS OF GRAPHS</dc:title>
  <dc:creator>dimpal kataniya</dc:creator>
  <cp:lastModifiedBy>dimpal kataniya</cp:lastModifiedBy>
  <cp:revision>13</cp:revision>
  <dcterms:created xsi:type="dcterms:W3CDTF">2020-04-25T07:22:58Z</dcterms:created>
  <dcterms:modified xsi:type="dcterms:W3CDTF">2020-04-25T09:37:18Z</dcterms:modified>
</cp:coreProperties>
</file>