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98E4-25F8-4FF2-B8BE-751A9232E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417DE8-99C8-4EA1-849A-69F820837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E315C-7775-44A9-8702-91BB6D905195}"/>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562739D6-2F2E-4641-B92E-F6EE25EE3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F6547-E552-4A19-BF4D-B7587DD20321}"/>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52258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B59F-8017-47EA-A28D-F7F251A5C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7E228-E22F-4337-A948-E1D964C5C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6872C-16AD-4152-BB58-3F63389B6766}"/>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1477C275-2126-4656-B6FE-5095AA974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ADC2E-5E2A-408E-8EB5-D3719D787089}"/>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366053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7D787-C547-4B53-A180-FD19185DE2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5245F-5DF0-43FA-A49C-CE654E217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026E1-3C81-4411-837E-2EA32F092CE0}"/>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2B460D59-4B7B-43D7-A8A5-DED325F86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968B6-63E1-444B-82EF-01A8436EECF2}"/>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69100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542-FB84-441A-AE39-50F61F07D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0F004-3C6D-46FD-ADFF-2B101C8331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37D5A-8A30-4554-9F3E-7AD760B96903}"/>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6B551BEE-4F29-4B6B-AB1F-28B1C2763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7809E-9BFF-4A84-8634-9E2AA1BCC392}"/>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29385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EDDE-A369-4086-ADB1-B61ECAF156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58121-7818-42EF-B4FD-C527A0ADF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FE304-FCD8-4520-BB2B-DDD5E59603F6}"/>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807652E5-EA29-4ED6-85B3-82C8CEC7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BC458-14F8-4455-9CDC-B928682B5BCA}"/>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363186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3128-5CBA-4F23-8753-F9F87F440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1A4EA-30B7-4804-84AC-83FDFC5BB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93D8A-0A4A-47DB-AE42-35229E512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126B9-DC8C-44D9-A98D-F652714332F6}"/>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6" name="Footer Placeholder 5">
            <a:extLst>
              <a:ext uri="{FF2B5EF4-FFF2-40B4-BE49-F238E27FC236}">
                <a16:creationId xmlns:a16="http://schemas.microsoft.com/office/drawing/2014/main" id="{DFBAC55F-D04E-49AA-9CA0-F016C0D28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171F9-81BD-4D3B-8E1C-0EC4B9FE7F27}"/>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309678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E2B1-6364-42E6-8D7E-EF2A7C379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184AA-66F1-4398-AEC0-8713BD076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04CA3-15C2-43F7-AB07-4A182E4BCD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20AD95-8CCE-40FE-BBDB-01FDCDC89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67461-753E-4D50-B8E0-BAE583260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3502C2-EA0E-4DF5-A749-C5124B0F86D6}"/>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8" name="Footer Placeholder 7">
            <a:extLst>
              <a:ext uri="{FF2B5EF4-FFF2-40B4-BE49-F238E27FC236}">
                <a16:creationId xmlns:a16="http://schemas.microsoft.com/office/drawing/2014/main" id="{E61BCEE9-7C7C-4446-9370-80161A65ED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742499-24D0-4EB3-A8A4-15D4F4FEF303}"/>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225235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4EC-EFE0-43E9-9297-66A182132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75439-6150-43E3-83D6-5C0384D0FBE1}"/>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4" name="Footer Placeholder 3">
            <a:extLst>
              <a:ext uri="{FF2B5EF4-FFF2-40B4-BE49-F238E27FC236}">
                <a16:creationId xmlns:a16="http://schemas.microsoft.com/office/drawing/2014/main" id="{1F522189-A20D-4141-8FE2-79A799D40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715BC-2A7A-496F-8BC9-38AAEE9B5D63}"/>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128228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9AEB6-03E7-42BB-8103-E22379D45129}"/>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3" name="Footer Placeholder 2">
            <a:extLst>
              <a:ext uri="{FF2B5EF4-FFF2-40B4-BE49-F238E27FC236}">
                <a16:creationId xmlns:a16="http://schemas.microsoft.com/office/drawing/2014/main" id="{40CC5BD9-4C4A-4D18-9562-4719123E1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A126A-9169-4010-89D0-7E963FCF1D00}"/>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247134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ECD6-6CE9-45FA-9467-808A6EF46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26B5A5-7BE8-40E9-8AA6-F4ECB051C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7AA610-256E-4900-BE75-47465C29F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64B02-5602-4C6F-864F-A4FB5C0F831F}"/>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6" name="Footer Placeholder 5">
            <a:extLst>
              <a:ext uri="{FF2B5EF4-FFF2-40B4-BE49-F238E27FC236}">
                <a16:creationId xmlns:a16="http://schemas.microsoft.com/office/drawing/2014/main" id="{36EC275C-E628-4FFF-9039-E838B0051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2A2B2-6BCC-48A4-8A5B-65414E37C8F2}"/>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80825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7FAF-0C2E-4E0A-8AD1-3F0F4D9A5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7F627-7036-49C9-9AC7-EB3E2CB79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96609E-DE02-4D69-91EC-4FB98B592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55B62-F475-4E4B-87E1-85204A716BF4}"/>
              </a:ext>
            </a:extLst>
          </p:cNvPr>
          <p:cNvSpPr>
            <a:spLocks noGrp="1"/>
          </p:cNvSpPr>
          <p:nvPr>
            <p:ph type="dt" sz="half" idx="10"/>
          </p:nvPr>
        </p:nvSpPr>
        <p:spPr/>
        <p:txBody>
          <a:bodyPr/>
          <a:lstStyle/>
          <a:p>
            <a:fld id="{23576131-7C6E-4D42-8EB9-ED94D217E205}" type="datetimeFigureOut">
              <a:rPr lang="en-US" smtClean="0"/>
              <a:t>4/12/2020</a:t>
            </a:fld>
            <a:endParaRPr lang="en-US"/>
          </a:p>
        </p:txBody>
      </p:sp>
      <p:sp>
        <p:nvSpPr>
          <p:cNvPr id="6" name="Footer Placeholder 5">
            <a:extLst>
              <a:ext uri="{FF2B5EF4-FFF2-40B4-BE49-F238E27FC236}">
                <a16:creationId xmlns:a16="http://schemas.microsoft.com/office/drawing/2014/main" id="{D76694F9-A766-408A-AF0D-0B8E1200F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FF2F5-B964-41F5-A4D8-5A2A89B13E1B}"/>
              </a:ext>
            </a:extLst>
          </p:cNvPr>
          <p:cNvSpPr>
            <a:spLocks noGrp="1"/>
          </p:cNvSpPr>
          <p:nvPr>
            <p:ph type="sldNum" sz="quarter" idx="12"/>
          </p:nvPr>
        </p:nvSpPr>
        <p:spPr/>
        <p:txBody>
          <a:bodyPr/>
          <a:lstStyle/>
          <a:p>
            <a:fld id="{F97FEC5F-1A04-435D-B7CF-4B93001C54A2}" type="slidenum">
              <a:rPr lang="en-US" smtClean="0"/>
              <a:t>‹#›</a:t>
            </a:fld>
            <a:endParaRPr lang="en-US"/>
          </a:p>
        </p:txBody>
      </p:sp>
    </p:spTree>
    <p:extLst>
      <p:ext uri="{BB962C8B-B14F-4D97-AF65-F5344CB8AC3E}">
        <p14:creationId xmlns:p14="http://schemas.microsoft.com/office/powerpoint/2010/main" val="223036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F92F9-A0C3-446F-B998-CA699D496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0DD19-0E65-4041-BEFA-A3F62B08B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03D77-7619-4B0B-B825-B95A945F0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76131-7C6E-4D42-8EB9-ED94D217E205}" type="datetimeFigureOut">
              <a:rPr lang="en-US" smtClean="0"/>
              <a:t>4/12/2020</a:t>
            </a:fld>
            <a:endParaRPr lang="en-US"/>
          </a:p>
        </p:txBody>
      </p:sp>
      <p:sp>
        <p:nvSpPr>
          <p:cNvPr id="5" name="Footer Placeholder 4">
            <a:extLst>
              <a:ext uri="{FF2B5EF4-FFF2-40B4-BE49-F238E27FC236}">
                <a16:creationId xmlns:a16="http://schemas.microsoft.com/office/drawing/2014/main" id="{355C30E9-1568-4302-801E-2986402C5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80EDA-CB4A-488F-A320-6F1CB1E49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FEC5F-1A04-435D-B7CF-4B93001C54A2}" type="slidenum">
              <a:rPr lang="en-US" smtClean="0"/>
              <a:t>‹#›</a:t>
            </a:fld>
            <a:endParaRPr lang="en-US"/>
          </a:p>
        </p:txBody>
      </p:sp>
    </p:spTree>
    <p:extLst>
      <p:ext uri="{BB962C8B-B14F-4D97-AF65-F5344CB8AC3E}">
        <p14:creationId xmlns:p14="http://schemas.microsoft.com/office/powerpoint/2010/main" val="399703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CA494A-5C2B-4007-983A-9B171F75A771}"/>
              </a:ext>
            </a:extLst>
          </p:cNvPr>
          <p:cNvSpPr>
            <a:spLocks noGrp="1"/>
          </p:cNvSpPr>
          <p:nvPr>
            <p:ph type="subTitle" idx="1"/>
          </p:nvPr>
        </p:nvSpPr>
        <p:spPr>
          <a:xfrm>
            <a:off x="1523999" y="3602038"/>
            <a:ext cx="9591675" cy="2284412"/>
          </a:xfrm>
        </p:spPr>
        <p:txBody>
          <a:bodyPr/>
          <a:lstStyle/>
          <a:p>
            <a:r>
              <a:rPr lang="en-US" dirty="0"/>
              <a:t>SUBMITTED BY:- ABHINAV SINGH</a:t>
            </a:r>
          </a:p>
          <a:p>
            <a:r>
              <a:rPr lang="en-US" dirty="0"/>
              <a:t>                                       roll no. – 181210001</a:t>
            </a:r>
          </a:p>
          <a:p>
            <a:r>
              <a:rPr lang="en-US" dirty="0"/>
              <a:t>                                DIMPAL KATANIYA</a:t>
            </a:r>
          </a:p>
          <a:p>
            <a:r>
              <a:rPr lang="en-US" dirty="0"/>
              <a:t>                                    roll no. – 181210022</a:t>
            </a:r>
          </a:p>
          <a:p>
            <a:r>
              <a:rPr lang="en-US" dirty="0"/>
              <a:t>CSE 2</a:t>
            </a:r>
            <a:r>
              <a:rPr lang="en-US" baseline="30000" dirty="0"/>
              <a:t>ND</a:t>
            </a:r>
            <a:r>
              <a:rPr lang="en-US" dirty="0"/>
              <a:t> YEAR</a:t>
            </a:r>
          </a:p>
        </p:txBody>
      </p:sp>
      <p:sp>
        <p:nvSpPr>
          <p:cNvPr id="5" name="Title 4">
            <a:extLst>
              <a:ext uri="{FF2B5EF4-FFF2-40B4-BE49-F238E27FC236}">
                <a16:creationId xmlns:a16="http://schemas.microsoft.com/office/drawing/2014/main" id="{A7C3A2A2-4B8B-48BE-968D-10594FA8C893}"/>
              </a:ext>
            </a:extLst>
          </p:cNvPr>
          <p:cNvSpPr>
            <a:spLocks noGrp="1"/>
          </p:cNvSpPr>
          <p:nvPr>
            <p:ph type="ctrTitle"/>
          </p:nvPr>
        </p:nvSpPr>
        <p:spPr>
          <a:xfrm>
            <a:off x="1524000" y="1122363"/>
            <a:ext cx="9505950" cy="18208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BRANCH AND BOUND</a:t>
            </a:r>
          </a:p>
        </p:txBody>
      </p:sp>
    </p:spTree>
    <p:extLst>
      <p:ext uri="{BB962C8B-B14F-4D97-AF65-F5344CB8AC3E}">
        <p14:creationId xmlns:p14="http://schemas.microsoft.com/office/powerpoint/2010/main" val="254498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3E6D-C3E1-4C92-B700-AF33417DE3FA}"/>
              </a:ext>
            </a:extLst>
          </p:cNvPr>
          <p:cNvSpPr>
            <a:spLocks noGrp="1"/>
          </p:cNvSpPr>
          <p:nvPr>
            <p:ph type="title"/>
          </p:nvPr>
        </p:nvSpPr>
        <p:spPr>
          <a:xfrm>
            <a:off x="123825" y="1022350"/>
            <a:ext cx="10515600" cy="1325563"/>
          </a:xfrm>
        </p:spPr>
        <p:txBody>
          <a:bodyPr/>
          <a:lstStyle/>
          <a:p>
            <a:r>
              <a:rPr lang="en-US" b="1" u="sng" dirty="0"/>
              <a:t>BRANCH AND BOUND ALGORITHM TECHNIUQE:-</a:t>
            </a:r>
          </a:p>
        </p:txBody>
      </p:sp>
      <p:sp>
        <p:nvSpPr>
          <p:cNvPr id="3" name="Content Placeholder 2">
            <a:extLst>
              <a:ext uri="{FF2B5EF4-FFF2-40B4-BE49-F238E27FC236}">
                <a16:creationId xmlns:a16="http://schemas.microsoft.com/office/drawing/2014/main" id="{8945CCCF-5CBB-446C-B864-43C94E168AAF}"/>
              </a:ext>
            </a:extLst>
          </p:cNvPr>
          <p:cNvSpPr>
            <a:spLocks noGrp="1"/>
          </p:cNvSpPr>
          <p:nvPr>
            <p:ph idx="1"/>
          </p:nvPr>
        </p:nvSpPr>
        <p:spPr>
          <a:xfrm>
            <a:off x="0" y="2506662"/>
            <a:ext cx="10515600" cy="4351338"/>
          </a:xfrm>
        </p:spPr>
        <p:txBody>
          <a:bodyPr/>
          <a:lstStyle/>
          <a:p>
            <a:r>
              <a:rPr lang="en" dirty="0"/>
              <a:t>Branch and bound is an algorithm design paradigm which is generally used for solving combinatorial optimization problems.</a:t>
            </a:r>
          </a:p>
          <a:p>
            <a:r>
              <a:rPr lang="en" dirty="0"/>
              <a:t> These problems are typically exponential in terms of time complexity and may require exploring all possible permutations in worst case.</a:t>
            </a:r>
          </a:p>
          <a:p>
            <a:r>
              <a:rPr lang="en" dirty="0"/>
              <a:t> The Branch and Bound Algorithm technique solves these problems relatively quickly</a:t>
            </a:r>
            <a:endParaRPr lang="en-US" dirty="0"/>
          </a:p>
        </p:txBody>
      </p:sp>
      <p:sp>
        <p:nvSpPr>
          <p:cNvPr id="4" name="Rectangle 3">
            <a:extLst>
              <a:ext uri="{FF2B5EF4-FFF2-40B4-BE49-F238E27FC236}">
                <a16:creationId xmlns:a16="http://schemas.microsoft.com/office/drawing/2014/main" id="{46A30BB6-DB28-4102-9116-47A345E4B969}"/>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a:t>
            </a:r>
          </a:p>
        </p:txBody>
      </p:sp>
    </p:spTree>
    <p:extLst>
      <p:ext uri="{BB962C8B-B14F-4D97-AF65-F5344CB8AC3E}">
        <p14:creationId xmlns:p14="http://schemas.microsoft.com/office/powerpoint/2010/main" val="43798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2A7F-FA90-4BC5-9182-27576BBBA09E}"/>
              </a:ext>
            </a:extLst>
          </p:cNvPr>
          <p:cNvSpPr>
            <a:spLocks noGrp="1"/>
          </p:cNvSpPr>
          <p:nvPr>
            <p:ph type="title"/>
          </p:nvPr>
        </p:nvSpPr>
        <p:spPr>
          <a:xfrm>
            <a:off x="0" y="993775"/>
            <a:ext cx="10515600" cy="48259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47F2081-5E05-49C7-904B-962FCB5BEC27}"/>
              </a:ext>
            </a:extLst>
          </p:cNvPr>
          <p:cNvSpPr>
            <a:spLocks noGrp="1"/>
          </p:cNvSpPr>
          <p:nvPr>
            <p:ph idx="1"/>
          </p:nvPr>
        </p:nvSpPr>
        <p:spPr>
          <a:xfrm>
            <a:off x="0" y="1571625"/>
            <a:ext cx="10515600" cy="5205413"/>
          </a:xfrm>
        </p:spPr>
        <p:txBody>
          <a:bodyPr/>
          <a:lstStyle/>
          <a:p>
            <a:r>
              <a:rPr lang="en" dirty="0"/>
              <a:t>The algorithm explores branches of this tree, which represent subsets of the solution set. </a:t>
            </a:r>
          </a:p>
          <a:p>
            <a:r>
              <a:rPr lang="en" dirty="0"/>
              <a:t>Before enumerating the candidate solutions of a branch, the branch is checked against upper and lower estimated bounds on the optimal solution, and is discarded if it cannot produce a better solution than the best one found so far by the algorithm</a:t>
            </a:r>
          </a:p>
          <a:p>
            <a:r>
              <a:rPr lang="en-US" b="1" u="sng" dirty="0"/>
              <a:t>E</a:t>
            </a:r>
            <a:r>
              <a:rPr lang="en" b="1" u="sng" dirty="0"/>
              <a:t>xample problems:-</a:t>
            </a:r>
          </a:p>
          <a:p>
            <a:pPr marL="0" indent="0">
              <a:buNone/>
            </a:pPr>
            <a:r>
              <a:rPr lang="en-US" dirty="0"/>
              <a:t>- 0/1 knap sack problem </a:t>
            </a:r>
          </a:p>
          <a:p>
            <a:pPr>
              <a:buFontTx/>
              <a:buChar char="-"/>
            </a:pPr>
            <a:r>
              <a:rPr lang="en-US" dirty="0"/>
              <a:t>Job assignment problem</a:t>
            </a:r>
          </a:p>
        </p:txBody>
      </p:sp>
      <p:sp>
        <p:nvSpPr>
          <p:cNvPr id="4" name="Rectangle 3">
            <a:extLst>
              <a:ext uri="{FF2B5EF4-FFF2-40B4-BE49-F238E27FC236}">
                <a16:creationId xmlns:a16="http://schemas.microsoft.com/office/drawing/2014/main" id="{44531688-F23B-4F52-BA73-97AAC7493B2B}"/>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a:t>
            </a:r>
          </a:p>
        </p:txBody>
      </p:sp>
    </p:spTree>
    <p:extLst>
      <p:ext uri="{BB962C8B-B14F-4D97-AF65-F5344CB8AC3E}">
        <p14:creationId xmlns:p14="http://schemas.microsoft.com/office/powerpoint/2010/main" val="99933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EE61-D62E-42D2-8F61-65CBAF168776}"/>
              </a:ext>
            </a:extLst>
          </p:cNvPr>
          <p:cNvSpPr>
            <a:spLocks noGrp="1"/>
          </p:cNvSpPr>
          <p:nvPr>
            <p:ph type="title"/>
          </p:nvPr>
        </p:nvSpPr>
        <p:spPr>
          <a:xfrm>
            <a:off x="133350" y="946150"/>
            <a:ext cx="10515600" cy="1325563"/>
          </a:xfrm>
        </p:spPr>
        <p:txBody>
          <a:bodyPr/>
          <a:lstStyle/>
          <a:p>
            <a:r>
              <a:rPr lang="en-US" b="1" u="sng" dirty="0"/>
              <a:t>1. 0/1 knap sack problem:-</a:t>
            </a:r>
          </a:p>
        </p:txBody>
      </p:sp>
      <p:sp>
        <p:nvSpPr>
          <p:cNvPr id="3" name="Content Placeholder 2">
            <a:extLst>
              <a:ext uri="{FF2B5EF4-FFF2-40B4-BE49-F238E27FC236}">
                <a16:creationId xmlns:a16="http://schemas.microsoft.com/office/drawing/2014/main" id="{60F604D3-C480-4BF1-B0B2-53BBE417D9F7}"/>
              </a:ext>
            </a:extLst>
          </p:cNvPr>
          <p:cNvSpPr>
            <a:spLocks noGrp="1"/>
          </p:cNvSpPr>
          <p:nvPr>
            <p:ph idx="1"/>
          </p:nvPr>
        </p:nvSpPr>
        <p:spPr>
          <a:xfrm>
            <a:off x="76200" y="2416175"/>
            <a:ext cx="10515600" cy="4351338"/>
          </a:xfrm>
        </p:spPr>
        <p:txBody>
          <a:bodyPr/>
          <a:lstStyle/>
          <a:p>
            <a:r>
              <a:rPr lang="en-US" dirty="0"/>
              <a:t>Given two integer arrays </a:t>
            </a:r>
            <a:r>
              <a:rPr lang="en-US" b="1" dirty="0" err="1"/>
              <a:t>val</a:t>
            </a:r>
            <a:r>
              <a:rPr lang="en-US" b="1" dirty="0"/>
              <a:t>[0..n-1]</a:t>
            </a:r>
            <a:r>
              <a:rPr lang="en-US" dirty="0"/>
              <a:t> and </a:t>
            </a:r>
            <a:r>
              <a:rPr lang="en-US" b="1" dirty="0" err="1"/>
              <a:t>wt</a:t>
            </a:r>
            <a:r>
              <a:rPr lang="en-US" b="1" dirty="0"/>
              <a:t>[0..n-1]</a:t>
            </a:r>
            <a:r>
              <a:rPr lang="en-US" dirty="0"/>
              <a:t> that represent values and weights associated with n items respectively. </a:t>
            </a:r>
          </a:p>
          <a:p>
            <a:r>
              <a:rPr lang="en-US" dirty="0"/>
              <a:t>Find out the maximum value subset of </a:t>
            </a:r>
            <a:r>
              <a:rPr lang="en-US" dirty="0" err="1"/>
              <a:t>val</a:t>
            </a:r>
            <a:r>
              <a:rPr lang="en-US" dirty="0"/>
              <a:t>[] such that sum of the weights of this subset is smaller than or equal to Knapsack capacity W.</a:t>
            </a:r>
          </a:p>
        </p:txBody>
      </p:sp>
      <p:sp>
        <p:nvSpPr>
          <p:cNvPr id="4" name="Rectangle 3">
            <a:extLst>
              <a:ext uri="{FF2B5EF4-FFF2-40B4-BE49-F238E27FC236}">
                <a16:creationId xmlns:a16="http://schemas.microsoft.com/office/drawing/2014/main" id="{1E78D6F4-6E5A-4A7B-AF5B-7A43F316F2DD}"/>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0/1 knap sack problem</a:t>
            </a:r>
          </a:p>
        </p:txBody>
      </p:sp>
    </p:spTree>
    <p:extLst>
      <p:ext uri="{BB962C8B-B14F-4D97-AF65-F5344CB8AC3E}">
        <p14:creationId xmlns:p14="http://schemas.microsoft.com/office/powerpoint/2010/main" val="81881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A456-A727-4482-8932-9F482272E2D6}"/>
              </a:ext>
            </a:extLst>
          </p:cNvPr>
          <p:cNvSpPr>
            <a:spLocks noGrp="1"/>
          </p:cNvSpPr>
          <p:nvPr>
            <p:ph type="title"/>
          </p:nvPr>
        </p:nvSpPr>
        <p:spPr>
          <a:xfrm>
            <a:off x="95250" y="955675"/>
            <a:ext cx="10515600" cy="1325563"/>
          </a:xfrm>
        </p:spPr>
        <p:txBody>
          <a:bodyPr/>
          <a:lstStyle/>
          <a:p>
            <a:r>
              <a:rPr lang="en-US" b="1" u="sng" dirty="0"/>
              <a:t>Example problem:-</a:t>
            </a:r>
          </a:p>
        </p:txBody>
      </p:sp>
      <p:sp>
        <p:nvSpPr>
          <p:cNvPr id="4" name="Rectangle 3">
            <a:extLst>
              <a:ext uri="{FF2B5EF4-FFF2-40B4-BE49-F238E27FC236}">
                <a16:creationId xmlns:a16="http://schemas.microsoft.com/office/drawing/2014/main" id="{E0B5F34C-9B7B-4FAF-A478-9BEF1D2E32C1}"/>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0/1 knap sack problem</a:t>
            </a:r>
          </a:p>
        </p:txBody>
      </p:sp>
      <p:pic>
        <p:nvPicPr>
          <p:cNvPr id="1026" name="Picture 2">
            <a:extLst>
              <a:ext uri="{FF2B5EF4-FFF2-40B4-BE49-F238E27FC236}">
                <a16:creationId xmlns:a16="http://schemas.microsoft.com/office/drawing/2014/main" id="{78598BFF-64DF-48E7-8B90-1C606E56FE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4449" y="2149459"/>
            <a:ext cx="7191375" cy="438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30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FD6E-1FCA-4D27-9117-79587FA34BF0}"/>
              </a:ext>
            </a:extLst>
          </p:cNvPr>
          <p:cNvSpPr>
            <a:spLocks noGrp="1"/>
          </p:cNvSpPr>
          <p:nvPr>
            <p:ph type="title"/>
          </p:nvPr>
        </p:nvSpPr>
        <p:spPr>
          <a:xfrm>
            <a:off x="76200" y="946150"/>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25F9FA17-49F8-4BB6-88C1-C5DFB38B9E9E}"/>
              </a:ext>
            </a:extLst>
          </p:cNvPr>
          <p:cNvSpPr>
            <a:spLocks noGrp="1"/>
          </p:cNvSpPr>
          <p:nvPr>
            <p:ph idx="1"/>
          </p:nvPr>
        </p:nvSpPr>
        <p:spPr>
          <a:xfrm>
            <a:off x="85725" y="2047875"/>
            <a:ext cx="11087100" cy="4700588"/>
          </a:xfrm>
        </p:spPr>
        <p:txBody>
          <a:bodyPr>
            <a:normAutofit fontScale="92500" lnSpcReduction="20000"/>
          </a:bodyPr>
          <a:lstStyle/>
          <a:p>
            <a:pPr fontAlgn="base"/>
            <a:r>
              <a:rPr lang="en-US" dirty="0"/>
              <a:t>Sort all items in decreasing order of ratio of value per unit weight so that an upper bound can be computed using Greedy Approach.</a:t>
            </a:r>
          </a:p>
          <a:p>
            <a:pPr fontAlgn="base"/>
            <a:r>
              <a:rPr lang="en-US" dirty="0"/>
              <a:t>Initialize maximum profit, </a:t>
            </a:r>
            <a:r>
              <a:rPr lang="en-US" dirty="0" err="1"/>
              <a:t>maxProfit</a:t>
            </a:r>
            <a:r>
              <a:rPr lang="en-US" dirty="0"/>
              <a:t> = 0</a:t>
            </a:r>
          </a:p>
          <a:p>
            <a:pPr fontAlgn="base"/>
            <a:r>
              <a:rPr lang="en-US" dirty="0"/>
              <a:t>Create an empty queue, Q.</a:t>
            </a:r>
          </a:p>
          <a:p>
            <a:pPr fontAlgn="base"/>
            <a:r>
              <a:rPr lang="en-US" dirty="0"/>
              <a:t>Create a dummy node of decision tree and enqueue it to Q. Profit and weight of dummy node are 0.</a:t>
            </a:r>
          </a:p>
          <a:p>
            <a:pPr fontAlgn="base"/>
            <a:r>
              <a:rPr lang="en-US" dirty="0"/>
              <a:t>Do following while Q is not empty.</a:t>
            </a:r>
          </a:p>
          <a:p>
            <a:pPr lvl="1" fontAlgn="base"/>
            <a:r>
              <a:rPr lang="en-US" dirty="0"/>
              <a:t>Extract an item from Q. Let the extracted item be u.</a:t>
            </a:r>
          </a:p>
          <a:p>
            <a:pPr lvl="1" fontAlgn="base"/>
            <a:r>
              <a:rPr lang="en-US" dirty="0"/>
              <a:t>Compute profit of next level node. If the profit is more than </a:t>
            </a:r>
            <a:r>
              <a:rPr lang="en-US" dirty="0" err="1"/>
              <a:t>maxProfit</a:t>
            </a:r>
            <a:r>
              <a:rPr lang="en-US" dirty="0"/>
              <a:t>, then update </a:t>
            </a:r>
            <a:r>
              <a:rPr lang="en-US" dirty="0" err="1"/>
              <a:t>maxProfit</a:t>
            </a:r>
            <a:r>
              <a:rPr lang="en-US" dirty="0"/>
              <a:t>.</a:t>
            </a:r>
          </a:p>
          <a:p>
            <a:pPr lvl="1" fontAlgn="base"/>
            <a:r>
              <a:rPr lang="en-US" dirty="0"/>
              <a:t>Compute bound of next level node. If bound is more than </a:t>
            </a:r>
            <a:r>
              <a:rPr lang="en-US" dirty="0" err="1"/>
              <a:t>maxProfit</a:t>
            </a:r>
            <a:r>
              <a:rPr lang="en-US" dirty="0"/>
              <a:t>, then add next level node to Q.</a:t>
            </a:r>
          </a:p>
          <a:p>
            <a:pPr lvl="1" fontAlgn="base"/>
            <a:r>
              <a:rPr lang="en-US" dirty="0"/>
              <a:t>Consider the case when next level node is not considered as part of solution and add a node to queue with level as next, but weight and profit without considering next level nodes.</a:t>
            </a:r>
          </a:p>
          <a:p>
            <a:endParaRPr lang="en-US" dirty="0"/>
          </a:p>
        </p:txBody>
      </p:sp>
      <p:sp>
        <p:nvSpPr>
          <p:cNvPr id="4" name="Rectangle 3">
            <a:extLst>
              <a:ext uri="{FF2B5EF4-FFF2-40B4-BE49-F238E27FC236}">
                <a16:creationId xmlns:a16="http://schemas.microsoft.com/office/drawing/2014/main" id="{B385C76C-9C46-486A-AD49-9BFE87A066F6}"/>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0/1 knap sack problem</a:t>
            </a:r>
          </a:p>
        </p:txBody>
      </p:sp>
    </p:spTree>
    <p:extLst>
      <p:ext uri="{BB962C8B-B14F-4D97-AF65-F5344CB8AC3E}">
        <p14:creationId xmlns:p14="http://schemas.microsoft.com/office/powerpoint/2010/main" val="176207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6702-1725-4A70-87DD-D801B465C180}"/>
              </a:ext>
            </a:extLst>
          </p:cNvPr>
          <p:cNvSpPr>
            <a:spLocks noGrp="1"/>
          </p:cNvSpPr>
          <p:nvPr>
            <p:ph type="title"/>
          </p:nvPr>
        </p:nvSpPr>
        <p:spPr>
          <a:xfrm>
            <a:off x="0" y="803275"/>
            <a:ext cx="10515600" cy="1325563"/>
          </a:xfrm>
        </p:spPr>
        <p:txBody>
          <a:bodyPr/>
          <a:lstStyle/>
          <a:p>
            <a:r>
              <a:rPr lang="en-US" b="1" u="sng" dirty="0"/>
              <a:t>JOB ASSIGNMENT PROBLEM:-</a:t>
            </a:r>
          </a:p>
        </p:txBody>
      </p:sp>
      <p:sp>
        <p:nvSpPr>
          <p:cNvPr id="3" name="Content Placeholder 2">
            <a:extLst>
              <a:ext uri="{FF2B5EF4-FFF2-40B4-BE49-F238E27FC236}">
                <a16:creationId xmlns:a16="http://schemas.microsoft.com/office/drawing/2014/main" id="{9738191F-3A8A-4618-88EC-3260F278BC94}"/>
              </a:ext>
            </a:extLst>
          </p:cNvPr>
          <p:cNvSpPr>
            <a:spLocks noGrp="1"/>
          </p:cNvSpPr>
          <p:nvPr>
            <p:ph idx="1"/>
          </p:nvPr>
        </p:nvSpPr>
        <p:spPr>
          <a:xfrm>
            <a:off x="-1" y="2152650"/>
            <a:ext cx="12011025" cy="4705350"/>
          </a:xfrm>
        </p:spPr>
        <p:txBody>
          <a:bodyPr/>
          <a:lstStyle/>
          <a:p>
            <a:r>
              <a:rPr lang="en-US" dirty="0"/>
              <a:t>Let there be N workers and N jobs. Any worker can be assigned to perform any job, incurring some cost that may vary depending on the work-job assignment.</a:t>
            </a:r>
          </a:p>
          <a:p>
            <a:r>
              <a:rPr lang="en-US" dirty="0"/>
              <a:t> It is required to perform all jobs by assigning exactly one worker to each job and exactly one job to each agent in such a way that the total cost of the assignment is minimized.</a:t>
            </a:r>
          </a:p>
        </p:txBody>
      </p:sp>
      <p:sp>
        <p:nvSpPr>
          <p:cNvPr id="4" name="Rectangle 3">
            <a:extLst>
              <a:ext uri="{FF2B5EF4-FFF2-40B4-BE49-F238E27FC236}">
                <a16:creationId xmlns:a16="http://schemas.microsoft.com/office/drawing/2014/main" id="{1A228DF0-FEBD-433A-A34F-412AF00B4D44}"/>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JOB ASSIGNMENT PROBLEM</a:t>
            </a:r>
          </a:p>
        </p:txBody>
      </p:sp>
    </p:spTree>
    <p:extLst>
      <p:ext uri="{BB962C8B-B14F-4D97-AF65-F5344CB8AC3E}">
        <p14:creationId xmlns:p14="http://schemas.microsoft.com/office/powerpoint/2010/main" val="302004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AA9-7C94-492D-BF74-EBEB8C20CDB3}"/>
              </a:ext>
            </a:extLst>
          </p:cNvPr>
          <p:cNvSpPr>
            <a:spLocks noGrp="1"/>
          </p:cNvSpPr>
          <p:nvPr>
            <p:ph type="title"/>
          </p:nvPr>
        </p:nvSpPr>
        <p:spPr>
          <a:xfrm>
            <a:off x="0" y="695325"/>
            <a:ext cx="10325100" cy="1133475"/>
          </a:xfrm>
        </p:spPr>
        <p:txBody>
          <a:bodyPr/>
          <a:lstStyle/>
          <a:p>
            <a:r>
              <a:rPr lang="en-US" dirty="0"/>
              <a:t>Solution using backtracking:-</a:t>
            </a:r>
          </a:p>
        </p:txBody>
      </p:sp>
      <p:sp>
        <p:nvSpPr>
          <p:cNvPr id="3" name="Content Placeholder 2">
            <a:extLst>
              <a:ext uri="{FF2B5EF4-FFF2-40B4-BE49-F238E27FC236}">
                <a16:creationId xmlns:a16="http://schemas.microsoft.com/office/drawing/2014/main" id="{72EBDC6A-5006-492E-940B-B72F88A4704B}"/>
              </a:ext>
            </a:extLst>
          </p:cNvPr>
          <p:cNvSpPr>
            <a:spLocks noGrp="1"/>
          </p:cNvSpPr>
          <p:nvPr>
            <p:ph idx="1"/>
          </p:nvPr>
        </p:nvSpPr>
        <p:spPr>
          <a:xfrm>
            <a:off x="0" y="1581150"/>
            <a:ext cx="11963400" cy="5276850"/>
          </a:xfrm>
        </p:spPr>
        <p:txBody>
          <a:bodyPr>
            <a:normAutofit fontScale="85000" lnSpcReduction="10000"/>
          </a:bodyPr>
          <a:lstStyle/>
          <a:p>
            <a:pPr fontAlgn="base"/>
            <a:r>
              <a:rPr lang="en-US" dirty="0"/>
              <a:t>The selection rule for the next node in BFS and DFS is “blind”. i.e. the selection rule does not give any preference to a node that has a very good chance of getting the search to an answer node quickly.</a:t>
            </a:r>
          </a:p>
          <a:p>
            <a:pPr marL="0" indent="0" fontAlgn="base">
              <a:buNone/>
            </a:pPr>
            <a:r>
              <a:rPr lang="en-US" dirty="0"/>
              <a:t> The search for an optimal solution can often be speeded by using an “intelligent” ranking function, also called an approximate cost function to avoid searching in sub-trees that do not contain an optimal solution. It is similar to BFS-like search but with one major optimization. </a:t>
            </a:r>
          </a:p>
          <a:p>
            <a:pPr marL="0" indent="0" fontAlgn="base">
              <a:buNone/>
            </a:pPr>
            <a:r>
              <a:rPr lang="en-US" dirty="0"/>
              <a:t>Instead of following FIFO order, we choose a live node with least cost. We may not get optimal solution by following node with least promising cost, but it will provide very good chance of getting the search to an answer node quickly.</a:t>
            </a:r>
          </a:p>
          <a:p>
            <a:pPr marL="0" indent="0" fontAlgn="base">
              <a:buNone/>
            </a:pPr>
            <a:endParaRPr lang="en-US" dirty="0"/>
          </a:p>
          <a:p>
            <a:pPr fontAlgn="base"/>
            <a:r>
              <a:rPr lang="en-US" dirty="0"/>
              <a:t>There are two approaches to calculate the cost function:</a:t>
            </a:r>
          </a:p>
          <a:p>
            <a:pPr fontAlgn="base"/>
            <a:r>
              <a:rPr lang="en-US" dirty="0"/>
              <a:t>For each worker, we choose job with minimum cost from list of unassigned jobs (take minimum entry from each row).</a:t>
            </a:r>
          </a:p>
          <a:p>
            <a:pPr fontAlgn="base"/>
            <a:r>
              <a:rPr lang="en-US" dirty="0"/>
              <a:t>For each job, we choose a worker with lowest cost for that job from list of unassigned workers (take minimum entry from each column).</a:t>
            </a:r>
          </a:p>
          <a:p>
            <a:endParaRPr lang="en-US" dirty="0"/>
          </a:p>
        </p:txBody>
      </p:sp>
      <p:sp>
        <p:nvSpPr>
          <p:cNvPr id="4" name="Rectangle 3">
            <a:extLst>
              <a:ext uri="{FF2B5EF4-FFF2-40B4-BE49-F238E27FC236}">
                <a16:creationId xmlns:a16="http://schemas.microsoft.com/office/drawing/2014/main" id="{12EC157C-C4F8-47F7-801C-676AFB130281}"/>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JOB ASSIGNMENT PROBLEM</a:t>
            </a:r>
          </a:p>
        </p:txBody>
      </p:sp>
    </p:spTree>
    <p:extLst>
      <p:ext uri="{BB962C8B-B14F-4D97-AF65-F5344CB8AC3E}">
        <p14:creationId xmlns:p14="http://schemas.microsoft.com/office/powerpoint/2010/main" val="372598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E4EF-96EE-45BD-8340-AA31FAE9A9CC}"/>
              </a:ext>
            </a:extLst>
          </p:cNvPr>
          <p:cNvSpPr>
            <a:spLocks noGrp="1"/>
          </p:cNvSpPr>
          <p:nvPr>
            <p:ph type="title"/>
          </p:nvPr>
        </p:nvSpPr>
        <p:spPr>
          <a:xfrm>
            <a:off x="133350" y="974725"/>
            <a:ext cx="10515600" cy="1325563"/>
          </a:xfrm>
        </p:spPr>
        <p:txBody>
          <a:bodyPr/>
          <a:lstStyle/>
          <a:p>
            <a:r>
              <a:rPr lang="en-US" b="1" u="sng" dirty="0"/>
              <a:t>Algorithm:-</a:t>
            </a:r>
          </a:p>
        </p:txBody>
      </p:sp>
      <p:sp>
        <p:nvSpPr>
          <p:cNvPr id="3" name="Content Placeholder 2">
            <a:extLst>
              <a:ext uri="{FF2B5EF4-FFF2-40B4-BE49-F238E27FC236}">
                <a16:creationId xmlns:a16="http://schemas.microsoft.com/office/drawing/2014/main" id="{7D6C0236-792B-4818-96DF-503414F1BCE2}"/>
              </a:ext>
            </a:extLst>
          </p:cNvPr>
          <p:cNvSpPr>
            <a:spLocks noGrp="1"/>
          </p:cNvSpPr>
          <p:nvPr>
            <p:ph idx="1"/>
          </p:nvPr>
        </p:nvSpPr>
        <p:spPr>
          <a:xfrm>
            <a:off x="114300" y="1981200"/>
            <a:ext cx="10515600" cy="4805363"/>
          </a:xfrm>
        </p:spPr>
        <p:txBody>
          <a:bodyPr>
            <a:normAutofit fontScale="70000" lnSpcReduction="20000"/>
          </a:bodyPr>
          <a:lstStyle/>
          <a:p>
            <a:pPr marL="0" indent="0">
              <a:buNone/>
            </a:pPr>
            <a:r>
              <a:rPr lang="en-US" dirty="0"/>
              <a:t>node</a:t>
            </a:r>
          </a:p>
          <a:p>
            <a:pPr marL="0" indent="0">
              <a:buNone/>
            </a:pPr>
            <a:r>
              <a:rPr lang="en-US" dirty="0"/>
              <a:t>{int </a:t>
            </a:r>
            <a:r>
              <a:rPr lang="en-US" dirty="0" err="1"/>
              <a:t>job_number</a:t>
            </a:r>
            <a:r>
              <a:rPr lang="en-US" dirty="0"/>
              <a:t>;</a:t>
            </a:r>
          </a:p>
          <a:p>
            <a:pPr marL="0" indent="0">
              <a:buNone/>
            </a:pPr>
            <a:r>
              <a:rPr lang="en-US" dirty="0"/>
              <a:t>   int </a:t>
            </a:r>
            <a:r>
              <a:rPr lang="en-US" dirty="0" err="1"/>
              <a:t>worker_number</a:t>
            </a:r>
            <a:r>
              <a:rPr lang="en-US" dirty="0"/>
              <a:t>;</a:t>
            </a:r>
          </a:p>
          <a:p>
            <a:pPr marL="0" indent="0">
              <a:buNone/>
            </a:pPr>
            <a:r>
              <a:rPr lang="en-US" dirty="0"/>
              <a:t>   node parent;</a:t>
            </a:r>
          </a:p>
          <a:p>
            <a:pPr marL="0" indent="0">
              <a:buNone/>
            </a:pPr>
            <a:r>
              <a:rPr lang="en-US" dirty="0"/>
              <a:t>   int cost;}</a:t>
            </a:r>
          </a:p>
          <a:p>
            <a:pPr marL="0" indent="0">
              <a:buNone/>
            </a:pPr>
            <a:r>
              <a:rPr lang="en-US" dirty="0"/>
              <a:t>algorithm </a:t>
            </a:r>
            <a:r>
              <a:rPr lang="en-US" dirty="0" err="1"/>
              <a:t>findMinCost</a:t>
            </a:r>
            <a:r>
              <a:rPr lang="en-US" dirty="0"/>
              <a:t> (</a:t>
            </a:r>
            <a:r>
              <a:rPr lang="en-US" dirty="0" err="1"/>
              <a:t>costMatrix</a:t>
            </a:r>
            <a:r>
              <a:rPr lang="en-US" dirty="0"/>
              <a:t> mat[][])</a:t>
            </a:r>
          </a:p>
          <a:p>
            <a:pPr marL="0" indent="0">
              <a:buNone/>
            </a:pPr>
            <a:r>
              <a:rPr lang="en-US" dirty="0"/>
              <a:t>{ while (true)</a:t>
            </a:r>
          </a:p>
          <a:p>
            <a:pPr marL="0" indent="0">
              <a:buNone/>
            </a:pPr>
            <a:r>
              <a:rPr lang="en-US" dirty="0"/>
              <a:t>   {E = Least();</a:t>
            </a:r>
          </a:p>
          <a:p>
            <a:pPr marL="0" indent="0">
              <a:buNone/>
            </a:pPr>
            <a:r>
              <a:rPr lang="en-US" dirty="0"/>
              <a:t>      if (E is a leaf node)</a:t>
            </a:r>
          </a:p>
          <a:p>
            <a:pPr marL="0" indent="0">
              <a:buNone/>
            </a:pPr>
            <a:r>
              <a:rPr lang="en-US" dirty="0"/>
              <a:t>      { </a:t>
            </a:r>
            <a:r>
              <a:rPr lang="en-US" dirty="0" err="1"/>
              <a:t>printSolution</a:t>
            </a:r>
            <a:r>
              <a:rPr lang="en-US" dirty="0"/>
              <a:t>();</a:t>
            </a:r>
          </a:p>
          <a:p>
            <a:pPr marL="0" indent="0">
              <a:buNone/>
            </a:pPr>
            <a:r>
              <a:rPr lang="en-US" dirty="0"/>
              <a:t>         return;  }</a:t>
            </a:r>
          </a:p>
          <a:p>
            <a:pPr marL="0" indent="0">
              <a:buNone/>
            </a:pPr>
            <a:r>
              <a:rPr lang="en-US" dirty="0"/>
              <a:t>     for each child x of E</a:t>
            </a:r>
          </a:p>
          <a:p>
            <a:pPr marL="0" indent="0">
              <a:buNone/>
            </a:pPr>
            <a:r>
              <a:rPr lang="en-US" dirty="0"/>
              <a:t>     { Add(x); </a:t>
            </a:r>
          </a:p>
          <a:p>
            <a:pPr marL="0" indent="0">
              <a:buNone/>
            </a:pPr>
            <a:r>
              <a:rPr lang="en-US" dirty="0"/>
              <a:t>         x-&gt;parent = E; }}} </a:t>
            </a:r>
          </a:p>
        </p:txBody>
      </p:sp>
      <p:sp>
        <p:nvSpPr>
          <p:cNvPr id="4" name="Rectangle 3">
            <a:extLst>
              <a:ext uri="{FF2B5EF4-FFF2-40B4-BE49-F238E27FC236}">
                <a16:creationId xmlns:a16="http://schemas.microsoft.com/office/drawing/2014/main" id="{2A26FF96-8215-4458-95F3-EAF998A8A500}"/>
              </a:ext>
            </a:extLst>
          </p:cNvPr>
          <p:cNvSpPr/>
          <p:nvPr/>
        </p:nvSpPr>
        <p:spPr>
          <a:xfrm>
            <a:off x="0" y="0"/>
            <a:ext cx="12192000" cy="8382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rPr>
              <a:t>BRANCH AND BOUND – JOB ASSIGNMENT PROBLEM</a:t>
            </a:r>
          </a:p>
        </p:txBody>
      </p:sp>
    </p:spTree>
    <p:extLst>
      <p:ext uri="{BB962C8B-B14F-4D97-AF65-F5344CB8AC3E}">
        <p14:creationId xmlns:p14="http://schemas.microsoft.com/office/powerpoint/2010/main" val="90023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790</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BRANCH AND BOUND</vt:lpstr>
      <vt:lpstr>BRANCH AND BOUND ALGORITHM TECHNIUQE:-</vt:lpstr>
      <vt:lpstr>PowerPoint Presentation</vt:lpstr>
      <vt:lpstr>1. 0/1 knap sack problem:-</vt:lpstr>
      <vt:lpstr>Example problem:-</vt:lpstr>
      <vt:lpstr>Algorithm:-</vt:lpstr>
      <vt:lpstr>JOB ASSIGNMENT PROBLEM:-</vt:lpstr>
      <vt:lpstr>Solution using backtracking:-</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dimpal kataniya</dc:creator>
  <cp:lastModifiedBy>dimpal kataniya</cp:lastModifiedBy>
  <cp:revision>5</cp:revision>
  <dcterms:created xsi:type="dcterms:W3CDTF">2020-04-12T17:37:12Z</dcterms:created>
  <dcterms:modified xsi:type="dcterms:W3CDTF">2020-04-12T18:40:19Z</dcterms:modified>
</cp:coreProperties>
</file>