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CDCA-7956-4985-B302-3E693FB03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1" y="1630032"/>
            <a:ext cx="10993549" cy="722644"/>
          </a:xfrm>
        </p:spPr>
        <p:txBody>
          <a:bodyPr/>
          <a:lstStyle/>
          <a:p>
            <a:r>
              <a:rPr lang="en-US" b="1" dirty="0"/>
              <a:t>Minimum 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30406-3978-46B9-8931-0E8A3596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486149"/>
            <a:ext cx="10993546" cy="26479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SUBMITTED BY :- DIMPAL KATANIYA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ROLL NO. :- 181210022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CSE 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YEAR (G-1)</a:t>
            </a:r>
          </a:p>
        </p:txBody>
      </p:sp>
    </p:spTree>
    <p:extLst>
      <p:ext uri="{BB962C8B-B14F-4D97-AF65-F5344CB8AC3E}">
        <p14:creationId xmlns:p14="http://schemas.microsoft.com/office/powerpoint/2010/main" val="264355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74C2-7C04-4018-80C2-3989A745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1398-4E30-47DB-88A1-8BC1F0BB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time complexity of the Prim’s Algorithm is O((V+E)</a:t>
            </a:r>
            <a:r>
              <a:rPr lang="en-US" sz="2800" dirty="0" err="1"/>
              <a:t>logV</a:t>
            </a:r>
            <a:r>
              <a:rPr lang="en-US" sz="2800" dirty="0"/>
              <a:t>)</a:t>
            </a:r>
          </a:p>
          <a:p>
            <a:r>
              <a:rPr lang="en-US" sz="2800" dirty="0"/>
              <a:t> because each vertex is inserted in the priority queue only once and insertion in priority queue take logarithmic time.</a:t>
            </a:r>
          </a:p>
        </p:txBody>
      </p:sp>
    </p:spTree>
    <p:extLst>
      <p:ext uri="{BB962C8B-B14F-4D97-AF65-F5344CB8AC3E}">
        <p14:creationId xmlns:p14="http://schemas.microsoft.com/office/powerpoint/2010/main" val="177537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F6A-642A-4DD2-8C22-A2E9463A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Kruskal’s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A447-0343-4F58-818B-CA21F1B7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5950"/>
            <a:ext cx="11029615" cy="4905375"/>
          </a:xfrm>
        </p:spPr>
        <p:txBody>
          <a:bodyPr>
            <a:normAutofit/>
          </a:bodyPr>
          <a:lstStyle/>
          <a:p>
            <a:r>
              <a:rPr lang="en-US" sz="2400" dirty="0"/>
              <a:t>Kruskal’s Algorithm builds the spanning tree by adding edges one by one into a growing spanning tree. Kruskal's algorithm follows greedy approach as in each iteration it finds an edge which has least weight and add it to the growing spanning tree </a:t>
            </a:r>
            <a:endParaRPr lang="en-US" dirty="0"/>
          </a:p>
          <a:p>
            <a:r>
              <a:rPr lang="en-US" sz="2400" dirty="0"/>
              <a:t>Firstly it will sort the graph edges with respect to their weights.</a:t>
            </a:r>
          </a:p>
          <a:p>
            <a:r>
              <a:rPr lang="en-US" sz="2400" dirty="0"/>
              <a:t>Then start adding edges to the MST from the edge with the smallest weight until the edge of the largest weight.</a:t>
            </a:r>
          </a:p>
          <a:p>
            <a:r>
              <a:rPr lang="en-US" sz="2400" dirty="0"/>
              <a:t>Only add edges which doesn't form a cycle , edges which connect only disconnected components.</a:t>
            </a:r>
          </a:p>
          <a:p>
            <a:r>
              <a:rPr lang="en-US" sz="2400" dirty="0"/>
              <a:t>Stop when it contains n-1 edges where n = number of nodes in graph.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92C9-2377-4DC9-A83B-85996535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7320-D674-4DAD-A771-5AE1F982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5000"/>
            <a:ext cx="11029615" cy="4838700"/>
          </a:xfrm>
        </p:spPr>
        <p:txBody>
          <a:bodyPr>
            <a:normAutofit/>
          </a:bodyPr>
          <a:lstStyle/>
          <a:p>
            <a:r>
              <a:rPr lang="en-US" b="1" dirty="0"/>
              <a:t>MST-KRUSKAL(</a:t>
            </a:r>
            <a:r>
              <a:rPr lang="en-US" b="1" dirty="0" err="1"/>
              <a:t>G,w</a:t>
            </a:r>
            <a:r>
              <a:rPr lang="en-US" b="1" dirty="0"/>
              <a:t>)</a:t>
            </a:r>
          </a:p>
          <a:p>
            <a:r>
              <a:rPr lang="en-US" b="1" dirty="0"/>
              <a:t>A = </a:t>
            </a:r>
            <a:r>
              <a:rPr lang="en-US" b="1" dirty="0">
                <a:latin typeface="Century Gothic" panose="020B0502020202020204" pitchFamily="34" charset="0"/>
              </a:rPr>
              <a:t></a:t>
            </a:r>
            <a:r>
              <a:rPr lang="en-US" b="1" dirty="0"/>
              <a:t>; </a:t>
            </a:r>
          </a:p>
          <a:p>
            <a:r>
              <a:rPr lang="en-US" b="1" dirty="0"/>
              <a:t>for each vertex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G.V </a:t>
            </a:r>
          </a:p>
          <a:p>
            <a:r>
              <a:rPr lang="en-US" b="1" dirty="0"/>
              <a:t> 		M AKE-SET(v)</a:t>
            </a:r>
          </a:p>
          <a:p>
            <a:r>
              <a:rPr lang="en-US" b="1" dirty="0"/>
              <a:t> sort the edges of G.E into nondecreasing order by weight w </a:t>
            </a:r>
          </a:p>
          <a:p>
            <a:r>
              <a:rPr lang="en-US" b="1" dirty="0"/>
              <a:t> for each edge (</a:t>
            </a:r>
            <a:r>
              <a:rPr lang="en-US" b="1" dirty="0" err="1"/>
              <a:t>u,v</a:t>
            </a:r>
            <a:r>
              <a:rPr lang="en-US" b="1" dirty="0"/>
              <a:t>)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G.E, taken in nondecreasing order by weight</a:t>
            </a:r>
          </a:p>
          <a:p>
            <a:r>
              <a:rPr lang="en-US" b="1" dirty="0"/>
              <a:t> 		 if FIND-SET(u) != FIND-SET(v)</a:t>
            </a:r>
          </a:p>
          <a:p>
            <a:r>
              <a:rPr lang="en-US" b="1" dirty="0"/>
              <a:t>  			A = A U {(</a:t>
            </a:r>
            <a:r>
              <a:rPr lang="en-US" b="1" dirty="0" err="1"/>
              <a:t>u,v</a:t>
            </a:r>
            <a:r>
              <a:rPr lang="en-US" b="1" dirty="0"/>
              <a:t>)}</a:t>
            </a:r>
          </a:p>
          <a:p>
            <a:r>
              <a:rPr lang="en-US" b="1" dirty="0"/>
              <a:t>         		UNION(</a:t>
            </a:r>
            <a:r>
              <a:rPr lang="en-US" b="1" dirty="0" err="1"/>
              <a:t>u,v</a:t>
            </a:r>
            <a:r>
              <a:rPr lang="en-US" b="1" dirty="0"/>
              <a:t>)</a:t>
            </a:r>
          </a:p>
          <a:p>
            <a:r>
              <a:rPr lang="en-US" b="1" dirty="0"/>
              <a:t> return A</a:t>
            </a:r>
          </a:p>
        </p:txBody>
      </p:sp>
    </p:spTree>
    <p:extLst>
      <p:ext uri="{BB962C8B-B14F-4D97-AF65-F5344CB8AC3E}">
        <p14:creationId xmlns:p14="http://schemas.microsoft.com/office/powerpoint/2010/main" val="282328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A22E-A86D-43A9-9575-1A73AB8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79C80-ABA6-4657-B141-C255663D9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1989349"/>
            <a:ext cx="6451873" cy="46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9D38-D08A-4BFE-9359-A87F8418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1BF32-CFAF-4DFF-95EB-AB0A16C9F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4" y="1896885"/>
            <a:ext cx="7427757" cy="47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3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B6C2-54AF-4A02-9200-B73EB76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213B-AC04-41B9-A1C5-CAA18C3B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Kruskal’s algorithm, most time consuming operation is sorting because the total complexity of the Disjoint-Set operations will be O(</a:t>
            </a:r>
            <a:r>
              <a:rPr lang="en-US" sz="2800" dirty="0" err="1"/>
              <a:t>ElogV</a:t>
            </a:r>
            <a:r>
              <a:rPr lang="en-US" sz="2800" dirty="0"/>
              <a:t>), which is the overall Time Complexity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414553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C9CE-DF63-4D97-821B-7ABB6CA0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9BD9-13F2-4095-B81F-1A2E6C0E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7479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spanning tree T of an undirected graph G = (V, E) is a sub-graph of G, which contains the minimum possible number of edges so that it can connect all the nodes.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graph may have several spanning trees.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graph is not connected then it does not have any spanning tree.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number of edges required to connect all nodes = number of nodes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731B-67D0-4459-83B2-11C82352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17" y="683106"/>
            <a:ext cx="11029616" cy="1013800"/>
          </a:xfrm>
        </p:spPr>
        <p:txBody>
          <a:bodyPr/>
          <a:lstStyle/>
          <a:p>
            <a:r>
              <a:rPr lang="en-US" dirty="0"/>
              <a:t>Example of SPANNING TREE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796C-20EA-4D97-BB10-7DABD7E5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67" y="1904272"/>
            <a:ext cx="11467933" cy="2420078"/>
          </a:xfrm>
        </p:spPr>
        <p:txBody>
          <a:bodyPr>
            <a:normAutofit/>
          </a:bodyPr>
          <a:lstStyle/>
          <a:p>
            <a:r>
              <a:rPr lang="en-US" sz="2400" dirty="0"/>
              <a:t>For a complete graph containing n nodes there will be n^(n-2) possible spanning tree</a:t>
            </a:r>
            <a:r>
              <a:rPr lang="en-US" dirty="0"/>
              <a:t>.</a:t>
            </a:r>
          </a:p>
          <a:p>
            <a:r>
              <a:rPr lang="en-US" sz="2400" dirty="0"/>
              <a:t>For k4 there will be</a:t>
            </a:r>
          </a:p>
          <a:p>
            <a:pPr marL="0" indent="0">
              <a:buNone/>
            </a:pPr>
            <a:r>
              <a:rPr lang="en-US" sz="2400" dirty="0"/>
              <a:t>     4^(4-2) = 16 </a:t>
            </a:r>
          </a:p>
          <a:p>
            <a:pPr marL="0" indent="0">
              <a:buNone/>
            </a:pPr>
            <a:r>
              <a:rPr lang="en-US" sz="2400" dirty="0"/>
              <a:t>    spanning trees as shown.</a:t>
            </a:r>
          </a:p>
          <a:p>
            <a:endParaRPr lang="en-US" sz="2400" dirty="0"/>
          </a:p>
        </p:txBody>
      </p:sp>
      <p:pic>
        <p:nvPicPr>
          <p:cNvPr id="4" name="Picture 2" descr="C:\Users\Himanshu Srivastava\Pictures\mst\Screenshot_20200423-145839_Chrome.jpg">
            <a:extLst>
              <a:ext uri="{FF2B5EF4-FFF2-40B4-BE49-F238E27FC236}">
                <a16:creationId xmlns:a16="http://schemas.microsoft.com/office/drawing/2014/main" id="{93508F07-5FB0-49CC-A71E-A308662E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431" y="2400300"/>
            <a:ext cx="6173144" cy="430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3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B32A-ECAE-4514-8C04-6F436F68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E65D-5EF4-49B0-8838-B6EF915D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It is a spanning tree for a connected weighted undirected graph whose sum of weights is minimum among all possible spanning trees.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graph may have several minimum spanning trees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4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C0CA-F609-4731-943B-66CA1478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minimum SPANNING TREE :-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DAD0D39B-EBFE-4EA6-8B73-1B064711D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49" y="2139156"/>
            <a:ext cx="8658225" cy="387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7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198D-7977-4A36-A324-87FC30C4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find minimum spanning TREE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2427-9D85-4605-8614-3D69B5E9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67904"/>
          </a:xfrm>
        </p:spPr>
        <p:txBody>
          <a:bodyPr/>
          <a:lstStyle/>
          <a:p>
            <a:r>
              <a:rPr lang="en-US" sz="2800" dirty="0"/>
              <a:t>There are mainly two methods that are used to find minimum spanning tree out of a connected weighted graph :-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 </a:t>
            </a:r>
            <a:r>
              <a:rPr lang="en-US" sz="2800" b="1" dirty="0"/>
              <a:t>Prim’s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 dirty="0"/>
              <a:t>  Kruskal’s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B450-E9FD-4E70-96D3-5B87C86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Prim’s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832E-AA55-4982-A122-7FE85727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5579"/>
          </a:xfrm>
        </p:spPr>
        <p:txBody>
          <a:bodyPr>
            <a:normAutofit/>
          </a:bodyPr>
          <a:lstStyle/>
          <a:p>
            <a:r>
              <a:rPr lang="en-US" sz="2400" dirty="0"/>
              <a:t>Prim’s Algorithm also use Greedy approach to find the minimum spanning tree. In Prim’s Algorithm we grow the spanning tree from a starting position.</a:t>
            </a:r>
          </a:p>
          <a:p>
            <a:r>
              <a:rPr lang="en-US" dirty="0"/>
              <a:t> </a:t>
            </a:r>
            <a:r>
              <a:rPr lang="en-US" sz="2400" dirty="0"/>
              <a:t>As a greedy algorithm, Prim’s algorithm will select the cheapest edge and mark the vertex. So we will simply choose the edge whose weight is minimum.</a:t>
            </a:r>
          </a:p>
          <a:p>
            <a:r>
              <a:rPr lang="en-US" sz="2400" dirty="0"/>
              <a:t>Then we grow the tree with neighbor that is connect by the edge of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48876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A864-1D2D-4DA4-B998-83C5CC1D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FE91-C404-460C-AC40-746CCF22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2150"/>
            <a:ext cx="11134558" cy="4724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MST-PRIM(</a:t>
            </a:r>
            <a:r>
              <a:rPr lang="en-US" b="1" dirty="0" err="1"/>
              <a:t>G,w,r</a:t>
            </a:r>
            <a:r>
              <a:rPr lang="en-US" b="1" dirty="0"/>
              <a:t>)</a:t>
            </a:r>
          </a:p>
          <a:p>
            <a:r>
              <a:rPr lang="en-US" b="1" dirty="0"/>
              <a:t> for each u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G.V </a:t>
            </a:r>
          </a:p>
          <a:p>
            <a:r>
              <a:rPr lang="en-US" b="1" dirty="0"/>
              <a:t> 		</a:t>
            </a:r>
            <a:r>
              <a:rPr lang="en-US" b="1" dirty="0" err="1"/>
              <a:t>u.key</a:t>
            </a:r>
            <a:r>
              <a:rPr lang="en-US" b="1" dirty="0"/>
              <a:t> = ∞</a:t>
            </a:r>
          </a:p>
          <a:p>
            <a:r>
              <a:rPr lang="en-US" b="1" dirty="0"/>
              <a:t> 	       u.</a:t>
            </a:r>
            <a:r>
              <a:rPr lang="el-GR" b="1" dirty="0"/>
              <a:t>π</a:t>
            </a:r>
            <a:r>
              <a:rPr lang="en-US" b="1" dirty="0"/>
              <a:t> = NIL </a:t>
            </a:r>
          </a:p>
          <a:p>
            <a:r>
              <a:rPr lang="en-US" b="1" dirty="0"/>
              <a:t> </a:t>
            </a:r>
            <a:r>
              <a:rPr lang="en-US" b="1" dirty="0" err="1"/>
              <a:t>r.key</a:t>
            </a:r>
            <a:r>
              <a:rPr lang="en-US" b="1" dirty="0"/>
              <a:t> = 0 </a:t>
            </a:r>
          </a:p>
          <a:p>
            <a:r>
              <a:rPr lang="en-US" b="1" dirty="0"/>
              <a:t>Q = G.V </a:t>
            </a:r>
          </a:p>
          <a:p>
            <a:r>
              <a:rPr lang="en-US" b="1" dirty="0"/>
              <a:t> while Q != </a:t>
            </a:r>
            <a:r>
              <a:rPr lang="en-US" b="1" dirty="0">
                <a:latin typeface="Century Gothic" panose="020B0502020202020204" pitchFamily="34" charset="0"/>
              </a:rPr>
              <a:t></a:t>
            </a:r>
            <a:r>
              <a:rPr lang="en-US" b="1" dirty="0"/>
              <a:t>; </a:t>
            </a:r>
          </a:p>
          <a:p>
            <a:r>
              <a:rPr lang="en-US" b="1" dirty="0"/>
              <a:t> 		u = EXTRACT-MIN(Q) </a:t>
            </a:r>
          </a:p>
          <a:p>
            <a:r>
              <a:rPr lang="en-US" b="1" dirty="0"/>
              <a:t> 		for each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</a:t>
            </a:r>
            <a:r>
              <a:rPr lang="en-US" b="1" dirty="0" err="1"/>
              <a:t>G.Adj</a:t>
            </a:r>
            <a:r>
              <a:rPr lang="en-US" b="1" dirty="0"/>
              <a:t>[u]</a:t>
            </a:r>
          </a:p>
          <a:p>
            <a:r>
              <a:rPr lang="en-US" b="1" dirty="0"/>
              <a:t> 		 	if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Q and w(</a:t>
            </a:r>
            <a:r>
              <a:rPr lang="en-US" b="1" dirty="0" err="1"/>
              <a:t>u,v</a:t>
            </a:r>
            <a:r>
              <a:rPr lang="en-US" b="1" dirty="0"/>
              <a:t>)&lt; </a:t>
            </a:r>
            <a:r>
              <a:rPr lang="en-US" b="1" dirty="0" err="1"/>
              <a:t>v.key</a:t>
            </a:r>
            <a:endParaRPr lang="en-US" b="1" dirty="0"/>
          </a:p>
          <a:p>
            <a:r>
              <a:rPr lang="en-US" b="1" dirty="0"/>
              <a:t> 				v.</a:t>
            </a:r>
            <a:r>
              <a:rPr lang="el-GR" b="1" dirty="0"/>
              <a:t> π</a:t>
            </a:r>
            <a:r>
              <a:rPr lang="en-US" b="1" dirty="0"/>
              <a:t> = u</a:t>
            </a:r>
          </a:p>
          <a:p>
            <a:r>
              <a:rPr lang="en-US" b="1" dirty="0"/>
              <a:t> 				</a:t>
            </a:r>
            <a:r>
              <a:rPr lang="en-US" b="1" dirty="0" err="1"/>
              <a:t>v.key</a:t>
            </a:r>
            <a:r>
              <a:rPr lang="en-US" b="1" dirty="0"/>
              <a:t> = w(</a:t>
            </a:r>
            <a:r>
              <a:rPr lang="en-US" b="1" dirty="0" err="1"/>
              <a:t>u,v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317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7829-F12F-47C4-952B-19C38180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8EADD-0517-4975-A1C3-38B510135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68" y="1933575"/>
            <a:ext cx="9366857" cy="49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29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</TotalTime>
  <Words>710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Corbel</vt:lpstr>
      <vt:lpstr>Gill Sans MT</vt:lpstr>
      <vt:lpstr>Wingdings</vt:lpstr>
      <vt:lpstr>Wingdings 2</vt:lpstr>
      <vt:lpstr>Dividend</vt:lpstr>
      <vt:lpstr>Minimum Spanning Trees</vt:lpstr>
      <vt:lpstr>SPANNING TREE :-</vt:lpstr>
      <vt:lpstr>Example of SPANNING TREE :-</vt:lpstr>
      <vt:lpstr>MINIMUM SPANNING TREE : -</vt:lpstr>
      <vt:lpstr>Example of minimum SPANNING TREE :-</vt:lpstr>
      <vt:lpstr>Methods to find minimum spanning TREE :-</vt:lpstr>
      <vt:lpstr>1. Prim’s algorithm</vt:lpstr>
      <vt:lpstr>Algorithm :-</vt:lpstr>
      <vt:lpstr>Example problem :-</vt:lpstr>
      <vt:lpstr>Time complexity analysis :-</vt:lpstr>
      <vt:lpstr>2. Kruskal’s algorithm</vt:lpstr>
      <vt:lpstr>Algorithm :-</vt:lpstr>
      <vt:lpstr>Example problem :-</vt:lpstr>
      <vt:lpstr>Example problem :-</vt:lpstr>
      <vt:lpstr>Time complexity analysis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dimpal kataniya</dc:creator>
  <cp:lastModifiedBy>dimpal kataniya</cp:lastModifiedBy>
  <cp:revision>12</cp:revision>
  <dcterms:created xsi:type="dcterms:W3CDTF">2020-04-25T09:42:26Z</dcterms:created>
  <dcterms:modified xsi:type="dcterms:W3CDTF">2020-04-26T15:59:27Z</dcterms:modified>
</cp:coreProperties>
</file>