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4" r:id="rId13"/>
    <p:sldId id="267" r:id="rId14"/>
    <p:sldId id="268" r:id="rId15"/>
    <p:sldId id="269" r:id="rId16"/>
    <p:sldId id="270" r:id="rId17"/>
    <p:sldId id="271" r:id="rId18"/>
    <p:sldId id="272" r:id="rId19"/>
    <p:sldId id="273" r:id="rId20"/>
    <p:sldId id="274" r:id="rId21"/>
    <p:sldId id="275" r:id="rId22"/>
    <p:sldId id="276" r:id="rId23"/>
    <p:sldId id="285"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8D68-6DA5-42AE-B2D0-C9E891F38C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16A98B-1167-49CA-89C6-1D9D34B7FC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CEFE20-4534-444C-875F-BE66B227ACBA}"/>
              </a:ext>
            </a:extLst>
          </p:cNvPr>
          <p:cNvSpPr>
            <a:spLocks noGrp="1"/>
          </p:cNvSpPr>
          <p:nvPr>
            <p:ph type="dt" sz="half" idx="10"/>
          </p:nvPr>
        </p:nvSpPr>
        <p:spPr/>
        <p:txBody>
          <a:bodyPr/>
          <a:lstStyle/>
          <a:p>
            <a:fld id="{52EABC46-B03A-40EC-BDF3-393D17B0C153}" type="datetimeFigureOut">
              <a:rPr lang="en-US" smtClean="0"/>
              <a:t>4/12/2020</a:t>
            </a:fld>
            <a:endParaRPr lang="en-US"/>
          </a:p>
        </p:txBody>
      </p:sp>
      <p:sp>
        <p:nvSpPr>
          <p:cNvPr id="5" name="Footer Placeholder 4">
            <a:extLst>
              <a:ext uri="{FF2B5EF4-FFF2-40B4-BE49-F238E27FC236}">
                <a16:creationId xmlns:a16="http://schemas.microsoft.com/office/drawing/2014/main" id="{39294012-9D53-46FE-8F0D-AC36DEBA0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DC74C-447A-43F7-ADD0-74CB777FEEE2}"/>
              </a:ext>
            </a:extLst>
          </p:cNvPr>
          <p:cNvSpPr>
            <a:spLocks noGrp="1"/>
          </p:cNvSpPr>
          <p:nvPr>
            <p:ph type="sldNum" sz="quarter" idx="12"/>
          </p:nvPr>
        </p:nvSpPr>
        <p:spPr/>
        <p:txBody>
          <a:bodyPr/>
          <a:lstStyle/>
          <a:p>
            <a:fld id="{CE7BC41A-5EC1-45F9-B71F-C99B903D3955}" type="slidenum">
              <a:rPr lang="en-US" smtClean="0"/>
              <a:t>‹#›</a:t>
            </a:fld>
            <a:endParaRPr lang="en-US"/>
          </a:p>
        </p:txBody>
      </p:sp>
    </p:spTree>
    <p:extLst>
      <p:ext uri="{BB962C8B-B14F-4D97-AF65-F5344CB8AC3E}">
        <p14:creationId xmlns:p14="http://schemas.microsoft.com/office/powerpoint/2010/main" val="2446576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E3F0-2965-41AB-8086-CE94DC25BC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54B0-D326-4937-9CB2-E8A8EE9B36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47C3F-CC66-436C-B673-8C9B52AE5709}"/>
              </a:ext>
            </a:extLst>
          </p:cNvPr>
          <p:cNvSpPr>
            <a:spLocks noGrp="1"/>
          </p:cNvSpPr>
          <p:nvPr>
            <p:ph type="dt" sz="half" idx="10"/>
          </p:nvPr>
        </p:nvSpPr>
        <p:spPr/>
        <p:txBody>
          <a:bodyPr/>
          <a:lstStyle/>
          <a:p>
            <a:fld id="{52EABC46-B03A-40EC-BDF3-393D17B0C153}" type="datetimeFigureOut">
              <a:rPr lang="en-US" smtClean="0"/>
              <a:t>4/12/2020</a:t>
            </a:fld>
            <a:endParaRPr lang="en-US"/>
          </a:p>
        </p:txBody>
      </p:sp>
      <p:sp>
        <p:nvSpPr>
          <p:cNvPr id="5" name="Footer Placeholder 4">
            <a:extLst>
              <a:ext uri="{FF2B5EF4-FFF2-40B4-BE49-F238E27FC236}">
                <a16:creationId xmlns:a16="http://schemas.microsoft.com/office/drawing/2014/main" id="{D027F4D9-385A-4615-95C7-F086B22AF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2550C-4D05-4B79-96E0-428CD18A1156}"/>
              </a:ext>
            </a:extLst>
          </p:cNvPr>
          <p:cNvSpPr>
            <a:spLocks noGrp="1"/>
          </p:cNvSpPr>
          <p:nvPr>
            <p:ph type="sldNum" sz="quarter" idx="12"/>
          </p:nvPr>
        </p:nvSpPr>
        <p:spPr/>
        <p:txBody>
          <a:bodyPr/>
          <a:lstStyle/>
          <a:p>
            <a:fld id="{CE7BC41A-5EC1-45F9-B71F-C99B903D3955}" type="slidenum">
              <a:rPr lang="en-US" smtClean="0"/>
              <a:t>‹#›</a:t>
            </a:fld>
            <a:endParaRPr lang="en-US"/>
          </a:p>
        </p:txBody>
      </p:sp>
    </p:spTree>
    <p:extLst>
      <p:ext uri="{BB962C8B-B14F-4D97-AF65-F5344CB8AC3E}">
        <p14:creationId xmlns:p14="http://schemas.microsoft.com/office/powerpoint/2010/main" val="1243560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8DB0D1-33A2-4D64-93DD-B2FE9E19D0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2BCA99-7ECD-4A0D-B3E3-5438EAF826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66AD5-7054-4F3C-87A3-F07C0707BB41}"/>
              </a:ext>
            </a:extLst>
          </p:cNvPr>
          <p:cNvSpPr>
            <a:spLocks noGrp="1"/>
          </p:cNvSpPr>
          <p:nvPr>
            <p:ph type="dt" sz="half" idx="10"/>
          </p:nvPr>
        </p:nvSpPr>
        <p:spPr/>
        <p:txBody>
          <a:bodyPr/>
          <a:lstStyle/>
          <a:p>
            <a:fld id="{52EABC46-B03A-40EC-BDF3-393D17B0C153}" type="datetimeFigureOut">
              <a:rPr lang="en-US" smtClean="0"/>
              <a:t>4/12/2020</a:t>
            </a:fld>
            <a:endParaRPr lang="en-US"/>
          </a:p>
        </p:txBody>
      </p:sp>
      <p:sp>
        <p:nvSpPr>
          <p:cNvPr id="5" name="Footer Placeholder 4">
            <a:extLst>
              <a:ext uri="{FF2B5EF4-FFF2-40B4-BE49-F238E27FC236}">
                <a16:creationId xmlns:a16="http://schemas.microsoft.com/office/drawing/2014/main" id="{1CCFD752-C5C9-41DC-9DC4-74D06F42F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F4D3C-32CD-4F21-A496-D1DD303E8F87}"/>
              </a:ext>
            </a:extLst>
          </p:cNvPr>
          <p:cNvSpPr>
            <a:spLocks noGrp="1"/>
          </p:cNvSpPr>
          <p:nvPr>
            <p:ph type="sldNum" sz="quarter" idx="12"/>
          </p:nvPr>
        </p:nvSpPr>
        <p:spPr/>
        <p:txBody>
          <a:bodyPr/>
          <a:lstStyle/>
          <a:p>
            <a:fld id="{CE7BC41A-5EC1-45F9-B71F-C99B903D3955}" type="slidenum">
              <a:rPr lang="en-US" smtClean="0"/>
              <a:t>‹#›</a:t>
            </a:fld>
            <a:endParaRPr lang="en-US"/>
          </a:p>
        </p:txBody>
      </p:sp>
    </p:spTree>
    <p:extLst>
      <p:ext uri="{BB962C8B-B14F-4D97-AF65-F5344CB8AC3E}">
        <p14:creationId xmlns:p14="http://schemas.microsoft.com/office/powerpoint/2010/main" val="90675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1D50-D6E9-4A99-971B-427DDA514D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4182FC-CF1D-403C-9C6A-03F4B10CE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04DB9-8630-4C5F-8624-F79A57EE6C41}"/>
              </a:ext>
            </a:extLst>
          </p:cNvPr>
          <p:cNvSpPr>
            <a:spLocks noGrp="1"/>
          </p:cNvSpPr>
          <p:nvPr>
            <p:ph type="dt" sz="half" idx="10"/>
          </p:nvPr>
        </p:nvSpPr>
        <p:spPr/>
        <p:txBody>
          <a:bodyPr/>
          <a:lstStyle/>
          <a:p>
            <a:fld id="{52EABC46-B03A-40EC-BDF3-393D17B0C153}" type="datetimeFigureOut">
              <a:rPr lang="en-US" smtClean="0"/>
              <a:t>4/12/2020</a:t>
            </a:fld>
            <a:endParaRPr lang="en-US"/>
          </a:p>
        </p:txBody>
      </p:sp>
      <p:sp>
        <p:nvSpPr>
          <p:cNvPr id="5" name="Footer Placeholder 4">
            <a:extLst>
              <a:ext uri="{FF2B5EF4-FFF2-40B4-BE49-F238E27FC236}">
                <a16:creationId xmlns:a16="http://schemas.microsoft.com/office/drawing/2014/main" id="{CA02FB74-F1A7-48AF-B4C5-1B3ECA02E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06DC0-2BA2-4B7A-BF13-C68BA49B2A81}"/>
              </a:ext>
            </a:extLst>
          </p:cNvPr>
          <p:cNvSpPr>
            <a:spLocks noGrp="1"/>
          </p:cNvSpPr>
          <p:nvPr>
            <p:ph type="sldNum" sz="quarter" idx="12"/>
          </p:nvPr>
        </p:nvSpPr>
        <p:spPr/>
        <p:txBody>
          <a:bodyPr/>
          <a:lstStyle/>
          <a:p>
            <a:fld id="{CE7BC41A-5EC1-45F9-B71F-C99B903D3955}" type="slidenum">
              <a:rPr lang="en-US" smtClean="0"/>
              <a:t>‹#›</a:t>
            </a:fld>
            <a:endParaRPr lang="en-US"/>
          </a:p>
        </p:txBody>
      </p:sp>
    </p:spTree>
    <p:extLst>
      <p:ext uri="{BB962C8B-B14F-4D97-AF65-F5344CB8AC3E}">
        <p14:creationId xmlns:p14="http://schemas.microsoft.com/office/powerpoint/2010/main" val="317514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89E6-D826-4136-B7CA-007ADF4DD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DBF655-F4ED-49D2-ADE2-39F57F4D1E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146A5E-7A3D-48FD-8BF7-66A4969D4618}"/>
              </a:ext>
            </a:extLst>
          </p:cNvPr>
          <p:cNvSpPr>
            <a:spLocks noGrp="1"/>
          </p:cNvSpPr>
          <p:nvPr>
            <p:ph type="dt" sz="half" idx="10"/>
          </p:nvPr>
        </p:nvSpPr>
        <p:spPr/>
        <p:txBody>
          <a:bodyPr/>
          <a:lstStyle/>
          <a:p>
            <a:fld id="{52EABC46-B03A-40EC-BDF3-393D17B0C153}" type="datetimeFigureOut">
              <a:rPr lang="en-US" smtClean="0"/>
              <a:t>4/12/2020</a:t>
            </a:fld>
            <a:endParaRPr lang="en-US"/>
          </a:p>
        </p:txBody>
      </p:sp>
      <p:sp>
        <p:nvSpPr>
          <p:cNvPr id="5" name="Footer Placeholder 4">
            <a:extLst>
              <a:ext uri="{FF2B5EF4-FFF2-40B4-BE49-F238E27FC236}">
                <a16:creationId xmlns:a16="http://schemas.microsoft.com/office/drawing/2014/main" id="{D232A1F8-156C-460D-ADE4-122E24F0E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981F7-0F7E-4F23-B76B-832B1A28847D}"/>
              </a:ext>
            </a:extLst>
          </p:cNvPr>
          <p:cNvSpPr>
            <a:spLocks noGrp="1"/>
          </p:cNvSpPr>
          <p:nvPr>
            <p:ph type="sldNum" sz="quarter" idx="12"/>
          </p:nvPr>
        </p:nvSpPr>
        <p:spPr/>
        <p:txBody>
          <a:bodyPr/>
          <a:lstStyle/>
          <a:p>
            <a:fld id="{CE7BC41A-5EC1-45F9-B71F-C99B903D3955}" type="slidenum">
              <a:rPr lang="en-US" smtClean="0"/>
              <a:t>‹#›</a:t>
            </a:fld>
            <a:endParaRPr lang="en-US"/>
          </a:p>
        </p:txBody>
      </p:sp>
    </p:spTree>
    <p:extLst>
      <p:ext uri="{BB962C8B-B14F-4D97-AF65-F5344CB8AC3E}">
        <p14:creationId xmlns:p14="http://schemas.microsoft.com/office/powerpoint/2010/main" val="2724364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0699-5030-4EB3-A521-25BEF371E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D303AB-0288-4DF1-8E6D-A2328B4B57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086264-72F8-4BB6-AA0C-1D226EC65E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07280A-B6A5-41C5-893A-39FE8FC8FC8A}"/>
              </a:ext>
            </a:extLst>
          </p:cNvPr>
          <p:cNvSpPr>
            <a:spLocks noGrp="1"/>
          </p:cNvSpPr>
          <p:nvPr>
            <p:ph type="dt" sz="half" idx="10"/>
          </p:nvPr>
        </p:nvSpPr>
        <p:spPr/>
        <p:txBody>
          <a:bodyPr/>
          <a:lstStyle/>
          <a:p>
            <a:fld id="{52EABC46-B03A-40EC-BDF3-393D17B0C153}" type="datetimeFigureOut">
              <a:rPr lang="en-US" smtClean="0"/>
              <a:t>4/12/2020</a:t>
            </a:fld>
            <a:endParaRPr lang="en-US"/>
          </a:p>
        </p:txBody>
      </p:sp>
      <p:sp>
        <p:nvSpPr>
          <p:cNvPr id="6" name="Footer Placeholder 5">
            <a:extLst>
              <a:ext uri="{FF2B5EF4-FFF2-40B4-BE49-F238E27FC236}">
                <a16:creationId xmlns:a16="http://schemas.microsoft.com/office/drawing/2014/main" id="{40A6C067-537D-419E-8692-8F679DD8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76A02D-A903-4504-B2A4-36F4E85FACC2}"/>
              </a:ext>
            </a:extLst>
          </p:cNvPr>
          <p:cNvSpPr>
            <a:spLocks noGrp="1"/>
          </p:cNvSpPr>
          <p:nvPr>
            <p:ph type="sldNum" sz="quarter" idx="12"/>
          </p:nvPr>
        </p:nvSpPr>
        <p:spPr/>
        <p:txBody>
          <a:bodyPr/>
          <a:lstStyle/>
          <a:p>
            <a:fld id="{CE7BC41A-5EC1-45F9-B71F-C99B903D3955}" type="slidenum">
              <a:rPr lang="en-US" smtClean="0"/>
              <a:t>‹#›</a:t>
            </a:fld>
            <a:endParaRPr lang="en-US"/>
          </a:p>
        </p:txBody>
      </p:sp>
    </p:spTree>
    <p:extLst>
      <p:ext uri="{BB962C8B-B14F-4D97-AF65-F5344CB8AC3E}">
        <p14:creationId xmlns:p14="http://schemas.microsoft.com/office/powerpoint/2010/main" val="1778512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BBDD-FECA-4171-9DE0-7F2D84CBE3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6A27F-B00B-4286-BE49-6FF18C135D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89C5D9-A8A3-4424-8E08-FC9DACD10C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6449E1-1D39-46E9-B175-EC0518843A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EC091E-1142-4FDC-B651-B1F0913A6C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254D9A-E77E-4FF9-9552-B8A1639C37B1}"/>
              </a:ext>
            </a:extLst>
          </p:cNvPr>
          <p:cNvSpPr>
            <a:spLocks noGrp="1"/>
          </p:cNvSpPr>
          <p:nvPr>
            <p:ph type="dt" sz="half" idx="10"/>
          </p:nvPr>
        </p:nvSpPr>
        <p:spPr/>
        <p:txBody>
          <a:bodyPr/>
          <a:lstStyle/>
          <a:p>
            <a:fld id="{52EABC46-B03A-40EC-BDF3-393D17B0C153}" type="datetimeFigureOut">
              <a:rPr lang="en-US" smtClean="0"/>
              <a:t>4/12/2020</a:t>
            </a:fld>
            <a:endParaRPr lang="en-US"/>
          </a:p>
        </p:txBody>
      </p:sp>
      <p:sp>
        <p:nvSpPr>
          <p:cNvPr id="8" name="Footer Placeholder 7">
            <a:extLst>
              <a:ext uri="{FF2B5EF4-FFF2-40B4-BE49-F238E27FC236}">
                <a16:creationId xmlns:a16="http://schemas.microsoft.com/office/drawing/2014/main" id="{688FC637-86B7-4970-8E59-59B194EC9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CBCCCE-9DD6-47A9-8013-4AC0B2F838A8}"/>
              </a:ext>
            </a:extLst>
          </p:cNvPr>
          <p:cNvSpPr>
            <a:spLocks noGrp="1"/>
          </p:cNvSpPr>
          <p:nvPr>
            <p:ph type="sldNum" sz="quarter" idx="12"/>
          </p:nvPr>
        </p:nvSpPr>
        <p:spPr/>
        <p:txBody>
          <a:bodyPr/>
          <a:lstStyle/>
          <a:p>
            <a:fld id="{CE7BC41A-5EC1-45F9-B71F-C99B903D3955}" type="slidenum">
              <a:rPr lang="en-US" smtClean="0"/>
              <a:t>‹#›</a:t>
            </a:fld>
            <a:endParaRPr lang="en-US"/>
          </a:p>
        </p:txBody>
      </p:sp>
    </p:spTree>
    <p:extLst>
      <p:ext uri="{BB962C8B-B14F-4D97-AF65-F5344CB8AC3E}">
        <p14:creationId xmlns:p14="http://schemas.microsoft.com/office/powerpoint/2010/main" val="1552886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BCCB-BDD6-428B-A4CC-CA26F74058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A9E15F-8145-4BDD-8068-FE4230041950}"/>
              </a:ext>
            </a:extLst>
          </p:cNvPr>
          <p:cNvSpPr>
            <a:spLocks noGrp="1"/>
          </p:cNvSpPr>
          <p:nvPr>
            <p:ph type="dt" sz="half" idx="10"/>
          </p:nvPr>
        </p:nvSpPr>
        <p:spPr/>
        <p:txBody>
          <a:bodyPr/>
          <a:lstStyle/>
          <a:p>
            <a:fld id="{52EABC46-B03A-40EC-BDF3-393D17B0C153}" type="datetimeFigureOut">
              <a:rPr lang="en-US" smtClean="0"/>
              <a:t>4/12/2020</a:t>
            </a:fld>
            <a:endParaRPr lang="en-US"/>
          </a:p>
        </p:txBody>
      </p:sp>
      <p:sp>
        <p:nvSpPr>
          <p:cNvPr id="4" name="Footer Placeholder 3">
            <a:extLst>
              <a:ext uri="{FF2B5EF4-FFF2-40B4-BE49-F238E27FC236}">
                <a16:creationId xmlns:a16="http://schemas.microsoft.com/office/drawing/2014/main" id="{59DDDB36-8A3E-43B3-ADE9-2D3762B221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1A3B75-D420-410A-B2EB-166C9F104FFF}"/>
              </a:ext>
            </a:extLst>
          </p:cNvPr>
          <p:cNvSpPr>
            <a:spLocks noGrp="1"/>
          </p:cNvSpPr>
          <p:nvPr>
            <p:ph type="sldNum" sz="quarter" idx="12"/>
          </p:nvPr>
        </p:nvSpPr>
        <p:spPr/>
        <p:txBody>
          <a:bodyPr/>
          <a:lstStyle/>
          <a:p>
            <a:fld id="{CE7BC41A-5EC1-45F9-B71F-C99B903D3955}" type="slidenum">
              <a:rPr lang="en-US" smtClean="0"/>
              <a:t>‹#›</a:t>
            </a:fld>
            <a:endParaRPr lang="en-US"/>
          </a:p>
        </p:txBody>
      </p:sp>
    </p:spTree>
    <p:extLst>
      <p:ext uri="{BB962C8B-B14F-4D97-AF65-F5344CB8AC3E}">
        <p14:creationId xmlns:p14="http://schemas.microsoft.com/office/powerpoint/2010/main" val="6137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D28A3-E4BA-41F8-B74E-AF69DC0663AA}"/>
              </a:ext>
            </a:extLst>
          </p:cNvPr>
          <p:cNvSpPr>
            <a:spLocks noGrp="1"/>
          </p:cNvSpPr>
          <p:nvPr>
            <p:ph type="dt" sz="half" idx="10"/>
          </p:nvPr>
        </p:nvSpPr>
        <p:spPr/>
        <p:txBody>
          <a:bodyPr/>
          <a:lstStyle/>
          <a:p>
            <a:fld id="{52EABC46-B03A-40EC-BDF3-393D17B0C153}" type="datetimeFigureOut">
              <a:rPr lang="en-US" smtClean="0"/>
              <a:t>4/12/2020</a:t>
            </a:fld>
            <a:endParaRPr lang="en-US"/>
          </a:p>
        </p:txBody>
      </p:sp>
      <p:sp>
        <p:nvSpPr>
          <p:cNvPr id="3" name="Footer Placeholder 2">
            <a:extLst>
              <a:ext uri="{FF2B5EF4-FFF2-40B4-BE49-F238E27FC236}">
                <a16:creationId xmlns:a16="http://schemas.microsoft.com/office/drawing/2014/main" id="{8D25DB2F-106E-4A7B-AC28-0FBE2B2A08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77FE2E-E2CF-421E-92A1-61C5A6CF575A}"/>
              </a:ext>
            </a:extLst>
          </p:cNvPr>
          <p:cNvSpPr>
            <a:spLocks noGrp="1"/>
          </p:cNvSpPr>
          <p:nvPr>
            <p:ph type="sldNum" sz="quarter" idx="12"/>
          </p:nvPr>
        </p:nvSpPr>
        <p:spPr/>
        <p:txBody>
          <a:bodyPr/>
          <a:lstStyle/>
          <a:p>
            <a:fld id="{CE7BC41A-5EC1-45F9-B71F-C99B903D3955}" type="slidenum">
              <a:rPr lang="en-US" smtClean="0"/>
              <a:t>‹#›</a:t>
            </a:fld>
            <a:endParaRPr lang="en-US"/>
          </a:p>
        </p:txBody>
      </p:sp>
    </p:spTree>
    <p:extLst>
      <p:ext uri="{BB962C8B-B14F-4D97-AF65-F5344CB8AC3E}">
        <p14:creationId xmlns:p14="http://schemas.microsoft.com/office/powerpoint/2010/main" val="227985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DDCF-4B04-4C82-9B66-A4E4D93BC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5D48AC-104E-4669-9846-C6E03B879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4BA4C4-AF91-4DE6-BBEC-E3B3F5038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2C50F-F4FC-4AD4-AD7F-E643F4E15250}"/>
              </a:ext>
            </a:extLst>
          </p:cNvPr>
          <p:cNvSpPr>
            <a:spLocks noGrp="1"/>
          </p:cNvSpPr>
          <p:nvPr>
            <p:ph type="dt" sz="half" idx="10"/>
          </p:nvPr>
        </p:nvSpPr>
        <p:spPr/>
        <p:txBody>
          <a:bodyPr/>
          <a:lstStyle/>
          <a:p>
            <a:fld id="{52EABC46-B03A-40EC-BDF3-393D17B0C153}" type="datetimeFigureOut">
              <a:rPr lang="en-US" smtClean="0"/>
              <a:t>4/12/2020</a:t>
            </a:fld>
            <a:endParaRPr lang="en-US"/>
          </a:p>
        </p:txBody>
      </p:sp>
      <p:sp>
        <p:nvSpPr>
          <p:cNvPr id="6" name="Footer Placeholder 5">
            <a:extLst>
              <a:ext uri="{FF2B5EF4-FFF2-40B4-BE49-F238E27FC236}">
                <a16:creationId xmlns:a16="http://schemas.microsoft.com/office/drawing/2014/main" id="{F49C0FFC-41C3-44CC-8E46-AFD4995F37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4907FE-EF4B-4A4C-8EE0-6ADB2297A09B}"/>
              </a:ext>
            </a:extLst>
          </p:cNvPr>
          <p:cNvSpPr>
            <a:spLocks noGrp="1"/>
          </p:cNvSpPr>
          <p:nvPr>
            <p:ph type="sldNum" sz="quarter" idx="12"/>
          </p:nvPr>
        </p:nvSpPr>
        <p:spPr/>
        <p:txBody>
          <a:bodyPr/>
          <a:lstStyle/>
          <a:p>
            <a:fld id="{CE7BC41A-5EC1-45F9-B71F-C99B903D3955}" type="slidenum">
              <a:rPr lang="en-US" smtClean="0"/>
              <a:t>‹#›</a:t>
            </a:fld>
            <a:endParaRPr lang="en-US"/>
          </a:p>
        </p:txBody>
      </p:sp>
    </p:spTree>
    <p:extLst>
      <p:ext uri="{BB962C8B-B14F-4D97-AF65-F5344CB8AC3E}">
        <p14:creationId xmlns:p14="http://schemas.microsoft.com/office/powerpoint/2010/main" val="218241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AA4D-E8EA-4DA3-B9A0-B3CC430F0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CEEF17-8E2E-4504-81A6-7F11523989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42157F-1690-4589-B557-780CCF990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FC60D-3798-4C80-B07C-446268EB74B9}"/>
              </a:ext>
            </a:extLst>
          </p:cNvPr>
          <p:cNvSpPr>
            <a:spLocks noGrp="1"/>
          </p:cNvSpPr>
          <p:nvPr>
            <p:ph type="dt" sz="half" idx="10"/>
          </p:nvPr>
        </p:nvSpPr>
        <p:spPr/>
        <p:txBody>
          <a:bodyPr/>
          <a:lstStyle/>
          <a:p>
            <a:fld id="{52EABC46-B03A-40EC-BDF3-393D17B0C153}" type="datetimeFigureOut">
              <a:rPr lang="en-US" smtClean="0"/>
              <a:t>4/12/2020</a:t>
            </a:fld>
            <a:endParaRPr lang="en-US"/>
          </a:p>
        </p:txBody>
      </p:sp>
      <p:sp>
        <p:nvSpPr>
          <p:cNvPr id="6" name="Footer Placeholder 5">
            <a:extLst>
              <a:ext uri="{FF2B5EF4-FFF2-40B4-BE49-F238E27FC236}">
                <a16:creationId xmlns:a16="http://schemas.microsoft.com/office/drawing/2014/main" id="{7DEF98F4-1420-41C2-814B-E7FBC9717F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EE202-1BDD-46F5-8142-6E33E86C8ED4}"/>
              </a:ext>
            </a:extLst>
          </p:cNvPr>
          <p:cNvSpPr>
            <a:spLocks noGrp="1"/>
          </p:cNvSpPr>
          <p:nvPr>
            <p:ph type="sldNum" sz="quarter" idx="12"/>
          </p:nvPr>
        </p:nvSpPr>
        <p:spPr/>
        <p:txBody>
          <a:bodyPr/>
          <a:lstStyle/>
          <a:p>
            <a:fld id="{CE7BC41A-5EC1-45F9-B71F-C99B903D3955}" type="slidenum">
              <a:rPr lang="en-US" smtClean="0"/>
              <a:t>‹#›</a:t>
            </a:fld>
            <a:endParaRPr lang="en-US"/>
          </a:p>
        </p:txBody>
      </p:sp>
    </p:spTree>
    <p:extLst>
      <p:ext uri="{BB962C8B-B14F-4D97-AF65-F5344CB8AC3E}">
        <p14:creationId xmlns:p14="http://schemas.microsoft.com/office/powerpoint/2010/main" val="124391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812C40-E54B-4450-85B4-111F7B6951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64DF1B-28C4-4C36-BB9C-E2D478AFA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784D5-2670-49F2-94C3-05308BE470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ABC46-B03A-40EC-BDF3-393D17B0C153}" type="datetimeFigureOut">
              <a:rPr lang="en-US" smtClean="0"/>
              <a:t>4/12/2020</a:t>
            </a:fld>
            <a:endParaRPr lang="en-US"/>
          </a:p>
        </p:txBody>
      </p:sp>
      <p:sp>
        <p:nvSpPr>
          <p:cNvPr id="5" name="Footer Placeholder 4">
            <a:extLst>
              <a:ext uri="{FF2B5EF4-FFF2-40B4-BE49-F238E27FC236}">
                <a16:creationId xmlns:a16="http://schemas.microsoft.com/office/drawing/2014/main" id="{CE4C9838-C4F8-4167-92F7-AC8E41E14A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D0AF9E-6EB3-429C-A882-E3C4B64C18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BC41A-5EC1-45F9-B71F-C99B903D3955}" type="slidenum">
              <a:rPr lang="en-US" smtClean="0"/>
              <a:t>‹#›</a:t>
            </a:fld>
            <a:endParaRPr lang="en-US"/>
          </a:p>
        </p:txBody>
      </p:sp>
    </p:spTree>
    <p:extLst>
      <p:ext uri="{BB962C8B-B14F-4D97-AF65-F5344CB8AC3E}">
        <p14:creationId xmlns:p14="http://schemas.microsoft.com/office/powerpoint/2010/main" val="56715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7AA240-F1A5-4088-9088-9278A0236B8B}"/>
              </a:ext>
            </a:extLst>
          </p:cNvPr>
          <p:cNvSpPr>
            <a:spLocks noGrp="1"/>
          </p:cNvSpPr>
          <p:nvPr>
            <p:ph type="subTitle" idx="1"/>
          </p:nvPr>
        </p:nvSpPr>
        <p:spPr>
          <a:xfrm>
            <a:off x="1552575" y="3771900"/>
            <a:ext cx="9144000" cy="2838450"/>
          </a:xfrm>
        </p:spPr>
        <p:txBody>
          <a:bodyPr>
            <a:normAutofit/>
          </a:bodyPr>
          <a:lstStyle/>
          <a:p>
            <a:r>
              <a:rPr lang="en-US" sz="2800" dirty="0"/>
              <a:t>SUBMITTED BY - ABHINAV SINGH</a:t>
            </a:r>
          </a:p>
          <a:p>
            <a:r>
              <a:rPr lang="en-US" sz="2800" dirty="0"/>
              <a:t>                                         roll no. – 181210001</a:t>
            </a:r>
          </a:p>
          <a:p>
            <a:r>
              <a:rPr lang="en-US" sz="2800" dirty="0"/>
              <a:t>                                   DIMPAL KATANIYA</a:t>
            </a:r>
          </a:p>
          <a:p>
            <a:r>
              <a:rPr lang="en-US" sz="2800" dirty="0"/>
              <a:t>                                           roll no. - 181210022</a:t>
            </a:r>
          </a:p>
          <a:p>
            <a:r>
              <a:rPr lang="en-US" sz="2800" dirty="0"/>
              <a:t>       CSE 2</a:t>
            </a:r>
            <a:r>
              <a:rPr lang="en-US" sz="2800" baseline="30000" dirty="0"/>
              <a:t>ND</a:t>
            </a:r>
            <a:r>
              <a:rPr lang="en-US" sz="2800" dirty="0"/>
              <a:t> YEAR   </a:t>
            </a:r>
          </a:p>
        </p:txBody>
      </p:sp>
      <p:sp>
        <p:nvSpPr>
          <p:cNvPr id="6" name="Title 5">
            <a:extLst>
              <a:ext uri="{FF2B5EF4-FFF2-40B4-BE49-F238E27FC236}">
                <a16:creationId xmlns:a16="http://schemas.microsoft.com/office/drawing/2014/main" id="{F723E7A4-8E99-4F3C-85B6-3C341A5053FF}"/>
              </a:ext>
            </a:extLst>
          </p:cNvPr>
          <p:cNvSpPr>
            <a:spLocks noGrp="1"/>
          </p:cNvSpPr>
          <p:nvPr>
            <p:ph type="ctrTitle"/>
          </p:nvPr>
        </p:nvSpPr>
        <p:spPr>
          <a:xfrm>
            <a:off x="1524000" y="1122363"/>
            <a:ext cx="9144000" cy="2387600"/>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lumMod val="50000"/>
                  </a:schemeClr>
                </a:solidFill>
              </a:rPr>
              <a:t>BACKTRACKING </a:t>
            </a:r>
          </a:p>
        </p:txBody>
      </p:sp>
    </p:spTree>
    <p:extLst>
      <p:ext uri="{BB962C8B-B14F-4D97-AF65-F5344CB8AC3E}">
        <p14:creationId xmlns:p14="http://schemas.microsoft.com/office/powerpoint/2010/main" val="3138188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2BCB-E37E-4B90-B1EB-9FB3CA1F8527}"/>
              </a:ext>
            </a:extLst>
          </p:cNvPr>
          <p:cNvSpPr>
            <a:spLocks noGrp="1"/>
          </p:cNvSpPr>
          <p:nvPr>
            <p:ph type="title"/>
          </p:nvPr>
        </p:nvSpPr>
        <p:spPr>
          <a:xfrm>
            <a:off x="0" y="908050"/>
            <a:ext cx="10515600" cy="1325563"/>
          </a:xfrm>
        </p:spPr>
        <p:txBody>
          <a:bodyPr>
            <a:normAutofit/>
          </a:bodyPr>
          <a:lstStyle/>
          <a:p>
            <a:r>
              <a:rPr lang="en-US" sz="3600" dirty="0"/>
              <a:t>Now we will place 1</a:t>
            </a:r>
            <a:r>
              <a:rPr lang="en-US" sz="3600" baseline="30000" dirty="0"/>
              <a:t>st</a:t>
            </a:r>
            <a:r>
              <a:rPr lang="en-US" sz="3600" dirty="0"/>
              <a:t> queen in 2</a:t>
            </a:r>
            <a:r>
              <a:rPr lang="en-US" sz="3600" baseline="30000" dirty="0"/>
              <a:t>nd</a:t>
            </a:r>
            <a:r>
              <a:rPr lang="en-US" sz="3600" dirty="0"/>
              <a:t> column</a:t>
            </a:r>
          </a:p>
        </p:txBody>
      </p:sp>
      <p:sp>
        <p:nvSpPr>
          <p:cNvPr id="3" name="Content Placeholder 2">
            <a:extLst>
              <a:ext uri="{FF2B5EF4-FFF2-40B4-BE49-F238E27FC236}">
                <a16:creationId xmlns:a16="http://schemas.microsoft.com/office/drawing/2014/main" id="{8C286775-1B88-4C68-B4BE-3C5FEB7EAE63}"/>
              </a:ext>
            </a:extLst>
          </p:cNvPr>
          <p:cNvSpPr>
            <a:spLocks noGrp="1"/>
          </p:cNvSpPr>
          <p:nvPr>
            <p:ph idx="1"/>
          </p:nvPr>
        </p:nvSpPr>
        <p:spPr>
          <a:xfrm>
            <a:off x="0" y="2435225"/>
            <a:ext cx="10515600" cy="4351338"/>
          </a:xfrm>
        </p:spPr>
        <p:txBody>
          <a:bodyPr/>
          <a:lstStyle/>
          <a:p>
            <a:pPr marL="0" indent="0">
              <a:buNone/>
            </a:pPr>
            <a:r>
              <a:rPr lang="en-US" dirty="0"/>
              <a:t>and by following above process of backtracking we will get solution as shown below:-</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64998698-805C-44A4-870F-552C0FF55959}"/>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N-QUEENS PROBLEM</a:t>
            </a:r>
          </a:p>
        </p:txBody>
      </p:sp>
      <p:pic>
        <p:nvPicPr>
          <p:cNvPr id="5122" name="Picture 2" descr="Final solution of backtracking">
            <a:extLst>
              <a:ext uri="{FF2B5EF4-FFF2-40B4-BE49-F238E27FC236}">
                <a16:creationId xmlns:a16="http://schemas.microsoft.com/office/drawing/2014/main" id="{21620A01-4BC1-4990-B265-E34AD13DB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3590924"/>
            <a:ext cx="2695575"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054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D41A-0242-4230-B9EF-C41D90707F69}"/>
              </a:ext>
            </a:extLst>
          </p:cNvPr>
          <p:cNvSpPr>
            <a:spLocks noGrp="1"/>
          </p:cNvSpPr>
          <p:nvPr>
            <p:ph type="title"/>
          </p:nvPr>
        </p:nvSpPr>
        <p:spPr>
          <a:xfrm>
            <a:off x="66675" y="984250"/>
            <a:ext cx="11220450" cy="1325563"/>
          </a:xfrm>
        </p:spPr>
        <p:txBody>
          <a:bodyPr/>
          <a:lstStyle/>
          <a:p>
            <a:r>
              <a:rPr lang="en-US" b="1" u="sng" dirty="0"/>
              <a:t>Algorithm:-</a:t>
            </a:r>
          </a:p>
        </p:txBody>
      </p:sp>
      <p:sp>
        <p:nvSpPr>
          <p:cNvPr id="3" name="Content Placeholder 2">
            <a:extLst>
              <a:ext uri="{FF2B5EF4-FFF2-40B4-BE49-F238E27FC236}">
                <a16:creationId xmlns:a16="http://schemas.microsoft.com/office/drawing/2014/main" id="{009EAF50-0453-46BF-B77D-1758AF930C17}"/>
              </a:ext>
            </a:extLst>
          </p:cNvPr>
          <p:cNvSpPr>
            <a:spLocks noGrp="1"/>
          </p:cNvSpPr>
          <p:nvPr>
            <p:ph idx="1"/>
          </p:nvPr>
        </p:nvSpPr>
        <p:spPr>
          <a:xfrm>
            <a:off x="104774" y="2114550"/>
            <a:ext cx="11668125" cy="4652963"/>
          </a:xfrm>
        </p:spPr>
        <p:txBody>
          <a:bodyPr>
            <a:normAutofit/>
          </a:bodyPr>
          <a:lstStyle/>
          <a:p>
            <a:pPr marL="0" indent="0">
              <a:buNone/>
            </a:pPr>
            <a:r>
              <a:rPr lang="en-US" sz="2000" dirty="0" err="1"/>
              <a:t>Nqueen</a:t>
            </a:r>
            <a:r>
              <a:rPr lang="en-US" sz="2000" dirty="0"/>
              <a:t>(board[1…n,1….n], row)</a:t>
            </a:r>
          </a:p>
          <a:p>
            <a:pPr marL="0" indent="0">
              <a:buNone/>
            </a:pPr>
            <a:r>
              <a:rPr lang="en-US" sz="2000" dirty="0"/>
              <a:t>{</a:t>
            </a:r>
          </a:p>
          <a:p>
            <a:pPr marL="0" indent="0">
              <a:buNone/>
            </a:pPr>
            <a:r>
              <a:rPr lang="en-US" sz="2000" dirty="0"/>
              <a:t>if row &gt; n then </a:t>
            </a:r>
          </a:p>
          <a:p>
            <a:pPr marL="0" indent="0">
              <a:buNone/>
            </a:pPr>
            <a:r>
              <a:rPr lang="en-US" sz="2000" dirty="0"/>
              <a:t>	return true</a:t>
            </a:r>
          </a:p>
          <a:p>
            <a:pPr marL="0" indent="0">
              <a:buNone/>
            </a:pPr>
            <a:r>
              <a:rPr lang="en-US" sz="2000" dirty="0"/>
              <a:t>for </a:t>
            </a:r>
            <a:r>
              <a:rPr lang="en-US" sz="2000" dirty="0" err="1"/>
              <a:t>i</a:t>
            </a:r>
            <a:r>
              <a:rPr lang="en-US" sz="2000" dirty="0"/>
              <a:t> = 1 to n</a:t>
            </a:r>
          </a:p>
          <a:p>
            <a:pPr marL="0" indent="0">
              <a:buNone/>
            </a:pPr>
            <a:r>
              <a:rPr lang="en-US" sz="2000" dirty="0"/>
              <a:t>	if (</a:t>
            </a:r>
            <a:r>
              <a:rPr lang="en-US" sz="2000" dirty="0" err="1"/>
              <a:t>issafe</a:t>
            </a:r>
            <a:r>
              <a:rPr lang="en-US" sz="2000" dirty="0"/>
              <a:t>(</a:t>
            </a:r>
            <a:r>
              <a:rPr lang="en-US" sz="2000" dirty="0" err="1"/>
              <a:t>board,row,i</a:t>
            </a:r>
            <a:r>
              <a:rPr lang="en-US" sz="2000" dirty="0"/>
              <a:t>))// check if we can place queen in column </a:t>
            </a:r>
            <a:r>
              <a:rPr lang="en-US" sz="2000" dirty="0" err="1"/>
              <a:t>i</a:t>
            </a:r>
            <a:endParaRPr lang="en-US" sz="2000" dirty="0"/>
          </a:p>
          <a:p>
            <a:pPr marL="0" indent="0">
              <a:buNone/>
            </a:pPr>
            <a:r>
              <a:rPr lang="en-US" sz="2000" dirty="0"/>
              <a:t>		then board[</a:t>
            </a:r>
            <a:r>
              <a:rPr lang="en-US" sz="2000" dirty="0" err="1"/>
              <a:t>row,i</a:t>
            </a:r>
            <a:r>
              <a:rPr lang="en-US" sz="2000" dirty="0"/>
              <a:t>] = 1</a:t>
            </a:r>
          </a:p>
          <a:p>
            <a:pPr marL="0" indent="0">
              <a:buNone/>
            </a:pPr>
            <a:r>
              <a:rPr lang="en-US" sz="2000" dirty="0"/>
              <a:t>	if (</a:t>
            </a:r>
            <a:r>
              <a:rPr lang="en-US" sz="2000" dirty="0" err="1"/>
              <a:t>Nqueen</a:t>
            </a:r>
            <a:r>
              <a:rPr lang="en-US" sz="2000" dirty="0"/>
              <a:t>(board, row+ 1) == true)  // </a:t>
            </a:r>
            <a:r>
              <a:rPr lang="en-US" sz="2000" dirty="0" err="1"/>
              <a:t>recure</a:t>
            </a:r>
            <a:r>
              <a:rPr lang="en-US" sz="2000" dirty="0"/>
              <a:t> to place rest of the queens</a:t>
            </a:r>
          </a:p>
          <a:p>
            <a:pPr marL="0" indent="0">
              <a:buNone/>
            </a:pPr>
            <a:r>
              <a:rPr lang="en-US" sz="2000" dirty="0"/>
              <a:t>                   	return true</a:t>
            </a:r>
          </a:p>
          <a:p>
            <a:pPr marL="0" indent="0">
              <a:buNone/>
            </a:pPr>
            <a:r>
              <a:rPr lang="en-US" sz="2000" dirty="0"/>
              <a:t>	board[</a:t>
            </a:r>
            <a:r>
              <a:rPr lang="en-US" sz="2000" dirty="0" err="1"/>
              <a:t>i,row</a:t>
            </a:r>
            <a:r>
              <a:rPr lang="en-US" sz="2000" dirty="0"/>
              <a:t>] = 0 // if placing queen here does not lead to solution and we will backtrack	</a:t>
            </a:r>
          </a:p>
          <a:p>
            <a:pPr marL="0" indent="0">
              <a:buNone/>
            </a:pPr>
            <a:r>
              <a:rPr lang="en-US" sz="2000" dirty="0"/>
              <a:t>}</a:t>
            </a:r>
          </a:p>
        </p:txBody>
      </p:sp>
      <p:sp>
        <p:nvSpPr>
          <p:cNvPr id="4" name="Rectangle 3">
            <a:extLst>
              <a:ext uri="{FF2B5EF4-FFF2-40B4-BE49-F238E27FC236}">
                <a16:creationId xmlns:a16="http://schemas.microsoft.com/office/drawing/2014/main" id="{3FC62E54-E6C2-46B8-9C2B-1A90F3897EB3}"/>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N-QUEENS PROBLEM</a:t>
            </a:r>
          </a:p>
        </p:txBody>
      </p:sp>
    </p:spTree>
    <p:extLst>
      <p:ext uri="{BB962C8B-B14F-4D97-AF65-F5344CB8AC3E}">
        <p14:creationId xmlns:p14="http://schemas.microsoft.com/office/powerpoint/2010/main" val="839714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72D0-E7E8-4F81-9FD9-79C25F26746B}"/>
              </a:ext>
            </a:extLst>
          </p:cNvPr>
          <p:cNvSpPr>
            <a:spLocks noGrp="1"/>
          </p:cNvSpPr>
          <p:nvPr>
            <p:ph type="title"/>
          </p:nvPr>
        </p:nvSpPr>
        <p:spPr>
          <a:xfrm>
            <a:off x="0" y="1012825"/>
            <a:ext cx="10515600" cy="1325563"/>
          </a:xfrm>
        </p:spPr>
        <p:txBody>
          <a:bodyPr/>
          <a:lstStyle/>
          <a:p>
            <a:r>
              <a:rPr lang="en-US" b="1" u="sng" dirty="0"/>
              <a:t>Algorithm:-</a:t>
            </a:r>
          </a:p>
        </p:txBody>
      </p:sp>
      <p:sp>
        <p:nvSpPr>
          <p:cNvPr id="3" name="Content Placeholder 2">
            <a:extLst>
              <a:ext uri="{FF2B5EF4-FFF2-40B4-BE49-F238E27FC236}">
                <a16:creationId xmlns:a16="http://schemas.microsoft.com/office/drawing/2014/main" id="{BCD8A877-A60B-4E10-AD93-062AD1D088D2}"/>
              </a:ext>
            </a:extLst>
          </p:cNvPr>
          <p:cNvSpPr>
            <a:spLocks noGrp="1"/>
          </p:cNvSpPr>
          <p:nvPr>
            <p:ph idx="1"/>
          </p:nvPr>
        </p:nvSpPr>
        <p:spPr>
          <a:xfrm>
            <a:off x="0" y="2019300"/>
            <a:ext cx="11201400" cy="4838700"/>
          </a:xfrm>
        </p:spPr>
        <p:txBody>
          <a:bodyPr>
            <a:normAutofit fontScale="70000" lnSpcReduction="20000"/>
          </a:bodyPr>
          <a:lstStyle/>
          <a:p>
            <a:pPr marL="0" indent="0">
              <a:buNone/>
            </a:pPr>
            <a:r>
              <a:rPr lang="en-US" dirty="0" err="1"/>
              <a:t>Issafe</a:t>
            </a:r>
            <a:r>
              <a:rPr lang="en-US" dirty="0"/>
              <a:t>(board, row, col)</a:t>
            </a:r>
          </a:p>
          <a:p>
            <a:pPr marL="0" indent="0">
              <a:buNone/>
            </a:pPr>
            <a:r>
              <a:rPr lang="en-US" dirty="0"/>
              <a:t>{</a:t>
            </a:r>
          </a:p>
          <a:p>
            <a:pPr marL="0" indent="0">
              <a:buNone/>
            </a:pPr>
            <a:r>
              <a:rPr lang="en-US" dirty="0"/>
              <a:t>for i = 0 to row                                            // check this column          </a:t>
            </a:r>
          </a:p>
          <a:p>
            <a:pPr marL="0" indent="0">
              <a:buNone/>
            </a:pPr>
            <a:r>
              <a:rPr lang="en-US" dirty="0"/>
              <a:t>	if (board[</a:t>
            </a:r>
            <a:r>
              <a:rPr lang="en-US" dirty="0" err="1"/>
              <a:t>i</a:t>
            </a:r>
            <a:r>
              <a:rPr lang="en-US" dirty="0"/>
              <a:t>][col] == 1)</a:t>
            </a:r>
          </a:p>
          <a:p>
            <a:pPr marL="0" indent="0">
              <a:buNone/>
            </a:pPr>
            <a:r>
              <a:rPr lang="en-US" dirty="0"/>
              <a:t>                    then return false</a:t>
            </a:r>
          </a:p>
          <a:p>
            <a:pPr marL="0" indent="0">
              <a:buNone/>
            </a:pPr>
            <a:r>
              <a:rPr lang="en-US" dirty="0"/>
              <a:t>for (</a:t>
            </a:r>
            <a:r>
              <a:rPr lang="en-US" dirty="0" err="1"/>
              <a:t>i</a:t>
            </a:r>
            <a:r>
              <a:rPr lang="en-US" dirty="0"/>
              <a:t> = row, j = col; </a:t>
            </a:r>
            <a:r>
              <a:rPr lang="en-US" dirty="0" err="1"/>
              <a:t>i</a:t>
            </a:r>
            <a:r>
              <a:rPr lang="en-US" dirty="0"/>
              <a:t> &gt;= 0 &amp;&amp; j &gt;= 0; </a:t>
            </a:r>
            <a:r>
              <a:rPr lang="en-US" dirty="0" err="1"/>
              <a:t>i</a:t>
            </a:r>
            <a:r>
              <a:rPr lang="en-US" dirty="0"/>
              <a:t>--, j--)     // check left upper diagonal</a:t>
            </a:r>
          </a:p>
          <a:p>
            <a:pPr marL="0" indent="0">
              <a:buNone/>
            </a:pPr>
            <a:r>
              <a:rPr lang="en-US" dirty="0"/>
              <a:t>             if (board[</a:t>
            </a:r>
            <a:r>
              <a:rPr lang="en-US" dirty="0" err="1"/>
              <a:t>i</a:t>
            </a:r>
            <a:r>
              <a:rPr lang="en-US" dirty="0"/>
              <a:t>][j] == 1) </a:t>
            </a:r>
          </a:p>
          <a:p>
            <a:pPr marL="0" indent="0">
              <a:buNone/>
            </a:pPr>
            <a:r>
              <a:rPr lang="en-US" dirty="0"/>
              <a:t>               	return false; </a:t>
            </a:r>
          </a:p>
          <a:p>
            <a:pPr marL="0" indent="0">
              <a:buNone/>
            </a:pPr>
            <a:r>
              <a:rPr lang="en-US" dirty="0"/>
              <a:t>for (</a:t>
            </a:r>
            <a:r>
              <a:rPr lang="en-US" dirty="0" err="1"/>
              <a:t>i</a:t>
            </a:r>
            <a:r>
              <a:rPr lang="en-US" dirty="0"/>
              <a:t> = row, j = col; </a:t>
            </a:r>
            <a:r>
              <a:rPr lang="en-US" dirty="0" err="1"/>
              <a:t>i</a:t>
            </a:r>
            <a:r>
              <a:rPr lang="en-US" dirty="0"/>
              <a:t> &gt;= 0 &amp;&amp; j&lt; N; </a:t>
            </a:r>
            <a:r>
              <a:rPr lang="en-US" dirty="0" err="1"/>
              <a:t>i</a:t>
            </a:r>
            <a:r>
              <a:rPr lang="en-US" dirty="0"/>
              <a:t>--, </a:t>
            </a:r>
            <a:r>
              <a:rPr lang="en-US" dirty="0" err="1"/>
              <a:t>j++</a:t>
            </a:r>
            <a:r>
              <a:rPr lang="en-US" dirty="0"/>
              <a:t>)     //check right upper diagonal</a:t>
            </a:r>
          </a:p>
          <a:p>
            <a:pPr marL="0" indent="0">
              <a:buNone/>
            </a:pPr>
            <a:r>
              <a:rPr lang="en-US" dirty="0"/>
              <a:t>            if (board[</a:t>
            </a:r>
            <a:r>
              <a:rPr lang="en-US" dirty="0" err="1"/>
              <a:t>i</a:t>
            </a:r>
            <a:r>
              <a:rPr lang="en-US" dirty="0"/>
              <a:t>][j] == 1) </a:t>
            </a:r>
          </a:p>
          <a:p>
            <a:pPr marL="0" indent="0">
              <a:buNone/>
            </a:pPr>
            <a:r>
              <a:rPr lang="en-US" dirty="0"/>
              <a:t>            	return false; </a:t>
            </a:r>
          </a:p>
          <a:p>
            <a:pPr marL="0" indent="0">
              <a:buNone/>
            </a:pPr>
            <a:r>
              <a:rPr lang="en-US" dirty="0"/>
              <a:t>  </a:t>
            </a:r>
          </a:p>
          <a:p>
            <a:pPr marL="0" indent="0">
              <a:buNone/>
            </a:pPr>
            <a:r>
              <a:rPr lang="en-US" dirty="0"/>
              <a:t>        return true;</a:t>
            </a:r>
          </a:p>
          <a:p>
            <a:pPr marL="0" indent="0">
              <a:buNone/>
            </a:pPr>
            <a:r>
              <a:rPr lang="en-US" dirty="0"/>
              <a:t>}</a:t>
            </a:r>
          </a:p>
        </p:txBody>
      </p:sp>
      <p:sp>
        <p:nvSpPr>
          <p:cNvPr id="4" name="Rectangle 3">
            <a:extLst>
              <a:ext uri="{FF2B5EF4-FFF2-40B4-BE49-F238E27FC236}">
                <a16:creationId xmlns:a16="http://schemas.microsoft.com/office/drawing/2014/main" id="{37321913-4E9A-4D22-A278-B96AFF10F0E8}"/>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N-QUEENS PROBLEM</a:t>
            </a:r>
          </a:p>
        </p:txBody>
      </p:sp>
    </p:spTree>
    <p:extLst>
      <p:ext uri="{BB962C8B-B14F-4D97-AF65-F5344CB8AC3E}">
        <p14:creationId xmlns:p14="http://schemas.microsoft.com/office/powerpoint/2010/main" val="3340518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E163-D2B0-435A-8D7F-810621802A47}"/>
              </a:ext>
            </a:extLst>
          </p:cNvPr>
          <p:cNvSpPr>
            <a:spLocks noGrp="1"/>
          </p:cNvSpPr>
          <p:nvPr>
            <p:ph type="title"/>
          </p:nvPr>
        </p:nvSpPr>
        <p:spPr>
          <a:xfrm>
            <a:off x="0" y="974725"/>
            <a:ext cx="10515600" cy="930275"/>
          </a:xfrm>
        </p:spPr>
        <p:txBody>
          <a:bodyPr>
            <a:normAutofit fontScale="90000"/>
          </a:bodyPr>
          <a:lstStyle/>
          <a:p>
            <a:r>
              <a:rPr lang="en-US" b="1" u="sng" dirty="0"/>
              <a:t>2.Hamiltonian Circuit Problem:-</a:t>
            </a:r>
            <a:br>
              <a:rPr lang="en-US" b="1" u="sng" dirty="0"/>
            </a:br>
            <a:endParaRPr lang="en-US" b="1" u="sng" dirty="0"/>
          </a:p>
        </p:txBody>
      </p:sp>
      <p:sp>
        <p:nvSpPr>
          <p:cNvPr id="3" name="Content Placeholder 2">
            <a:extLst>
              <a:ext uri="{FF2B5EF4-FFF2-40B4-BE49-F238E27FC236}">
                <a16:creationId xmlns:a16="http://schemas.microsoft.com/office/drawing/2014/main" id="{EFE63E1D-72CE-48E4-AF91-02E0872E5915}"/>
              </a:ext>
            </a:extLst>
          </p:cNvPr>
          <p:cNvSpPr>
            <a:spLocks noGrp="1"/>
          </p:cNvSpPr>
          <p:nvPr>
            <p:ph idx="1"/>
          </p:nvPr>
        </p:nvSpPr>
        <p:spPr>
          <a:xfrm>
            <a:off x="0" y="1905000"/>
            <a:ext cx="12077700" cy="4953000"/>
          </a:xfrm>
        </p:spPr>
        <p:txBody>
          <a:bodyPr>
            <a:normAutofit fontScale="92500" lnSpcReduction="10000"/>
          </a:bodyPr>
          <a:lstStyle/>
          <a:p>
            <a:r>
              <a:rPr lang="en-US" dirty="0"/>
              <a:t>Given a graph G = (V, E) we have to find the Hamiltonian Circuit using Backtracking approach. </a:t>
            </a:r>
          </a:p>
          <a:p>
            <a:r>
              <a:rPr lang="en-US" dirty="0"/>
              <a:t>We start our search from any arbitrary vertex say 'a.’ </a:t>
            </a:r>
          </a:p>
          <a:p>
            <a:r>
              <a:rPr lang="en-US" dirty="0"/>
              <a:t>This vertex 'a' becomes the root of our implicit tree.</a:t>
            </a:r>
          </a:p>
          <a:p>
            <a:r>
              <a:rPr lang="en-US" dirty="0"/>
              <a:t> The first element of our partial solution is the first intermediate vertex of the Hamiltonian Cycle that is to be constructed.</a:t>
            </a:r>
          </a:p>
          <a:p>
            <a:r>
              <a:rPr lang="en-US" dirty="0"/>
              <a:t> The next adjacent vertex is selected by alphabetical order.</a:t>
            </a:r>
          </a:p>
          <a:p>
            <a:r>
              <a:rPr lang="en-US" dirty="0"/>
              <a:t> If at any stage any arbitrary vertex makes a cycle with any vertex other than vertex 'a' then we say that </a:t>
            </a:r>
            <a:r>
              <a:rPr lang="en-US" b="1" dirty="0"/>
              <a:t>dead end</a:t>
            </a:r>
            <a:r>
              <a:rPr lang="en-US" dirty="0"/>
              <a:t> is reached. </a:t>
            </a:r>
          </a:p>
          <a:p>
            <a:r>
              <a:rPr lang="en-US" dirty="0"/>
              <a:t>In this case, we backtrack one step, and again the search begins by selecting another vertex and backtrack the element from the partial; solution must be removed. </a:t>
            </a:r>
          </a:p>
          <a:p>
            <a:r>
              <a:rPr lang="en-US" dirty="0"/>
              <a:t>The search using backtracking is successful if a Hamiltonian Cycle is obtained.</a:t>
            </a:r>
          </a:p>
        </p:txBody>
      </p:sp>
      <p:sp>
        <p:nvSpPr>
          <p:cNvPr id="4" name="Rectangle 3">
            <a:extLst>
              <a:ext uri="{FF2B5EF4-FFF2-40B4-BE49-F238E27FC236}">
                <a16:creationId xmlns:a16="http://schemas.microsoft.com/office/drawing/2014/main" id="{983182A2-0381-428A-8C23-BD1D9E58145A}"/>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HAMILTONIAN CIRCUIT PROBLEM</a:t>
            </a:r>
          </a:p>
        </p:txBody>
      </p:sp>
    </p:spTree>
    <p:extLst>
      <p:ext uri="{BB962C8B-B14F-4D97-AF65-F5344CB8AC3E}">
        <p14:creationId xmlns:p14="http://schemas.microsoft.com/office/powerpoint/2010/main" val="1267528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CAE7-2134-41B2-AE2D-98D7C68BC328}"/>
              </a:ext>
            </a:extLst>
          </p:cNvPr>
          <p:cNvSpPr>
            <a:spLocks noGrp="1"/>
          </p:cNvSpPr>
          <p:nvPr>
            <p:ph type="title"/>
          </p:nvPr>
        </p:nvSpPr>
        <p:spPr>
          <a:xfrm>
            <a:off x="95250" y="898525"/>
            <a:ext cx="10515600" cy="1325563"/>
          </a:xfrm>
        </p:spPr>
        <p:txBody>
          <a:bodyPr/>
          <a:lstStyle/>
          <a:p>
            <a:r>
              <a:rPr lang="en-US" b="1" u="sng" dirty="0"/>
              <a:t>Example problem:-</a:t>
            </a:r>
          </a:p>
        </p:txBody>
      </p:sp>
      <p:sp>
        <p:nvSpPr>
          <p:cNvPr id="3" name="Content Placeholder 2">
            <a:extLst>
              <a:ext uri="{FF2B5EF4-FFF2-40B4-BE49-F238E27FC236}">
                <a16:creationId xmlns:a16="http://schemas.microsoft.com/office/drawing/2014/main" id="{A306C195-A17D-4ACD-B5DB-7621C6E0A816}"/>
              </a:ext>
            </a:extLst>
          </p:cNvPr>
          <p:cNvSpPr>
            <a:spLocks noGrp="1"/>
          </p:cNvSpPr>
          <p:nvPr>
            <p:ph idx="1"/>
          </p:nvPr>
        </p:nvSpPr>
        <p:spPr>
          <a:xfrm>
            <a:off x="0" y="2190750"/>
            <a:ext cx="12192000" cy="4667250"/>
          </a:xfrm>
        </p:spPr>
        <p:txBody>
          <a:bodyPr/>
          <a:lstStyle/>
          <a:p>
            <a:r>
              <a:rPr lang="en-US" dirty="0"/>
              <a:t>Consider a graph G = (V, E) shown in fig. we have to find a Hamiltonian circuit using Backtracking method.</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A4AF75A3-543F-4E5E-AB7D-50ABFDC17DF9}"/>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HAMILTONIAN CIRCUIT PROBLEM</a:t>
            </a:r>
          </a:p>
        </p:txBody>
      </p:sp>
      <p:pic>
        <p:nvPicPr>
          <p:cNvPr id="6146" name="Picture 2" descr="Hamiltonian Circuit Problems">
            <a:extLst>
              <a:ext uri="{FF2B5EF4-FFF2-40B4-BE49-F238E27FC236}">
                <a16:creationId xmlns:a16="http://schemas.microsoft.com/office/drawing/2014/main" id="{FC9D080F-E8B8-42CD-957B-F448C23EE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3228023"/>
            <a:ext cx="4495799" cy="3147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86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10DE-1214-498D-A71F-F2B38301C726}"/>
              </a:ext>
            </a:extLst>
          </p:cNvPr>
          <p:cNvSpPr>
            <a:spLocks noGrp="1"/>
          </p:cNvSpPr>
          <p:nvPr>
            <p:ph type="title"/>
          </p:nvPr>
        </p:nvSpPr>
        <p:spPr>
          <a:xfrm>
            <a:off x="0" y="936625"/>
            <a:ext cx="10515600" cy="1325563"/>
          </a:xfrm>
        </p:spPr>
        <p:txBody>
          <a:bodyPr/>
          <a:lstStyle/>
          <a:p>
            <a:r>
              <a:rPr lang="en-US" b="1" u="sng" dirty="0"/>
              <a:t>SOLUTION:-</a:t>
            </a:r>
          </a:p>
        </p:txBody>
      </p:sp>
      <p:sp>
        <p:nvSpPr>
          <p:cNvPr id="3" name="Content Placeholder 2">
            <a:extLst>
              <a:ext uri="{FF2B5EF4-FFF2-40B4-BE49-F238E27FC236}">
                <a16:creationId xmlns:a16="http://schemas.microsoft.com/office/drawing/2014/main" id="{A4B6F225-A50E-41A1-9672-56B4D9ACA554}"/>
              </a:ext>
            </a:extLst>
          </p:cNvPr>
          <p:cNvSpPr>
            <a:spLocks noGrp="1"/>
          </p:cNvSpPr>
          <p:nvPr>
            <p:ph idx="1"/>
          </p:nvPr>
        </p:nvSpPr>
        <p:spPr>
          <a:xfrm>
            <a:off x="0" y="2038350"/>
            <a:ext cx="12192000" cy="4819650"/>
          </a:xfrm>
        </p:spPr>
        <p:txBody>
          <a:bodyPr/>
          <a:lstStyle/>
          <a:p>
            <a:r>
              <a:rPr lang="en-US" dirty="0"/>
              <a:t>Firstly, we start our search with vertex 'a.' this vertex 'a' becomes the root of our implicit tree.</a:t>
            </a:r>
          </a:p>
          <a:p>
            <a:endParaRPr lang="en-US" dirty="0"/>
          </a:p>
          <a:p>
            <a:endParaRPr lang="en-US" dirty="0"/>
          </a:p>
          <a:p>
            <a:endParaRPr lang="en-US" dirty="0"/>
          </a:p>
          <a:p>
            <a:r>
              <a:rPr lang="en-US" dirty="0"/>
              <a:t>Next, we choose vertex 'b' adjacent to 'a' as it comes first in lexicographical order (b, c, d).</a:t>
            </a:r>
          </a:p>
          <a:p>
            <a:pPr marL="0" indent="0">
              <a:buNone/>
            </a:pPr>
            <a:endParaRPr lang="en-US" dirty="0"/>
          </a:p>
          <a:p>
            <a:endParaRPr lang="en-US" dirty="0"/>
          </a:p>
          <a:p>
            <a:pPr marL="0" indent="0">
              <a:buNone/>
            </a:pPr>
            <a:endParaRPr lang="en-US" dirty="0"/>
          </a:p>
        </p:txBody>
      </p:sp>
      <p:sp>
        <p:nvSpPr>
          <p:cNvPr id="4" name="Rectangle 3">
            <a:extLst>
              <a:ext uri="{FF2B5EF4-FFF2-40B4-BE49-F238E27FC236}">
                <a16:creationId xmlns:a16="http://schemas.microsoft.com/office/drawing/2014/main" id="{8FBB44E1-595E-435C-A10D-F3049D107D44}"/>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HAMILTONIAN CIRCUIT PROBLEM</a:t>
            </a:r>
          </a:p>
        </p:txBody>
      </p:sp>
      <p:pic>
        <p:nvPicPr>
          <p:cNvPr id="9218" name="Picture 2" descr="Hamiltonian Circuit Problems">
            <a:extLst>
              <a:ext uri="{FF2B5EF4-FFF2-40B4-BE49-F238E27FC236}">
                <a16:creationId xmlns:a16="http://schemas.microsoft.com/office/drawing/2014/main" id="{BC43E39C-DEC3-41D5-864D-31FCD4986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49" y="3057524"/>
            <a:ext cx="2470547" cy="7905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amiltonian Circuit Problems">
            <a:extLst>
              <a:ext uri="{FF2B5EF4-FFF2-40B4-BE49-F238E27FC236}">
                <a16:creationId xmlns:a16="http://schemas.microsoft.com/office/drawing/2014/main" id="{74C966CF-CAD5-4560-AD67-E794CD624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50" y="4638675"/>
            <a:ext cx="314325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650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8FB2-8D89-4B38-B52F-93DD0583885D}"/>
              </a:ext>
            </a:extLst>
          </p:cNvPr>
          <p:cNvSpPr>
            <a:spLocks noGrp="1"/>
          </p:cNvSpPr>
          <p:nvPr>
            <p:ph type="title"/>
          </p:nvPr>
        </p:nvSpPr>
        <p:spPr>
          <a:xfrm>
            <a:off x="0" y="688975"/>
            <a:ext cx="10515600" cy="987425"/>
          </a:xfrm>
        </p:spPr>
        <p:txBody>
          <a:bodyPr>
            <a:normAutofit/>
          </a:bodyPr>
          <a:lstStyle/>
          <a:p>
            <a:r>
              <a:rPr lang="en-US" sz="3200" dirty="0"/>
              <a:t>Next, we select 'c' adjacent to 'b.'</a:t>
            </a:r>
          </a:p>
        </p:txBody>
      </p:sp>
      <p:sp>
        <p:nvSpPr>
          <p:cNvPr id="3" name="Content Placeholder 2">
            <a:extLst>
              <a:ext uri="{FF2B5EF4-FFF2-40B4-BE49-F238E27FC236}">
                <a16:creationId xmlns:a16="http://schemas.microsoft.com/office/drawing/2014/main" id="{A7D09F86-4862-45E3-956C-19A29F5F24A4}"/>
              </a:ext>
            </a:extLst>
          </p:cNvPr>
          <p:cNvSpPr>
            <a:spLocks noGrp="1"/>
          </p:cNvSpPr>
          <p:nvPr>
            <p:ph idx="1"/>
          </p:nvPr>
        </p:nvSpPr>
        <p:spPr>
          <a:xfrm>
            <a:off x="0" y="1666875"/>
            <a:ext cx="12192000" cy="5191125"/>
          </a:xfrm>
        </p:spPr>
        <p:txBody>
          <a:bodyPr/>
          <a:lstStyle/>
          <a:p>
            <a:pPr marL="0" indent="0">
              <a:buNone/>
            </a:pPr>
            <a:endParaRPr lang="en-US" dirty="0"/>
          </a:p>
          <a:p>
            <a:endParaRPr lang="en-US" dirty="0"/>
          </a:p>
          <a:p>
            <a:endParaRPr lang="en-US" dirty="0"/>
          </a:p>
          <a:p>
            <a:endParaRPr lang="en-US" dirty="0"/>
          </a:p>
          <a:p>
            <a:pPr marL="0" indent="0">
              <a:buNone/>
            </a:pPr>
            <a:endParaRPr lang="en-US" dirty="0"/>
          </a:p>
          <a:p>
            <a:r>
              <a:rPr lang="en-US" dirty="0"/>
              <a:t>Next, we select 'd' adjacent to 'c.’</a:t>
            </a:r>
          </a:p>
          <a:p>
            <a:pPr marL="0" indent="0">
              <a:buNone/>
            </a:pPr>
            <a:endParaRPr lang="en-US" dirty="0"/>
          </a:p>
        </p:txBody>
      </p:sp>
      <p:sp>
        <p:nvSpPr>
          <p:cNvPr id="4" name="Rectangle 3">
            <a:extLst>
              <a:ext uri="{FF2B5EF4-FFF2-40B4-BE49-F238E27FC236}">
                <a16:creationId xmlns:a16="http://schemas.microsoft.com/office/drawing/2014/main" id="{03FF2711-67D3-4DC8-8E14-1DE5D3F30794}"/>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HAMILTONIAN CIRCUIT PROBLEM</a:t>
            </a:r>
          </a:p>
        </p:txBody>
      </p:sp>
      <p:pic>
        <p:nvPicPr>
          <p:cNvPr id="10242" name="Picture 2" descr="Hamiltonian Circuit Problems">
            <a:extLst>
              <a:ext uri="{FF2B5EF4-FFF2-40B4-BE49-F238E27FC236}">
                <a16:creationId xmlns:a16="http://schemas.microsoft.com/office/drawing/2014/main" id="{D7813598-97E8-49A6-81EA-20FC50D98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804863"/>
            <a:ext cx="3019425" cy="349978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amiltonian Circuit Problems">
            <a:extLst>
              <a:ext uri="{FF2B5EF4-FFF2-40B4-BE49-F238E27FC236}">
                <a16:creationId xmlns:a16="http://schemas.microsoft.com/office/drawing/2014/main" id="{36B5F040-3CD0-4B38-80EF-2EC910D63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4" y="3233349"/>
            <a:ext cx="2695575" cy="346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315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0AA5-531C-4395-A547-D312C2CED077}"/>
              </a:ext>
            </a:extLst>
          </p:cNvPr>
          <p:cNvSpPr>
            <a:spLocks noGrp="1"/>
          </p:cNvSpPr>
          <p:nvPr>
            <p:ph type="title"/>
          </p:nvPr>
        </p:nvSpPr>
        <p:spPr>
          <a:xfrm>
            <a:off x="0" y="717551"/>
            <a:ext cx="10515600" cy="1149350"/>
          </a:xfrm>
        </p:spPr>
        <p:txBody>
          <a:bodyPr>
            <a:normAutofit/>
          </a:bodyPr>
          <a:lstStyle/>
          <a:p>
            <a:r>
              <a:rPr lang="en-US" sz="3200" dirty="0"/>
              <a:t>Next, we select 'e' adjacent to 'd.'</a:t>
            </a:r>
          </a:p>
        </p:txBody>
      </p:sp>
      <p:sp>
        <p:nvSpPr>
          <p:cNvPr id="4" name="Rectangle 3">
            <a:extLst>
              <a:ext uri="{FF2B5EF4-FFF2-40B4-BE49-F238E27FC236}">
                <a16:creationId xmlns:a16="http://schemas.microsoft.com/office/drawing/2014/main" id="{4E55CBCC-5417-485D-A42A-02C7729BFABF}"/>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HAMILTONIAN CIRCUIT PROBLEM</a:t>
            </a:r>
          </a:p>
        </p:txBody>
      </p:sp>
      <p:pic>
        <p:nvPicPr>
          <p:cNvPr id="6" name="Picture 2" descr="Hamiltonian Circuit Problems">
            <a:extLst>
              <a:ext uri="{FF2B5EF4-FFF2-40B4-BE49-F238E27FC236}">
                <a16:creationId xmlns:a16="http://schemas.microsoft.com/office/drawing/2014/main" id="{3C96DE84-E6A6-4CBA-9B71-6BAE0348CD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1" y="2129075"/>
            <a:ext cx="3724066" cy="4245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462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E82A5-046B-42C0-9E41-62A0114BBA13}"/>
              </a:ext>
            </a:extLst>
          </p:cNvPr>
          <p:cNvSpPr>
            <a:spLocks noGrp="1"/>
          </p:cNvSpPr>
          <p:nvPr>
            <p:ph type="title"/>
          </p:nvPr>
        </p:nvSpPr>
        <p:spPr>
          <a:xfrm>
            <a:off x="0" y="784225"/>
            <a:ext cx="12192000" cy="1325563"/>
          </a:xfrm>
        </p:spPr>
        <p:txBody>
          <a:bodyPr>
            <a:noAutofit/>
          </a:bodyPr>
          <a:lstStyle/>
          <a:p>
            <a:r>
              <a:rPr lang="en-US" sz="2800" dirty="0"/>
              <a:t>Next, we select vertex 'f' adjacent to 'e’. The vertex adjacent to 'f' is d and e, but they have already visited. Thus, we get the dead end, and we backtrack one step and remove the vertex 'f' from partial solution.</a:t>
            </a:r>
          </a:p>
        </p:txBody>
      </p:sp>
      <p:sp>
        <p:nvSpPr>
          <p:cNvPr id="5" name="Rectangle 4">
            <a:extLst>
              <a:ext uri="{FF2B5EF4-FFF2-40B4-BE49-F238E27FC236}">
                <a16:creationId xmlns:a16="http://schemas.microsoft.com/office/drawing/2014/main" id="{CA303F70-9B8A-4779-BC98-F7B1C4B2C199}"/>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HAMILTONIAN CIRCUIT PROBLEM</a:t>
            </a:r>
          </a:p>
        </p:txBody>
      </p:sp>
      <p:pic>
        <p:nvPicPr>
          <p:cNvPr id="12290" name="Picture 2" descr="Hamiltonian Circuit Problems">
            <a:extLst>
              <a:ext uri="{FF2B5EF4-FFF2-40B4-BE49-F238E27FC236}">
                <a16:creationId xmlns:a16="http://schemas.microsoft.com/office/drawing/2014/main" id="{590A5C97-04F2-4210-B449-949C02141F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676" y="2178476"/>
            <a:ext cx="3781424" cy="4548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277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C820-253C-47D7-BF96-4A0B4F8D20B3}"/>
              </a:ext>
            </a:extLst>
          </p:cNvPr>
          <p:cNvSpPr>
            <a:spLocks noGrp="1"/>
          </p:cNvSpPr>
          <p:nvPr>
            <p:ph type="title"/>
          </p:nvPr>
        </p:nvSpPr>
        <p:spPr>
          <a:xfrm>
            <a:off x="0" y="714374"/>
            <a:ext cx="12192000" cy="1466851"/>
          </a:xfrm>
        </p:spPr>
        <p:txBody>
          <a:bodyPr>
            <a:noAutofit/>
          </a:bodyPr>
          <a:lstStyle/>
          <a:p>
            <a:r>
              <a:rPr lang="en-US" sz="2400" b="1" dirty="0"/>
              <a:t>From backtracking, the vertex adjacent to 'e' is b, c, d, and f from which vertex 'f' has already been checked, and b, c, d have already visited.</a:t>
            </a:r>
            <a:br>
              <a:rPr lang="en-US" sz="2400" b="1" dirty="0"/>
            </a:br>
            <a:r>
              <a:rPr lang="en-US" sz="2400" b="1" dirty="0"/>
              <a:t> </a:t>
            </a:r>
          </a:p>
        </p:txBody>
      </p:sp>
      <p:sp>
        <p:nvSpPr>
          <p:cNvPr id="4" name="Rectangle 3">
            <a:extLst>
              <a:ext uri="{FF2B5EF4-FFF2-40B4-BE49-F238E27FC236}">
                <a16:creationId xmlns:a16="http://schemas.microsoft.com/office/drawing/2014/main" id="{3760D267-2B20-44BB-8254-B2B91717676A}"/>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HAMILTONIAN CIRCUIT PROBLEM</a:t>
            </a:r>
          </a:p>
        </p:txBody>
      </p:sp>
      <p:pic>
        <p:nvPicPr>
          <p:cNvPr id="13314" name="Picture 2" descr="Hamiltonian Circuit Problems">
            <a:extLst>
              <a:ext uri="{FF2B5EF4-FFF2-40B4-BE49-F238E27FC236}">
                <a16:creationId xmlns:a16="http://schemas.microsoft.com/office/drawing/2014/main" id="{6F4D3AA8-5F16-4A7D-94BD-7622FB2C7B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375" y="1796416"/>
            <a:ext cx="3681046" cy="478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0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1BC3-4288-4ABC-94D6-C11E93AA72DD}"/>
              </a:ext>
            </a:extLst>
          </p:cNvPr>
          <p:cNvSpPr>
            <a:spLocks noGrp="1"/>
          </p:cNvSpPr>
          <p:nvPr>
            <p:ph type="title"/>
          </p:nvPr>
        </p:nvSpPr>
        <p:spPr>
          <a:xfrm>
            <a:off x="0" y="793750"/>
            <a:ext cx="10515600" cy="1325563"/>
          </a:xfrm>
        </p:spPr>
        <p:txBody>
          <a:bodyPr/>
          <a:lstStyle/>
          <a:p>
            <a:r>
              <a:rPr lang="en-US" b="1" u="sng" dirty="0"/>
              <a:t>BACKTRACKING:-</a:t>
            </a:r>
          </a:p>
        </p:txBody>
      </p:sp>
      <p:sp>
        <p:nvSpPr>
          <p:cNvPr id="3" name="Content Placeholder 2">
            <a:extLst>
              <a:ext uri="{FF2B5EF4-FFF2-40B4-BE49-F238E27FC236}">
                <a16:creationId xmlns:a16="http://schemas.microsoft.com/office/drawing/2014/main" id="{D900CC46-4A10-46D2-8ADF-93428C4CE4E6}"/>
              </a:ext>
            </a:extLst>
          </p:cNvPr>
          <p:cNvSpPr>
            <a:spLocks noGrp="1"/>
          </p:cNvSpPr>
          <p:nvPr>
            <p:ph idx="1"/>
          </p:nvPr>
        </p:nvSpPr>
        <p:spPr>
          <a:xfrm>
            <a:off x="104775" y="2076450"/>
            <a:ext cx="11830050" cy="4567238"/>
          </a:xfrm>
        </p:spPr>
        <p:txBody>
          <a:bodyPr>
            <a:normAutofit/>
          </a:bodyPr>
          <a:lstStyle/>
          <a:p>
            <a:r>
              <a:rPr lang="en-US" dirty="0"/>
              <a:t>Backtracking is a general algorithm technique that considers every possible combination in order to solve optimization problem.</a:t>
            </a:r>
          </a:p>
          <a:p>
            <a:r>
              <a:rPr lang="en-US" dirty="0"/>
              <a:t>Backtracking uses depth-first-search approach.</a:t>
            </a:r>
          </a:p>
          <a:p>
            <a:r>
              <a:rPr lang="en-US" dirty="0"/>
              <a:t>The search tree can be pruned to avoid considering cases that do not look promising.</a:t>
            </a:r>
          </a:p>
          <a:p>
            <a:r>
              <a:rPr lang="en-US" dirty="0"/>
              <a:t>While backtracking is useful for hard problems to which we do not know more efficient solutions.</a:t>
            </a:r>
          </a:p>
          <a:p>
            <a:r>
              <a:rPr lang="en-US" dirty="0"/>
              <a:t>It is poor solution for everyday problems that other techniques are much better at solving.</a:t>
            </a:r>
          </a:p>
        </p:txBody>
      </p:sp>
      <p:sp>
        <p:nvSpPr>
          <p:cNvPr id="4" name="Rectangle 3">
            <a:extLst>
              <a:ext uri="{FF2B5EF4-FFF2-40B4-BE49-F238E27FC236}">
                <a16:creationId xmlns:a16="http://schemas.microsoft.com/office/drawing/2014/main" id="{CF70F5F5-1017-4EE5-AE23-3EF3ECBBE5E0}"/>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a:t>
            </a:r>
          </a:p>
        </p:txBody>
      </p:sp>
    </p:spTree>
    <p:extLst>
      <p:ext uri="{BB962C8B-B14F-4D97-AF65-F5344CB8AC3E}">
        <p14:creationId xmlns:p14="http://schemas.microsoft.com/office/powerpoint/2010/main" val="27265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3AAE-A3A8-4137-9762-144BFE7AB6DE}"/>
              </a:ext>
            </a:extLst>
          </p:cNvPr>
          <p:cNvSpPr>
            <a:spLocks noGrp="1"/>
          </p:cNvSpPr>
          <p:nvPr>
            <p:ph type="title"/>
          </p:nvPr>
        </p:nvSpPr>
        <p:spPr>
          <a:xfrm>
            <a:off x="0" y="857250"/>
            <a:ext cx="11839575" cy="1419224"/>
          </a:xfrm>
        </p:spPr>
        <p:txBody>
          <a:bodyPr>
            <a:noAutofit/>
          </a:bodyPr>
          <a:lstStyle/>
          <a:p>
            <a:r>
              <a:rPr lang="en-US" sz="2800" b="1" dirty="0"/>
              <a:t>So, again we backtrack one step. </a:t>
            </a:r>
            <a:br>
              <a:rPr lang="en-US" sz="2800" b="1" dirty="0"/>
            </a:br>
            <a:r>
              <a:rPr lang="en-US" sz="2800" b="1" dirty="0"/>
              <a:t>Now, the vertex adjacent to d are e, f from which e has already been checked, and adjacent of 'f' are d and e. If 'e' vertex, revisited them we get a dead state. </a:t>
            </a:r>
            <a:br>
              <a:rPr lang="en-US" sz="2800" b="1" dirty="0"/>
            </a:br>
            <a:endParaRPr lang="en-US" sz="2800" dirty="0"/>
          </a:p>
        </p:txBody>
      </p:sp>
      <p:sp>
        <p:nvSpPr>
          <p:cNvPr id="4" name="Rectangle 3">
            <a:extLst>
              <a:ext uri="{FF2B5EF4-FFF2-40B4-BE49-F238E27FC236}">
                <a16:creationId xmlns:a16="http://schemas.microsoft.com/office/drawing/2014/main" id="{54A559E7-1635-4564-B804-DD3B63037A83}"/>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HAMILTONIAN CIRCUIT PROBLEM</a:t>
            </a:r>
          </a:p>
        </p:txBody>
      </p:sp>
      <p:pic>
        <p:nvPicPr>
          <p:cNvPr id="14338" name="Picture 2" descr="Hamiltonian Circuit Problems">
            <a:extLst>
              <a:ext uri="{FF2B5EF4-FFF2-40B4-BE49-F238E27FC236}">
                <a16:creationId xmlns:a16="http://schemas.microsoft.com/office/drawing/2014/main" id="{FE597FA7-6AEA-4B55-BDD9-25CF9B3E61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9362" y="2195779"/>
            <a:ext cx="3266888" cy="436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03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922C-CFE3-4E38-8A6C-1400F23D6896}"/>
              </a:ext>
            </a:extLst>
          </p:cNvPr>
          <p:cNvSpPr>
            <a:spLocks noGrp="1"/>
          </p:cNvSpPr>
          <p:nvPr>
            <p:ph type="title"/>
          </p:nvPr>
        </p:nvSpPr>
        <p:spPr>
          <a:xfrm>
            <a:off x="66675" y="2285999"/>
            <a:ext cx="6743700" cy="4371975"/>
          </a:xfrm>
        </p:spPr>
        <p:txBody>
          <a:bodyPr>
            <a:noAutofit/>
          </a:bodyPr>
          <a:lstStyle/>
          <a:p>
            <a:r>
              <a:rPr lang="en-US" sz="2800" dirty="0"/>
              <a:t>So again we backtrack one step.</a:t>
            </a:r>
            <a:br>
              <a:rPr lang="en-US" sz="2800" dirty="0"/>
            </a:br>
            <a:r>
              <a:rPr lang="en-US" sz="2800" dirty="0"/>
              <a:t>Now, adjacent to c is 'e' and adjacent to 'e’</a:t>
            </a:r>
            <a:br>
              <a:rPr lang="en-US" sz="2800" dirty="0"/>
            </a:br>
            <a:r>
              <a:rPr lang="en-US" sz="2800" dirty="0"/>
              <a:t> is 'f' and adjacent to 'f' is 'd' and adjacent to 'd' is 'a.' Here, we get the Hamiltonian Cycle as all the vertex other than the start vertex 'a' is visited only once. (a - b - c - e - f -d - a).</a:t>
            </a:r>
            <a:br>
              <a:rPr lang="en-US" sz="2800" dirty="0"/>
            </a:br>
            <a:br>
              <a:rPr lang="en-US" sz="2800" dirty="0"/>
            </a:br>
            <a:r>
              <a:rPr lang="en-US" sz="2800" dirty="0"/>
              <a:t>Here we have generated one Hamiltonian circuit, but another Hamiltonian circuit can also be obtained by considering another vertex.</a:t>
            </a:r>
            <a:br>
              <a:rPr lang="en-US" sz="2800" dirty="0"/>
            </a:br>
            <a:br>
              <a:rPr lang="en-US" sz="2800" dirty="0"/>
            </a:br>
            <a:br>
              <a:rPr lang="en-US" sz="2800" dirty="0"/>
            </a:br>
            <a:br>
              <a:rPr lang="en-US" sz="2800" dirty="0"/>
            </a:br>
            <a:br>
              <a:rPr lang="en-US" sz="2800" dirty="0"/>
            </a:br>
            <a:endParaRPr lang="en-US" sz="2800" dirty="0"/>
          </a:p>
        </p:txBody>
      </p:sp>
      <p:sp>
        <p:nvSpPr>
          <p:cNvPr id="4" name="Rectangle 3">
            <a:extLst>
              <a:ext uri="{FF2B5EF4-FFF2-40B4-BE49-F238E27FC236}">
                <a16:creationId xmlns:a16="http://schemas.microsoft.com/office/drawing/2014/main" id="{8D26FFD2-6C81-4B18-B09E-FFB7CB86EB5D}"/>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HAMILTONIAN CIRCUIT PROBLEM</a:t>
            </a:r>
          </a:p>
        </p:txBody>
      </p:sp>
      <p:pic>
        <p:nvPicPr>
          <p:cNvPr id="15362" name="Picture 2" descr="Hamiltonian Circuit Problems">
            <a:extLst>
              <a:ext uri="{FF2B5EF4-FFF2-40B4-BE49-F238E27FC236}">
                <a16:creationId xmlns:a16="http://schemas.microsoft.com/office/drawing/2014/main" id="{653BE032-7F29-4FDE-BCEC-C1247809BA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72451" y="1042557"/>
            <a:ext cx="3483292" cy="5415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441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58DF-6529-4AB7-8D93-99C1D418EDDC}"/>
              </a:ext>
            </a:extLst>
          </p:cNvPr>
          <p:cNvSpPr>
            <a:spLocks noGrp="1"/>
          </p:cNvSpPr>
          <p:nvPr>
            <p:ph type="title"/>
          </p:nvPr>
        </p:nvSpPr>
        <p:spPr>
          <a:xfrm>
            <a:off x="0" y="803275"/>
            <a:ext cx="10515600" cy="1325563"/>
          </a:xfrm>
        </p:spPr>
        <p:txBody>
          <a:bodyPr/>
          <a:lstStyle/>
          <a:p>
            <a:r>
              <a:rPr lang="en-US" b="1" u="sng" dirty="0"/>
              <a:t>Algorithm:-</a:t>
            </a:r>
          </a:p>
        </p:txBody>
      </p:sp>
      <p:sp>
        <p:nvSpPr>
          <p:cNvPr id="3" name="Content Placeholder 2">
            <a:extLst>
              <a:ext uri="{FF2B5EF4-FFF2-40B4-BE49-F238E27FC236}">
                <a16:creationId xmlns:a16="http://schemas.microsoft.com/office/drawing/2014/main" id="{345472CB-81C6-41A2-A2DF-E95205E953E9}"/>
              </a:ext>
            </a:extLst>
          </p:cNvPr>
          <p:cNvSpPr>
            <a:spLocks noGrp="1"/>
          </p:cNvSpPr>
          <p:nvPr>
            <p:ph idx="1"/>
          </p:nvPr>
        </p:nvSpPr>
        <p:spPr>
          <a:xfrm>
            <a:off x="0" y="1838325"/>
            <a:ext cx="10515600" cy="4910138"/>
          </a:xfrm>
        </p:spPr>
        <p:txBody>
          <a:bodyPr>
            <a:normAutofit fontScale="92500" lnSpcReduction="20000"/>
          </a:bodyPr>
          <a:lstStyle/>
          <a:p>
            <a:pPr marL="0" indent="0">
              <a:buNone/>
            </a:pPr>
            <a:r>
              <a:rPr lang="en-US" sz="1600" dirty="0" err="1"/>
              <a:t>cycleFound</a:t>
            </a:r>
            <a:r>
              <a:rPr lang="en-US" sz="1600" dirty="0"/>
              <a:t>(node k)</a:t>
            </a:r>
          </a:p>
          <a:p>
            <a:r>
              <a:rPr lang="en-US" sz="1600" dirty="0"/>
              <a:t>   if all nodes are included, then</a:t>
            </a:r>
          </a:p>
          <a:p>
            <a:r>
              <a:rPr lang="en-US" sz="1600" dirty="0"/>
              <a:t>      if there is an edge between nodes k and 0, then</a:t>
            </a:r>
          </a:p>
          <a:p>
            <a:r>
              <a:rPr lang="en-US" sz="1600" dirty="0"/>
              <a:t>         return true</a:t>
            </a:r>
          </a:p>
          <a:p>
            <a:r>
              <a:rPr lang="en-US" sz="1600" dirty="0"/>
              <a:t>      else</a:t>
            </a:r>
          </a:p>
          <a:p>
            <a:r>
              <a:rPr lang="en-US" sz="1600" dirty="0"/>
              <a:t>         return false;</a:t>
            </a:r>
          </a:p>
          <a:p>
            <a:endParaRPr lang="en-US" sz="1600" dirty="0"/>
          </a:p>
          <a:p>
            <a:r>
              <a:rPr lang="en-US" sz="1600" dirty="0"/>
              <a:t>   for all vertex v except starting point, do</a:t>
            </a:r>
          </a:p>
          <a:p>
            <a:r>
              <a:rPr lang="en-US" sz="1600" dirty="0"/>
              <a:t>      if </a:t>
            </a:r>
            <a:r>
              <a:rPr lang="en-US" sz="1600" dirty="0" err="1"/>
              <a:t>isValid</a:t>
            </a:r>
            <a:r>
              <a:rPr lang="en-US" sz="1600" dirty="0"/>
              <a:t>(v, k), then //when v is a valid edge</a:t>
            </a:r>
          </a:p>
          <a:p>
            <a:r>
              <a:rPr lang="en-US" sz="1600" dirty="0"/>
              <a:t>         add v into the path</a:t>
            </a:r>
          </a:p>
          <a:p>
            <a:r>
              <a:rPr lang="en-US" sz="1600" dirty="0"/>
              <a:t>         if </a:t>
            </a:r>
            <a:r>
              <a:rPr lang="en-US" sz="1600" dirty="0" err="1"/>
              <a:t>cycleFound</a:t>
            </a:r>
            <a:r>
              <a:rPr lang="en-US" sz="1600" dirty="0"/>
              <a:t>(k+1) is true, then</a:t>
            </a:r>
          </a:p>
          <a:p>
            <a:r>
              <a:rPr lang="en-US" sz="1600" dirty="0"/>
              <a:t>            return true</a:t>
            </a:r>
          </a:p>
          <a:p>
            <a:r>
              <a:rPr lang="en-US" sz="1600" dirty="0"/>
              <a:t>         otherwise remove v from the path</a:t>
            </a:r>
          </a:p>
          <a:p>
            <a:r>
              <a:rPr lang="en-US" sz="1600" dirty="0"/>
              <a:t>   done</a:t>
            </a:r>
          </a:p>
          <a:p>
            <a:r>
              <a:rPr lang="en-US" sz="1600" dirty="0"/>
              <a:t>   return false</a:t>
            </a:r>
          </a:p>
          <a:p>
            <a:r>
              <a:rPr lang="en-US" sz="1600" dirty="0"/>
              <a:t>End</a:t>
            </a:r>
          </a:p>
        </p:txBody>
      </p:sp>
      <p:sp>
        <p:nvSpPr>
          <p:cNvPr id="4" name="Rectangle 3">
            <a:extLst>
              <a:ext uri="{FF2B5EF4-FFF2-40B4-BE49-F238E27FC236}">
                <a16:creationId xmlns:a16="http://schemas.microsoft.com/office/drawing/2014/main" id="{07B6D248-A4F6-4A19-93E9-E484F8D6C662}"/>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HAMILTONIAN CIRCUIT PROBLEM</a:t>
            </a:r>
          </a:p>
        </p:txBody>
      </p:sp>
    </p:spTree>
    <p:extLst>
      <p:ext uri="{BB962C8B-B14F-4D97-AF65-F5344CB8AC3E}">
        <p14:creationId xmlns:p14="http://schemas.microsoft.com/office/powerpoint/2010/main" val="2481114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FE31-D4FB-4D15-8A46-350FE3E8EFEE}"/>
              </a:ext>
            </a:extLst>
          </p:cNvPr>
          <p:cNvSpPr>
            <a:spLocks noGrp="1"/>
          </p:cNvSpPr>
          <p:nvPr>
            <p:ph type="title"/>
          </p:nvPr>
        </p:nvSpPr>
        <p:spPr>
          <a:xfrm>
            <a:off x="114300" y="1050925"/>
            <a:ext cx="10515600" cy="1325563"/>
          </a:xfrm>
        </p:spPr>
        <p:txBody>
          <a:bodyPr/>
          <a:lstStyle/>
          <a:p>
            <a:r>
              <a:rPr lang="en-US" dirty="0"/>
              <a:t>Algorithm:-</a:t>
            </a:r>
          </a:p>
        </p:txBody>
      </p:sp>
      <p:sp>
        <p:nvSpPr>
          <p:cNvPr id="3" name="Content Placeholder 2">
            <a:extLst>
              <a:ext uri="{FF2B5EF4-FFF2-40B4-BE49-F238E27FC236}">
                <a16:creationId xmlns:a16="http://schemas.microsoft.com/office/drawing/2014/main" id="{C5F5C46E-D534-428E-A3BB-13735451BC39}"/>
              </a:ext>
            </a:extLst>
          </p:cNvPr>
          <p:cNvSpPr>
            <a:spLocks noGrp="1"/>
          </p:cNvSpPr>
          <p:nvPr>
            <p:ph idx="1"/>
          </p:nvPr>
        </p:nvSpPr>
        <p:spPr>
          <a:xfrm>
            <a:off x="76200" y="1876425"/>
            <a:ext cx="10515600" cy="4981575"/>
          </a:xfrm>
        </p:spPr>
        <p:txBody>
          <a:bodyPr/>
          <a:lstStyle/>
          <a:p>
            <a:endParaRPr lang="en-US" dirty="0"/>
          </a:p>
          <a:p>
            <a:pPr marL="0" indent="0">
              <a:buNone/>
            </a:pPr>
            <a:r>
              <a:rPr lang="en-US" dirty="0" err="1"/>
              <a:t>isValid</a:t>
            </a:r>
            <a:r>
              <a:rPr lang="en-US" dirty="0"/>
              <a:t>(v, k)</a:t>
            </a:r>
          </a:p>
          <a:p>
            <a:pPr marL="0" indent="0">
              <a:buNone/>
            </a:pPr>
            <a:r>
              <a:rPr lang="en-US" dirty="0"/>
              <a:t>   if there is no edge between node(k-1) to v, then</a:t>
            </a:r>
          </a:p>
          <a:p>
            <a:pPr marL="0" indent="0">
              <a:buNone/>
            </a:pPr>
            <a:r>
              <a:rPr lang="en-US" dirty="0"/>
              <a:t>      return false</a:t>
            </a:r>
          </a:p>
          <a:p>
            <a:pPr marL="0" indent="0">
              <a:buNone/>
            </a:pPr>
            <a:r>
              <a:rPr lang="en-US" dirty="0"/>
              <a:t>   if v is already taken, then</a:t>
            </a:r>
          </a:p>
          <a:p>
            <a:pPr marL="0" indent="0">
              <a:buNone/>
            </a:pPr>
            <a:r>
              <a:rPr lang="en-US" dirty="0"/>
              <a:t>      return false</a:t>
            </a:r>
          </a:p>
          <a:p>
            <a:pPr marL="0" indent="0">
              <a:buNone/>
            </a:pPr>
            <a:r>
              <a:rPr lang="en-US" dirty="0"/>
              <a:t>   return true; //otherwise it is valid</a:t>
            </a:r>
          </a:p>
          <a:p>
            <a:pPr marL="0" indent="0">
              <a:buNone/>
            </a:pPr>
            <a:r>
              <a:rPr lang="en-US" dirty="0"/>
              <a:t>End</a:t>
            </a:r>
          </a:p>
        </p:txBody>
      </p:sp>
      <p:sp>
        <p:nvSpPr>
          <p:cNvPr id="4" name="Rectangle 3">
            <a:extLst>
              <a:ext uri="{FF2B5EF4-FFF2-40B4-BE49-F238E27FC236}">
                <a16:creationId xmlns:a16="http://schemas.microsoft.com/office/drawing/2014/main" id="{620BB521-935F-4644-84DB-671D0E679142}"/>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HAMILTONIAN CIRCUIT PROBLEM</a:t>
            </a:r>
          </a:p>
        </p:txBody>
      </p:sp>
    </p:spTree>
    <p:extLst>
      <p:ext uri="{BB962C8B-B14F-4D97-AF65-F5344CB8AC3E}">
        <p14:creationId xmlns:p14="http://schemas.microsoft.com/office/powerpoint/2010/main" val="850966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D487-BCE7-48D4-8FE7-0CB3BAD26015}"/>
              </a:ext>
            </a:extLst>
          </p:cNvPr>
          <p:cNvSpPr>
            <a:spLocks noGrp="1"/>
          </p:cNvSpPr>
          <p:nvPr>
            <p:ph type="title"/>
          </p:nvPr>
        </p:nvSpPr>
        <p:spPr>
          <a:xfrm>
            <a:off x="0" y="812800"/>
            <a:ext cx="10515600" cy="1325563"/>
          </a:xfrm>
        </p:spPr>
        <p:txBody>
          <a:bodyPr/>
          <a:lstStyle/>
          <a:p>
            <a:r>
              <a:rPr lang="en-US" b="1" u="sng" dirty="0"/>
              <a:t>SUBSET SUM PROBLEM:-</a:t>
            </a:r>
          </a:p>
        </p:txBody>
      </p:sp>
      <p:sp>
        <p:nvSpPr>
          <p:cNvPr id="3" name="Content Placeholder 2">
            <a:extLst>
              <a:ext uri="{FF2B5EF4-FFF2-40B4-BE49-F238E27FC236}">
                <a16:creationId xmlns:a16="http://schemas.microsoft.com/office/drawing/2014/main" id="{09CA2FB8-F11E-4C8E-97A7-3DB4AD925488}"/>
              </a:ext>
            </a:extLst>
          </p:cNvPr>
          <p:cNvSpPr>
            <a:spLocks noGrp="1"/>
          </p:cNvSpPr>
          <p:nvPr>
            <p:ph idx="1"/>
          </p:nvPr>
        </p:nvSpPr>
        <p:spPr>
          <a:xfrm>
            <a:off x="-1" y="2000251"/>
            <a:ext cx="12030075" cy="4857750"/>
          </a:xfrm>
        </p:spPr>
        <p:txBody>
          <a:bodyPr/>
          <a:lstStyle/>
          <a:p>
            <a:pPr fontAlgn="base"/>
            <a:r>
              <a:rPr lang="en-US" dirty="0"/>
              <a:t>Subset sum problem is the problem of finding a subset such that the sum of elements equal a given number. The backtracking approach generates all permutations in the worst case but in general, performs better than the recursive approach towards subset sum problem.</a:t>
            </a:r>
          </a:p>
          <a:p>
            <a:pPr fontAlgn="base"/>
            <a:r>
              <a:rPr lang="en-US" dirty="0"/>
              <a:t>A subset A of n positive integers and a value </a:t>
            </a:r>
            <a:r>
              <a:rPr lang="en-US" b="1" dirty="0"/>
              <a:t>sum</a:t>
            </a:r>
            <a:r>
              <a:rPr lang="en-US" dirty="0"/>
              <a:t> is given, find whether or not there exists any subset of the given set, the sum of whose elements is equal to the given value of sum.</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5D74EEF-769C-44BB-A40A-E02BD09BA9CB}"/>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SUBSET SUM PROBLEM</a:t>
            </a:r>
          </a:p>
        </p:txBody>
      </p:sp>
    </p:spTree>
    <p:extLst>
      <p:ext uri="{BB962C8B-B14F-4D97-AF65-F5344CB8AC3E}">
        <p14:creationId xmlns:p14="http://schemas.microsoft.com/office/powerpoint/2010/main" val="1274677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4E47-E7A1-4A1F-BA72-244E63848E1A}"/>
              </a:ext>
            </a:extLst>
          </p:cNvPr>
          <p:cNvSpPr>
            <a:spLocks noGrp="1"/>
          </p:cNvSpPr>
          <p:nvPr>
            <p:ph type="title"/>
          </p:nvPr>
        </p:nvSpPr>
        <p:spPr>
          <a:xfrm>
            <a:off x="0" y="669925"/>
            <a:ext cx="10515600" cy="1325563"/>
          </a:xfrm>
        </p:spPr>
        <p:txBody>
          <a:bodyPr/>
          <a:lstStyle/>
          <a:p>
            <a:r>
              <a:rPr lang="en-US" b="1" u="sng" dirty="0"/>
              <a:t>Example problem:-</a:t>
            </a:r>
          </a:p>
        </p:txBody>
      </p:sp>
      <p:sp>
        <p:nvSpPr>
          <p:cNvPr id="3" name="Content Placeholder 2">
            <a:extLst>
              <a:ext uri="{FF2B5EF4-FFF2-40B4-BE49-F238E27FC236}">
                <a16:creationId xmlns:a16="http://schemas.microsoft.com/office/drawing/2014/main" id="{783449CB-B10B-4DCB-AF25-BF10D6D0EF68}"/>
              </a:ext>
            </a:extLst>
          </p:cNvPr>
          <p:cNvSpPr>
            <a:spLocks noGrp="1"/>
          </p:cNvSpPr>
          <p:nvPr>
            <p:ph idx="1"/>
          </p:nvPr>
        </p:nvSpPr>
        <p:spPr>
          <a:xfrm>
            <a:off x="0" y="1811337"/>
            <a:ext cx="11963400" cy="4922838"/>
          </a:xfrm>
        </p:spPr>
        <p:txBody>
          <a:bodyPr/>
          <a:lstStyle/>
          <a:p>
            <a:r>
              <a:rPr lang="en-US" dirty="0"/>
              <a:t> Given a set S = (3, 4, 5, 6) and X =9. Obtain the subset sum using Backtracking approach.</a:t>
            </a:r>
          </a:p>
          <a:p>
            <a:r>
              <a:rPr lang="en-US" b="1" u="sng" dirty="0"/>
              <a:t>Solution:-</a:t>
            </a:r>
          </a:p>
          <a:p>
            <a:pPr marL="0" indent="0">
              <a:buNone/>
            </a:pPr>
            <a:endParaRPr lang="en-US" b="1" u="sng" dirty="0"/>
          </a:p>
        </p:txBody>
      </p:sp>
      <p:sp>
        <p:nvSpPr>
          <p:cNvPr id="4" name="Rectangle 3">
            <a:extLst>
              <a:ext uri="{FF2B5EF4-FFF2-40B4-BE49-F238E27FC236}">
                <a16:creationId xmlns:a16="http://schemas.microsoft.com/office/drawing/2014/main" id="{931C7664-BC3B-4805-AE3A-7B3D2D42354F}"/>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SUBSET SUM PROBLEM</a:t>
            </a:r>
          </a:p>
        </p:txBody>
      </p:sp>
      <p:pic>
        <p:nvPicPr>
          <p:cNvPr id="16386" name="Picture 2" descr="Subset-Sum Problem">
            <a:extLst>
              <a:ext uri="{FF2B5EF4-FFF2-40B4-BE49-F238E27FC236}">
                <a16:creationId xmlns:a16="http://schemas.microsoft.com/office/drawing/2014/main" id="{8321015A-F091-4BD3-8DCC-87E245C5D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4" y="2457449"/>
            <a:ext cx="6766970"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167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FC35-2EFF-44EE-9B2F-374D7316D7DF}"/>
              </a:ext>
            </a:extLst>
          </p:cNvPr>
          <p:cNvSpPr>
            <a:spLocks noGrp="1"/>
          </p:cNvSpPr>
          <p:nvPr>
            <p:ph type="title"/>
          </p:nvPr>
        </p:nvSpPr>
        <p:spPr>
          <a:xfrm>
            <a:off x="76200" y="946150"/>
            <a:ext cx="10515600" cy="1325563"/>
          </a:xfrm>
        </p:spPr>
        <p:txBody>
          <a:bodyPr/>
          <a:lstStyle/>
          <a:p>
            <a:r>
              <a:rPr lang="en-US" b="1" u="sng" dirty="0"/>
              <a:t>Algorithm:-</a:t>
            </a:r>
          </a:p>
        </p:txBody>
      </p:sp>
      <p:sp>
        <p:nvSpPr>
          <p:cNvPr id="3" name="Content Placeholder 2">
            <a:extLst>
              <a:ext uri="{FF2B5EF4-FFF2-40B4-BE49-F238E27FC236}">
                <a16:creationId xmlns:a16="http://schemas.microsoft.com/office/drawing/2014/main" id="{7D0D920F-B4D2-4067-8966-E3231B9286ED}"/>
              </a:ext>
            </a:extLst>
          </p:cNvPr>
          <p:cNvSpPr>
            <a:spLocks noGrp="1"/>
          </p:cNvSpPr>
          <p:nvPr>
            <p:ph idx="1"/>
          </p:nvPr>
        </p:nvSpPr>
        <p:spPr>
          <a:xfrm>
            <a:off x="66675" y="1990725"/>
            <a:ext cx="11791950" cy="4772025"/>
          </a:xfrm>
        </p:spPr>
        <p:txBody>
          <a:bodyPr>
            <a:normAutofit fontScale="55000" lnSpcReduction="20000"/>
          </a:bodyPr>
          <a:lstStyle/>
          <a:p>
            <a:pPr marL="0" indent="0">
              <a:buNone/>
            </a:pPr>
            <a:r>
              <a:rPr lang="en-US" dirty="0"/>
              <a:t>void </a:t>
            </a:r>
            <a:r>
              <a:rPr lang="en-US" dirty="0" err="1"/>
              <a:t>subset_sum</a:t>
            </a:r>
            <a:r>
              <a:rPr lang="en-US" dirty="0"/>
              <a:t>(int list[], int sum, int </a:t>
            </a:r>
            <a:r>
              <a:rPr lang="en-US" dirty="0" err="1"/>
              <a:t>starting_index</a:t>
            </a:r>
            <a:r>
              <a:rPr lang="en-US" dirty="0"/>
              <a:t>, int </a:t>
            </a:r>
            <a:r>
              <a:rPr lang="en-US" dirty="0" err="1"/>
              <a:t>target_sum</a:t>
            </a:r>
            <a:r>
              <a:rPr lang="en-US" dirty="0"/>
              <a:t>) </a:t>
            </a:r>
          </a:p>
          <a:p>
            <a:pPr marL="0" indent="0">
              <a:buNone/>
            </a:pPr>
            <a:r>
              <a:rPr lang="en-US" dirty="0"/>
              <a:t>{ </a:t>
            </a:r>
          </a:p>
          <a:p>
            <a:pPr marL="0" indent="0">
              <a:buNone/>
            </a:pPr>
            <a:r>
              <a:rPr lang="en-US" dirty="0"/>
              <a:t>        if( </a:t>
            </a:r>
            <a:r>
              <a:rPr lang="en-US" dirty="0" err="1"/>
              <a:t>target_sum</a:t>
            </a:r>
            <a:r>
              <a:rPr lang="en-US" dirty="0"/>
              <a:t> == sum ) </a:t>
            </a:r>
          </a:p>
          <a:p>
            <a:pPr marL="0" indent="0">
              <a:buNone/>
            </a:pPr>
            <a:r>
              <a:rPr lang="en-US" dirty="0"/>
              <a:t>        { </a:t>
            </a:r>
          </a:p>
          <a:p>
            <a:pPr marL="0" indent="0">
              <a:buNone/>
            </a:pPr>
            <a:r>
              <a:rPr lang="en-US" dirty="0"/>
              <a:t>            </a:t>
            </a:r>
            <a:r>
              <a:rPr lang="en-US" dirty="0" err="1"/>
              <a:t>subset_count</a:t>
            </a:r>
            <a:r>
              <a:rPr lang="en-US" dirty="0"/>
              <a:t>++; </a:t>
            </a:r>
          </a:p>
          <a:p>
            <a:pPr marL="0" indent="0">
              <a:buNone/>
            </a:pPr>
            <a:r>
              <a:rPr lang="en-US" dirty="0"/>
              <a:t>            if(</a:t>
            </a:r>
            <a:r>
              <a:rPr lang="en-US" dirty="0" err="1"/>
              <a:t>starting_index</a:t>
            </a:r>
            <a:r>
              <a:rPr lang="en-US" dirty="0"/>
              <a:t> &lt; </a:t>
            </a:r>
            <a:r>
              <a:rPr lang="en-US" dirty="0" err="1"/>
              <a:t>list.length</a:t>
            </a:r>
            <a:r>
              <a:rPr lang="en-US" dirty="0"/>
              <a:t>)</a:t>
            </a:r>
          </a:p>
          <a:p>
            <a:pPr marL="0" indent="0">
              <a:buNone/>
            </a:pPr>
            <a:r>
              <a:rPr lang="en-US" dirty="0"/>
              <a:t>                </a:t>
            </a:r>
            <a:r>
              <a:rPr lang="en-US" dirty="0" err="1"/>
              <a:t>subset_sum</a:t>
            </a:r>
            <a:r>
              <a:rPr lang="en-US" dirty="0"/>
              <a:t>(list, sum - list[starting_index-1], </a:t>
            </a:r>
            <a:r>
              <a:rPr lang="en-US" dirty="0" err="1"/>
              <a:t>starting_index</a:t>
            </a:r>
            <a:r>
              <a:rPr lang="en-US" dirty="0"/>
              <a:t>, </a:t>
            </a:r>
            <a:r>
              <a:rPr lang="en-US" dirty="0" err="1"/>
              <a:t>target_sum</a:t>
            </a:r>
            <a:r>
              <a:rPr lang="en-US" dirty="0"/>
              <a:t>); </a:t>
            </a:r>
          </a:p>
          <a:p>
            <a:pPr marL="0" indent="0">
              <a:buNone/>
            </a:pPr>
            <a:r>
              <a:rPr lang="en-US" dirty="0"/>
              <a:t>        } </a:t>
            </a:r>
          </a:p>
          <a:p>
            <a:pPr marL="0" indent="0">
              <a:buNone/>
            </a:pPr>
            <a:r>
              <a:rPr lang="en-US" dirty="0"/>
              <a:t>        else</a:t>
            </a:r>
          </a:p>
          <a:p>
            <a:pPr marL="0" indent="0">
              <a:buNone/>
            </a:pPr>
            <a:r>
              <a:rPr lang="en-US" dirty="0"/>
              <a:t>        { </a:t>
            </a:r>
          </a:p>
          <a:p>
            <a:pPr marL="0" indent="0">
              <a:buNone/>
            </a:pPr>
            <a:r>
              <a:rPr lang="en-US" dirty="0"/>
              <a:t>            for( int </a:t>
            </a:r>
            <a:r>
              <a:rPr lang="en-US" dirty="0" err="1"/>
              <a:t>i</a:t>
            </a:r>
            <a:r>
              <a:rPr lang="en-US" dirty="0"/>
              <a:t> = </a:t>
            </a:r>
            <a:r>
              <a:rPr lang="en-US" dirty="0" err="1"/>
              <a:t>starting_index</a:t>
            </a:r>
            <a:r>
              <a:rPr lang="en-US" dirty="0"/>
              <a:t>; </a:t>
            </a:r>
            <a:r>
              <a:rPr lang="en-US" dirty="0" err="1"/>
              <a:t>i</a:t>
            </a:r>
            <a:r>
              <a:rPr lang="en-US" dirty="0"/>
              <a:t> &lt; </a:t>
            </a:r>
            <a:r>
              <a:rPr lang="en-US" dirty="0" err="1"/>
              <a:t>list.length</a:t>
            </a:r>
            <a:r>
              <a:rPr lang="en-US" dirty="0"/>
              <a:t>; </a:t>
            </a:r>
            <a:r>
              <a:rPr lang="en-US" dirty="0" err="1"/>
              <a:t>i</a:t>
            </a:r>
            <a:r>
              <a:rPr lang="en-US" dirty="0"/>
              <a:t>++ ) </a:t>
            </a:r>
          </a:p>
          <a:p>
            <a:pPr marL="0" indent="0">
              <a:buNone/>
            </a:pPr>
            <a:r>
              <a:rPr lang="en-US" dirty="0"/>
              <a:t>            { </a:t>
            </a:r>
          </a:p>
          <a:p>
            <a:pPr marL="0" indent="0">
              <a:buNone/>
            </a:pPr>
            <a:r>
              <a:rPr lang="en-US" dirty="0"/>
              <a:t>                </a:t>
            </a:r>
            <a:r>
              <a:rPr lang="en-US" dirty="0" err="1"/>
              <a:t>subset_sum</a:t>
            </a:r>
            <a:r>
              <a:rPr lang="en-US" dirty="0"/>
              <a:t>(list, sum + list[</a:t>
            </a:r>
            <a:r>
              <a:rPr lang="en-US" dirty="0" err="1"/>
              <a:t>i</a:t>
            </a:r>
            <a:r>
              <a:rPr lang="en-US" dirty="0"/>
              <a:t>], </a:t>
            </a:r>
            <a:r>
              <a:rPr lang="en-US" dirty="0" err="1"/>
              <a:t>i</a:t>
            </a:r>
            <a:r>
              <a:rPr lang="en-US" dirty="0"/>
              <a:t> + 1, </a:t>
            </a:r>
            <a:r>
              <a:rPr lang="en-US" dirty="0" err="1"/>
              <a:t>target_sum</a:t>
            </a:r>
            <a:r>
              <a:rPr lang="en-US" dirty="0"/>
              <a:t>); </a:t>
            </a:r>
          </a:p>
          <a:p>
            <a:pPr marL="0" indent="0">
              <a:buNone/>
            </a:pPr>
            <a:r>
              <a:rPr lang="en-US" dirty="0"/>
              <a:t>            } </a:t>
            </a:r>
          </a:p>
          <a:p>
            <a:pPr marL="0" indent="0">
              <a:buNone/>
            </a:pPr>
            <a:r>
              <a:rPr lang="en-US" dirty="0"/>
              <a:t>        } </a:t>
            </a:r>
          </a:p>
          <a:p>
            <a:pPr marL="0" indent="0">
              <a:buNone/>
            </a:pPr>
            <a:r>
              <a:rPr lang="en-US" dirty="0"/>
              <a:t>    } </a:t>
            </a:r>
          </a:p>
        </p:txBody>
      </p:sp>
      <p:sp>
        <p:nvSpPr>
          <p:cNvPr id="4" name="Rectangle 3">
            <a:extLst>
              <a:ext uri="{FF2B5EF4-FFF2-40B4-BE49-F238E27FC236}">
                <a16:creationId xmlns:a16="http://schemas.microsoft.com/office/drawing/2014/main" id="{F90E7BD4-B9B7-489B-AC01-18592D10B5DB}"/>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SUBSET SUM PROBLEM</a:t>
            </a:r>
          </a:p>
        </p:txBody>
      </p:sp>
    </p:spTree>
    <p:extLst>
      <p:ext uri="{BB962C8B-B14F-4D97-AF65-F5344CB8AC3E}">
        <p14:creationId xmlns:p14="http://schemas.microsoft.com/office/powerpoint/2010/main" val="375352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C35B-6C47-4628-8311-D24322B15070}"/>
              </a:ext>
            </a:extLst>
          </p:cNvPr>
          <p:cNvSpPr>
            <a:spLocks noGrp="1"/>
          </p:cNvSpPr>
          <p:nvPr>
            <p:ph type="title"/>
          </p:nvPr>
        </p:nvSpPr>
        <p:spPr>
          <a:xfrm>
            <a:off x="76200" y="812800"/>
            <a:ext cx="10515600" cy="1325563"/>
          </a:xfrm>
        </p:spPr>
        <p:txBody>
          <a:bodyPr>
            <a:normAutofit/>
          </a:bodyPr>
          <a:lstStyle/>
          <a:p>
            <a:r>
              <a:rPr lang="en-US" sz="3600" dirty="0"/>
              <a:t>Example:-</a:t>
            </a:r>
          </a:p>
        </p:txBody>
      </p:sp>
      <p:sp>
        <p:nvSpPr>
          <p:cNvPr id="3" name="Content Placeholder 2">
            <a:extLst>
              <a:ext uri="{FF2B5EF4-FFF2-40B4-BE49-F238E27FC236}">
                <a16:creationId xmlns:a16="http://schemas.microsoft.com/office/drawing/2014/main" id="{B477A11A-F64E-44C9-8716-E292404DDB6C}"/>
              </a:ext>
            </a:extLst>
          </p:cNvPr>
          <p:cNvSpPr>
            <a:spLocks noGrp="1"/>
          </p:cNvSpPr>
          <p:nvPr>
            <p:ph idx="1"/>
          </p:nvPr>
        </p:nvSpPr>
        <p:spPr>
          <a:xfrm>
            <a:off x="1" y="2371725"/>
            <a:ext cx="11353800" cy="4314825"/>
          </a:xfrm>
        </p:spPr>
        <p:txBody>
          <a:bodyPr/>
          <a:lstStyle/>
          <a:p>
            <a:r>
              <a:rPr lang="en-US" dirty="0"/>
              <a:t>Let's take a situation. Suppose you are standing in front of three tunnels, one of which is having a bag of gold at its end, but you don't know which one. So you'll try all three. First go in tunnel 1, if that is not the one, then come out of it, and go into tunnel 2, and again if that is not the one, come out of it and go into tunnel 3. So basically in backtracking we attempt solving a subproblem, and if we don't reach the desired solution, then undo whatever we did for solving that subproblem, and try solving another subproblem.</a:t>
            </a:r>
          </a:p>
        </p:txBody>
      </p:sp>
      <p:sp>
        <p:nvSpPr>
          <p:cNvPr id="4" name="Rectangle 3">
            <a:extLst>
              <a:ext uri="{FF2B5EF4-FFF2-40B4-BE49-F238E27FC236}">
                <a16:creationId xmlns:a16="http://schemas.microsoft.com/office/drawing/2014/main" id="{084BF4F4-613A-4F77-B6D2-51B6FCA9902F}"/>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a:t>
            </a:r>
          </a:p>
        </p:txBody>
      </p:sp>
    </p:spTree>
    <p:extLst>
      <p:ext uri="{BB962C8B-B14F-4D97-AF65-F5344CB8AC3E}">
        <p14:creationId xmlns:p14="http://schemas.microsoft.com/office/powerpoint/2010/main" val="225820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562C-16BF-4EB1-BA28-0CB99C94F7C6}"/>
              </a:ext>
            </a:extLst>
          </p:cNvPr>
          <p:cNvSpPr>
            <a:spLocks noGrp="1"/>
          </p:cNvSpPr>
          <p:nvPr>
            <p:ph type="title"/>
          </p:nvPr>
        </p:nvSpPr>
        <p:spPr>
          <a:xfrm>
            <a:off x="0" y="1031875"/>
            <a:ext cx="10515600" cy="1325563"/>
          </a:xfrm>
        </p:spPr>
        <p:txBody>
          <a:bodyPr>
            <a:normAutofit/>
          </a:bodyPr>
          <a:lstStyle/>
          <a:p>
            <a:r>
              <a:rPr lang="en-US" sz="4000" b="1" u="sng" dirty="0"/>
              <a:t>Example problems:-</a:t>
            </a:r>
          </a:p>
        </p:txBody>
      </p:sp>
      <p:sp>
        <p:nvSpPr>
          <p:cNvPr id="3" name="Content Placeholder 2">
            <a:extLst>
              <a:ext uri="{FF2B5EF4-FFF2-40B4-BE49-F238E27FC236}">
                <a16:creationId xmlns:a16="http://schemas.microsoft.com/office/drawing/2014/main" id="{37550D3A-AA17-4286-B7B7-8CCBF5BB57A1}"/>
              </a:ext>
            </a:extLst>
          </p:cNvPr>
          <p:cNvSpPr>
            <a:spLocks noGrp="1"/>
          </p:cNvSpPr>
          <p:nvPr>
            <p:ph idx="1"/>
          </p:nvPr>
        </p:nvSpPr>
        <p:spPr>
          <a:xfrm>
            <a:off x="0" y="2305050"/>
            <a:ext cx="10515600" cy="4552950"/>
          </a:xfrm>
        </p:spPr>
        <p:txBody>
          <a:bodyPr/>
          <a:lstStyle/>
          <a:p>
            <a:r>
              <a:rPr lang="en-US" dirty="0"/>
              <a:t>N queens problem </a:t>
            </a:r>
          </a:p>
          <a:p>
            <a:r>
              <a:rPr lang="en-US" dirty="0"/>
              <a:t>Hamiltonian cycle problem</a:t>
            </a:r>
          </a:p>
          <a:p>
            <a:r>
              <a:rPr lang="en-US" dirty="0"/>
              <a:t>Sum of subsets problem</a:t>
            </a:r>
          </a:p>
          <a:p>
            <a:r>
              <a:rPr lang="en-US" dirty="0"/>
              <a:t>Sum of subsets problem</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3B66FD4-AE50-4F10-B626-8AC70ED673D0}"/>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a:t>
            </a:r>
          </a:p>
        </p:txBody>
      </p:sp>
    </p:spTree>
    <p:extLst>
      <p:ext uri="{BB962C8B-B14F-4D97-AF65-F5344CB8AC3E}">
        <p14:creationId xmlns:p14="http://schemas.microsoft.com/office/powerpoint/2010/main" val="1654535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3D62-365D-4E4A-91E1-546550631707}"/>
              </a:ext>
            </a:extLst>
          </p:cNvPr>
          <p:cNvSpPr>
            <a:spLocks noGrp="1"/>
          </p:cNvSpPr>
          <p:nvPr>
            <p:ph type="title"/>
          </p:nvPr>
        </p:nvSpPr>
        <p:spPr>
          <a:xfrm>
            <a:off x="0" y="965200"/>
            <a:ext cx="10515600" cy="1325563"/>
          </a:xfrm>
        </p:spPr>
        <p:txBody>
          <a:bodyPr/>
          <a:lstStyle/>
          <a:p>
            <a:r>
              <a:rPr lang="en-US" b="1" u="sng" dirty="0"/>
              <a:t>1. N-Queens problem:-</a:t>
            </a:r>
          </a:p>
        </p:txBody>
      </p:sp>
      <p:sp>
        <p:nvSpPr>
          <p:cNvPr id="3" name="Content Placeholder 2">
            <a:extLst>
              <a:ext uri="{FF2B5EF4-FFF2-40B4-BE49-F238E27FC236}">
                <a16:creationId xmlns:a16="http://schemas.microsoft.com/office/drawing/2014/main" id="{5B72A775-67C9-4430-ADF9-71666B438EFD}"/>
              </a:ext>
            </a:extLst>
          </p:cNvPr>
          <p:cNvSpPr>
            <a:spLocks noGrp="1"/>
          </p:cNvSpPr>
          <p:nvPr>
            <p:ph idx="1"/>
          </p:nvPr>
        </p:nvSpPr>
        <p:spPr>
          <a:xfrm>
            <a:off x="76200" y="2200275"/>
            <a:ext cx="12115800" cy="4586288"/>
          </a:xfrm>
        </p:spPr>
        <p:txBody>
          <a:bodyPr/>
          <a:lstStyle/>
          <a:p>
            <a:r>
              <a:rPr lang="en-US" dirty="0"/>
              <a:t>Given a chess board having N×N cells, we need to place N queens in such a way that no queen is attacked by any other queen.</a:t>
            </a:r>
          </a:p>
          <a:p>
            <a:r>
              <a:rPr lang="en-US" dirty="0"/>
              <a:t> A queen can attack horizontally, vertically and diagonally.</a:t>
            </a:r>
          </a:p>
        </p:txBody>
      </p:sp>
      <p:sp>
        <p:nvSpPr>
          <p:cNvPr id="4" name="Rectangle 3">
            <a:extLst>
              <a:ext uri="{FF2B5EF4-FFF2-40B4-BE49-F238E27FC236}">
                <a16:creationId xmlns:a16="http://schemas.microsoft.com/office/drawing/2014/main" id="{220129F0-0B28-4FC5-B23D-B65EB3D92E01}"/>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N-QUEENS PROBLEM</a:t>
            </a:r>
          </a:p>
        </p:txBody>
      </p:sp>
    </p:spTree>
    <p:extLst>
      <p:ext uri="{BB962C8B-B14F-4D97-AF65-F5344CB8AC3E}">
        <p14:creationId xmlns:p14="http://schemas.microsoft.com/office/powerpoint/2010/main" val="407336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A2E0-1FF6-48F5-B3B0-099742E3959F}"/>
              </a:ext>
            </a:extLst>
          </p:cNvPr>
          <p:cNvSpPr>
            <a:spLocks noGrp="1"/>
          </p:cNvSpPr>
          <p:nvPr>
            <p:ph type="title"/>
          </p:nvPr>
        </p:nvSpPr>
        <p:spPr>
          <a:xfrm>
            <a:off x="0" y="431800"/>
            <a:ext cx="10515600" cy="1325563"/>
          </a:xfrm>
        </p:spPr>
        <p:txBody>
          <a:bodyPr/>
          <a:lstStyle/>
          <a:p>
            <a:r>
              <a:rPr lang="en-US" b="1" u="sng" dirty="0"/>
              <a:t>Example problem:-</a:t>
            </a:r>
          </a:p>
        </p:txBody>
      </p:sp>
      <p:sp>
        <p:nvSpPr>
          <p:cNvPr id="5" name="Rectangle 4">
            <a:extLst>
              <a:ext uri="{FF2B5EF4-FFF2-40B4-BE49-F238E27FC236}">
                <a16:creationId xmlns:a16="http://schemas.microsoft.com/office/drawing/2014/main" id="{93148435-EEEA-452F-925A-C64FC670F3A0}"/>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N-QUEENS PROBLEM</a:t>
            </a:r>
          </a:p>
        </p:txBody>
      </p:sp>
      <p:sp>
        <p:nvSpPr>
          <p:cNvPr id="7" name="Content Placeholder 6">
            <a:extLst>
              <a:ext uri="{FF2B5EF4-FFF2-40B4-BE49-F238E27FC236}">
                <a16:creationId xmlns:a16="http://schemas.microsoft.com/office/drawing/2014/main" id="{69011174-DC2D-4D0D-AF18-FD76C2C569F2}"/>
              </a:ext>
            </a:extLst>
          </p:cNvPr>
          <p:cNvSpPr>
            <a:spLocks noGrp="1"/>
          </p:cNvSpPr>
          <p:nvPr>
            <p:ph idx="1"/>
          </p:nvPr>
        </p:nvSpPr>
        <p:spPr>
          <a:xfrm>
            <a:off x="95250" y="1825625"/>
            <a:ext cx="11258550" cy="4965700"/>
          </a:xfrm>
        </p:spPr>
        <p:txBody>
          <a:bodyPr>
            <a:normAutofit lnSpcReduction="10000"/>
          </a:bodyPr>
          <a:lstStyle/>
          <a:p>
            <a:r>
              <a:rPr lang="en-US" dirty="0"/>
              <a:t>So firstly we have 4x4 chessboard and four queens</a:t>
            </a:r>
          </a:p>
          <a:p>
            <a:endParaRPr lang="en-US" dirty="0"/>
          </a:p>
          <a:p>
            <a:endParaRPr lang="en-US" dirty="0"/>
          </a:p>
          <a:p>
            <a:endParaRPr lang="en-US" dirty="0"/>
          </a:p>
          <a:p>
            <a:endParaRPr lang="en-US" dirty="0"/>
          </a:p>
          <a:p>
            <a:endParaRPr lang="en-US" dirty="0"/>
          </a:p>
          <a:p>
            <a:endParaRPr lang="en-US" dirty="0"/>
          </a:p>
          <a:p>
            <a:r>
              <a:rPr lang="en-US" dirty="0"/>
              <a:t>Now we have to arrange queens in such a way that no 2 queens are in same row, same column or same diagonal.</a:t>
            </a:r>
          </a:p>
          <a:p>
            <a:r>
              <a:rPr lang="en-US" dirty="0"/>
              <a:t>So we will place queens row wise in such a way that no 2 queens are in same column and same diagonal.</a:t>
            </a:r>
          </a:p>
          <a:p>
            <a:pPr marL="0" indent="0">
              <a:buNone/>
            </a:pPr>
            <a:endParaRPr lang="en-US" dirty="0"/>
          </a:p>
        </p:txBody>
      </p:sp>
      <p:pic>
        <p:nvPicPr>
          <p:cNvPr id="11" name="Picture 6" descr="NxN chessboard with N Queens">
            <a:extLst>
              <a:ext uri="{FF2B5EF4-FFF2-40B4-BE49-F238E27FC236}">
                <a16:creationId xmlns:a16="http://schemas.microsoft.com/office/drawing/2014/main" id="{AED28D87-F6BF-4DEC-A50F-C6B5178B6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47" y="2416175"/>
            <a:ext cx="3146247" cy="245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54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B10B-E759-40BC-8282-D0C9FD7E72E9}"/>
              </a:ext>
            </a:extLst>
          </p:cNvPr>
          <p:cNvSpPr>
            <a:spLocks noGrp="1"/>
          </p:cNvSpPr>
          <p:nvPr>
            <p:ph type="title"/>
          </p:nvPr>
        </p:nvSpPr>
        <p:spPr>
          <a:xfrm>
            <a:off x="114300" y="898525"/>
            <a:ext cx="10515600" cy="1325563"/>
          </a:xfrm>
        </p:spPr>
        <p:txBody>
          <a:bodyPr>
            <a:normAutofit/>
          </a:bodyPr>
          <a:lstStyle/>
          <a:p>
            <a:r>
              <a:rPr lang="en-US" sz="4000" dirty="0"/>
              <a:t>Start by placing first queen :-</a:t>
            </a:r>
          </a:p>
        </p:txBody>
      </p:sp>
      <p:sp>
        <p:nvSpPr>
          <p:cNvPr id="3" name="Content Placeholder 2">
            <a:extLst>
              <a:ext uri="{FF2B5EF4-FFF2-40B4-BE49-F238E27FC236}">
                <a16:creationId xmlns:a16="http://schemas.microsoft.com/office/drawing/2014/main" id="{ADBFE779-3C3B-4F24-9228-8B85CE762DB5}"/>
              </a:ext>
            </a:extLst>
          </p:cNvPr>
          <p:cNvSpPr>
            <a:spLocks noGrp="1"/>
          </p:cNvSpPr>
          <p:nvPr>
            <p:ph idx="1"/>
          </p:nvPr>
        </p:nvSpPr>
        <p:spPr>
          <a:xfrm>
            <a:off x="85724" y="1933575"/>
            <a:ext cx="11877675" cy="4833938"/>
          </a:xfrm>
        </p:spPr>
        <p:txBody>
          <a:bodyPr/>
          <a:lstStyle/>
          <a:p>
            <a:r>
              <a:rPr lang="en-US" dirty="0"/>
              <a:t>We will place first queen in 1</a:t>
            </a:r>
            <a:r>
              <a:rPr lang="en-US" baseline="30000" dirty="0"/>
              <a:t>st</a:t>
            </a:r>
            <a:r>
              <a:rPr lang="en-US" dirty="0"/>
              <a:t> row</a:t>
            </a:r>
          </a:p>
          <a:p>
            <a:endParaRPr lang="en-US" dirty="0"/>
          </a:p>
          <a:p>
            <a:endParaRPr lang="en-US" dirty="0"/>
          </a:p>
          <a:p>
            <a:endParaRPr lang="en-US" dirty="0"/>
          </a:p>
          <a:p>
            <a:endParaRPr lang="en-US" dirty="0"/>
          </a:p>
          <a:p>
            <a:endParaRPr lang="en-US" dirty="0"/>
          </a:p>
          <a:p>
            <a:r>
              <a:rPr lang="en-US" dirty="0"/>
              <a:t>Now we will place second queen in 2</a:t>
            </a:r>
            <a:r>
              <a:rPr lang="en-US" baseline="30000" dirty="0"/>
              <a:t>nd</a:t>
            </a:r>
            <a:r>
              <a:rPr lang="en-US" dirty="0"/>
              <a:t> row </a:t>
            </a:r>
          </a:p>
          <a:p>
            <a:pPr marL="0" indent="0">
              <a:buNone/>
            </a:pPr>
            <a:r>
              <a:rPr lang="en-US" dirty="0"/>
              <a:t>such that 1</a:t>
            </a:r>
            <a:r>
              <a:rPr lang="en-US" baseline="30000" dirty="0"/>
              <a:t>st</a:t>
            </a:r>
            <a:r>
              <a:rPr lang="en-US" dirty="0"/>
              <a:t> and 2</a:t>
            </a:r>
            <a:r>
              <a:rPr lang="en-US" baseline="30000" dirty="0"/>
              <a:t>nd</a:t>
            </a:r>
            <a:r>
              <a:rPr lang="en-US" dirty="0"/>
              <a:t> queens are not in </a:t>
            </a:r>
          </a:p>
          <a:p>
            <a:pPr marL="0" indent="0">
              <a:buNone/>
            </a:pPr>
            <a:r>
              <a:rPr lang="en-US" dirty="0"/>
              <a:t>same column and same diagonal.</a:t>
            </a:r>
          </a:p>
          <a:p>
            <a:endParaRPr lang="en-US" dirty="0"/>
          </a:p>
          <a:p>
            <a:pPr marL="0" indent="0">
              <a:buNone/>
            </a:pPr>
            <a:endParaRPr lang="en-US" dirty="0"/>
          </a:p>
        </p:txBody>
      </p:sp>
      <p:sp>
        <p:nvSpPr>
          <p:cNvPr id="4" name="Rectangle 3">
            <a:extLst>
              <a:ext uri="{FF2B5EF4-FFF2-40B4-BE49-F238E27FC236}">
                <a16:creationId xmlns:a16="http://schemas.microsoft.com/office/drawing/2014/main" id="{A2C58AB5-AE0D-41E3-B368-EC186D1B4AD0}"/>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N-QUEENS PROBLEM</a:t>
            </a:r>
          </a:p>
        </p:txBody>
      </p:sp>
      <p:pic>
        <p:nvPicPr>
          <p:cNvPr id="2052" name="Picture 4" descr="First queen placed on the chessboard">
            <a:extLst>
              <a:ext uri="{FF2B5EF4-FFF2-40B4-BE49-F238E27FC236}">
                <a16:creationId xmlns:a16="http://schemas.microsoft.com/office/drawing/2014/main" id="{7D015405-D4D8-497B-B7EB-D53D372B5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2466974"/>
            <a:ext cx="3019909" cy="23526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cond queen on chessboard">
            <a:extLst>
              <a:ext uri="{FF2B5EF4-FFF2-40B4-BE49-F238E27FC236}">
                <a16:creationId xmlns:a16="http://schemas.microsoft.com/office/drawing/2014/main" id="{195630FF-4E2B-4ECD-9025-02B6882B5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8138" y="4323900"/>
            <a:ext cx="3252787" cy="253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0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664D-5332-4DD4-AA32-A9874D830FAD}"/>
              </a:ext>
            </a:extLst>
          </p:cNvPr>
          <p:cNvSpPr>
            <a:spLocks noGrp="1"/>
          </p:cNvSpPr>
          <p:nvPr>
            <p:ph type="title"/>
          </p:nvPr>
        </p:nvSpPr>
        <p:spPr>
          <a:xfrm>
            <a:off x="0" y="152401"/>
            <a:ext cx="10515600" cy="1685924"/>
          </a:xfrm>
        </p:spPr>
        <p:txBody>
          <a:bodyPr>
            <a:normAutofit/>
          </a:bodyPr>
          <a:lstStyle/>
          <a:p>
            <a:r>
              <a:rPr lang="en-US" sz="4000" dirty="0"/>
              <a:t>Now we will put third queen in next row</a:t>
            </a:r>
          </a:p>
        </p:txBody>
      </p:sp>
      <p:sp>
        <p:nvSpPr>
          <p:cNvPr id="3" name="Content Placeholder 2">
            <a:extLst>
              <a:ext uri="{FF2B5EF4-FFF2-40B4-BE49-F238E27FC236}">
                <a16:creationId xmlns:a16="http://schemas.microsoft.com/office/drawing/2014/main" id="{8F9823D6-8E65-46F1-B26E-1386B14F8570}"/>
              </a:ext>
            </a:extLst>
          </p:cNvPr>
          <p:cNvSpPr>
            <a:spLocks noGrp="1"/>
          </p:cNvSpPr>
          <p:nvPr>
            <p:ph idx="1"/>
          </p:nvPr>
        </p:nvSpPr>
        <p:spPr>
          <a:xfrm>
            <a:off x="-1" y="1876424"/>
            <a:ext cx="11953875" cy="4905375"/>
          </a:xfrm>
        </p:spPr>
        <p:txBody>
          <a:bodyPr/>
          <a:lstStyle/>
          <a:p>
            <a:r>
              <a:rPr lang="en-US" dirty="0"/>
              <a:t>So we can see that there is no </a:t>
            </a:r>
          </a:p>
          <a:p>
            <a:pPr marL="0" indent="0">
              <a:buNone/>
            </a:pPr>
            <a:r>
              <a:rPr lang="en-US" dirty="0"/>
              <a:t>safe place in 3</a:t>
            </a:r>
            <a:r>
              <a:rPr lang="en-US" baseline="30000" dirty="0"/>
              <a:t>rd</a:t>
            </a:r>
            <a:r>
              <a:rPr lang="en-US" dirty="0"/>
              <a:t> row foe 3</a:t>
            </a:r>
            <a:r>
              <a:rPr lang="en-US" baseline="30000" dirty="0"/>
              <a:t>rd</a:t>
            </a:r>
            <a:r>
              <a:rPr lang="en-US" dirty="0"/>
              <a:t> queen</a:t>
            </a:r>
          </a:p>
          <a:p>
            <a:pPr marL="0" indent="0">
              <a:buNone/>
            </a:pPr>
            <a:endParaRPr lang="en-US" dirty="0"/>
          </a:p>
          <a:p>
            <a:pPr marL="0" indent="0">
              <a:buNone/>
            </a:pPr>
            <a:endParaRPr lang="en-US" dirty="0"/>
          </a:p>
          <a:p>
            <a:pPr marL="0" indent="0">
              <a:buNone/>
            </a:pPr>
            <a:r>
              <a:rPr lang="en-US" dirty="0"/>
              <a:t>So we will backtrack and go to 2</a:t>
            </a:r>
            <a:r>
              <a:rPr lang="en-US" baseline="30000" dirty="0"/>
              <a:t>nd</a:t>
            </a:r>
            <a:r>
              <a:rPr lang="en-US" dirty="0"/>
              <a:t> row </a:t>
            </a:r>
          </a:p>
          <a:p>
            <a:pPr marL="0" indent="0">
              <a:buNone/>
            </a:pPr>
            <a:r>
              <a:rPr lang="en-US" dirty="0"/>
              <a:t>and change the column of 2</a:t>
            </a:r>
            <a:r>
              <a:rPr lang="en-US" baseline="30000" dirty="0"/>
              <a:t>nd</a:t>
            </a:r>
            <a:r>
              <a:rPr lang="en-US" dirty="0"/>
              <a:t> queen</a:t>
            </a:r>
          </a:p>
          <a:p>
            <a:pPr marL="0" indent="0">
              <a:buNone/>
            </a:pPr>
            <a:r>
              <a:rPr lang="en-US" dirty="0"/>
              <a:t>Now we put 2</a:t>
            </a:r>
            <a:r>
              <a:rPr lang="en-US" baseline="30000" dirty="0"/>
              <a:t>nd</a:t>
            </a:r>
            <a:r>
              <a:rPr lang="en-US" dirty="0"/>
              <a:t> queen in 4</a:t>
            </a:r>
            <a:r>
              <a:rPr lang="en-US" baseline="30000" dirty="0"/>
              <a:t>th</a:t>
            </a:r>
            <a:r>
              <a:rPr lang="en-US" dirty="0"/>
              <a:t> column</a:t>
            </a:r>
          </a:p>
          <a:p>
            <a:pPr marL="0" indent="0">
              <a:buNone/>
            </a:pPr>
            <a:endParaRPr lang="en-US" dirty="0"/>
          </a:p>
        </p:txBody>
      </p:sp>
      <p:sp>
        <p:nvSpPr>
          <p:cNvPr id="4" name="Rectangle 3">
            <a:extLst>
              <a:ext uri="{FF2B5EF4-FFF2-40B4-BE49-F238E27FC236}">
                <a16:creationId xmlns:a16="http://schemas.microsoft.com/office/drawing/2014/main" id="{03F246E2-38DB-4726-BCCD-E52C88941DBF}"/>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N-QUEENS PROBLEM</a:t>
            </a:r>
          </a:p>
        </p:txBody>
      </p:sp>
      <p:pic>
        <p:nvPicPr>
          <p:cNvPr id="6" name="Picture 6" descr="Second queen on chessboard">
            <a:extLst>
              <a:ext uri="{FF2B5EF4-FFF2-40B4-BE49-F238E27FC236}">
                <a16:creationId xmlns:a16="http://schemas.microsoft.com/office/drawing/2014/main" id="{21737D58-0583-4C70-ADDD-26F51D332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463" y="1275900"/>
            <a:ext cx="3252787" cy="25341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backtracking to change the position of previous queen">
            <a:extLst>
              <a:ext uri="{FF2B5EF4-FFF2-40B4-BE49-F238E27FC236}">
                <a16:creationId xmlns:a16="http://schemas.microsoft.com/office/drawing/2014/main" id="{C7E2B01F-4DE2-4E1E-A42E-7DC97351F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913" y="4144251"/>
            <a:ext cx="3043237" cy="2370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51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6D58-E1D8-4427-B068-99C06F5C041A}"/>
              </a:ext>
            </a:extLst>
          </p:cNvPr>
          <p:cNvSpPr>
            <a:spLocks noGrp="1"/>
          </p:cNvSpPr>
          <p:nvPr>
            <p:ph type="title"/>
          </p:nvPr>
        </p:nvSpPr>
        <p:spPr>
          <a:xfrm>
            <a:off x="0" y="774700"/>
            <a:ext cx="10515600" cy="1325563"/>
          </a:xfrm>
        </p:spPr>
        <p:txBody>
          <a:bodyPr>
            <a:normAutofit/>
          </a:bodyPr>
          <a:lstStyle/>
          <a:p>
            <a:r>
              <a:rPr lang="en-US" sz="3600" dirty="0"/>
              <a:t>Now we will put 3</a:t>
            </a:r>
            <a:r>
              <a:rPr lang="en-US" sz="3600" baseline="30000" dirty="0"/>
              <a:t>rd</a:t>
            </a:r>
            <a:r>
              <a:rPr lang="en-US" sz="3600" dirty="0"/>
              <a:t> queen in next row</a:t>
            </a:r>
          </a:p>
        </p:txBody>
      </p:sp>
      <p:sp>
        <p:nvSpPr>
          <p:cNvPr id="3" name="Content Placeholder 2">
            <a:extLst>
              <a:ext uri="{FF2B5EF4-FFF2-40B4-BE49-F238E27FC236}">
                <a16:creationId xmlns:a16="http://schemas.microsoft.com/office/drawing/2014/main" id="{7AD1C499-4F47-480E-993F-B1E254AA6FFA}"/>
              </a:ext>
            </a:extLst>
          </p:cNvPr>
          <p:cNvSpPr>
            <a:spLocks noGrp="1"/>
          </p:cNvSpPr>
          <p:nvPr>
            <p:ph idx="1"/>
          </p:nvPr>
        </p:nvSpPr>
        <p:spPr>
          <a:xfrm>
            <a:off x="-1" y="1828801"/>
            <a:ext cx="11934825" cy="4962524"/>
          </a:xfrm>
        </p:spPr>
        <p:txBody>
          <a:bodyPr/>
          <a:lstStyle/>
          <a:p>
            <a:pPr marL="0" indent="0">
              <a:buNone/>
            </a:pPr>
            <a:r>
              <a:rPr lang="en-US" dirty="0"/>
              <a:t>Here we can put 3</a:t>
            </a:r>
            <a:r>
              <a:rPr lang="en-US" baseline="30000" dirty="0"/>
              <a:t>rd</a:t>
            </a:r>
            <a:r>
              <a:rPr lang="en-US" dirty="0"/>
              <a:t> queen in 2</a:t>
            </a:r>
            <a:r>
              <a:rPr lang="en-US" baseline="30000" dirty="0"/>
              <a:t>nd</a:t>
            </a:r>
            <a:r>
              <a:rPr lang="en-US" dirty="0"/>
              <a:t> column </a:t>
            </a:r>
          </a:p>
          <a:p>
            <a:pPr marL="0" indent="0">
              <a:buNone/>
            </a:pPr>
            <a:endParaRPr lang="en-US" dirty="0"/>
          </a:p>
          <a:p>
            <a:pPr marL="0" indent="0">
              <a:buNone/>
            </a:pPr>
            <a:endParaRPr lang="en-US" dirty="0"/>
          </a:p>
          <a:p>
            <a:pPr marL="0" indent="0">
              <a:buNone/>
            </a:pPr>
            <a:endParaRPr lang="en-US" dirty="0"/>
          </a:p>
          <a:p>
            <a:pPr marL="0" indent="0">
              <a:buNone/>
            </a:pPr>
            <a:r>
              <a:rPr lang="en-US" dirty="0"/>
              <a:t>Now we will put 4</a:t>
            </a:r>
            <a:r>
              <a:rPr lang="en-US" baseline="30000" dirty="0"/>
              <a:t>th</a:t>
            </a:r>
            <a:r>
              <a:rPr lang="en-US" dirty="0"/>
              <a:t> queen in 4</a:t>
            </a:r>
            <a:r>
              <a:rPr lang="en-US" baseline="30000" dirty="0"/>
              <a:t>th</a:t>
            </a:r>
            <a:r>
              <a:rPr lang="en-US" dirty="0"/>
              <a:t> row in a safe position</a:t>
            </a:r>
          </a:p>
          <a:p>
            <a:pPr marL="0" indent="0">
              <a:buNone/>
            </a:pPr>
            <a:r>
              <a:rPr lang="en-US" dirty="0"/>
              <a:t>But there in no safe position for 4</a:t>
            </a:r>
            <a:r>
              <a:rPr lang="en-US" baseline="30000" dirty="0"/>
              <a:t>th</a:t>
            </a:r>
            <a:r>
              <a:rPr lang="en-US" dirty="0"/>
              <a:t> queen so we backtrack to third queen but there is no changes possible in third queens position</a:t>
            </a:r>
          </a:p>
          <a:p>
            <a:pPr marL="0" indent="0">
              <a:buNone/>
            </a:pPr>
            <a:r>
              <a:rPr lang="en-US" dirty="0"/>
              <a:t>So we backtrack to 2</a:t>
            </a:r>
            <a:r>
              <a:rPr lang="en-US" baseline="30000" dirty="0"/>
              <a:t>nd</a:t>
            </a:r>
            <a:r>
              <a:rPr lang="en-US" dirty="0"/>
              <a:t> queen there were 2 possibilities for 2</a:t>
            </a:r>
            <a:r>
              <a:rPr lang="en-US" baseline="30000" dirty="0"/>
              <a:t>nd</a:t>
            </a:r>
            <a:r>
              <a:rPr lang="en-US" dirty="0"/>
              <a:t> queen and we tried both so now </a:t>
            </a:r>
          </a:p>
          <a:p>
            <a:pPr marL="0" indent="0">
              <a:buNone/>
            </a:pPr>
            <a:r>
              <a:rPr lang="en-US" dirty="0"/>
              <a:t>We will backtrack to first queen and change the column of first queen.</a:t>
            </a:r>
          </a:p>
        </p:txBody>
      </p:sp>
      <p:sp>
        <p:nvSpPr>
          <p:cNvPr id="4" name="Rectangle 3">
            <a:extLst>
              <a:ext uri="{FF2B5EF4-FFF2-40B4-BE49-F238E27FC236}">
                <a16:creationId xmlns:a16="http://schemas.microsoft.com/office/drawing/2014/main" id="{313BA8AE-2D09-46A1-9CB2-730CA9A39907}"/>
              </a:ext>
            </a:extLst>
          </p:cNvPr>
          <p:cNvSpPr/>
          <p:nvPr/>
        </p:nvSpPr>
        <p:spPr>
          <a:xfrm>
            <a:off x="0" y="0"/>
            <a:ext cx="12192000" cy="723900"/>
          </a:xfrm>
          <a:prstGeom prst="rect">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6">
                    <a:lumMod val="50000"/>
                  </a:schemeClr>
                </a:solidFill>
              </a:rPr>
              <a:t>BACKTRACKING – N-QUEENS PROBLEM</a:t>
            </a:r>
          </a:p>
        </p:txBody>
      </p:sp>
      <p:pic>
        <p:nvPicPr>
          <p:cNvPr id="4098" name="Picture 2" descr="Backtracking on N queen">
            <a:extLst>
              <a:ext uri="{FF2B5EF4-FFF2-40B4-BE49-F238E27FC236}">
                <a16:creationId xmlns:a16="http://schemas.microsoft.com/office/drawing/2014/main" id="{72ADB80A-A9DE-41DB-A0DC-4A815E26D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387" y="1181100"/>
            <a:ext cx="2885419"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853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1804</Words>
  <Application>Microsoft Office PowerPoint</Application>
  <PresentationFormat>Widescreen</PresentationFormat>
  <Paragraphs>192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BACKTRACKING </vt:lpstr>
      <vt:lpstr>BACKTRACKING:-</vt:lpstr>
      <vt:lpstr>Example:-</vt:lpstr>
      <vt:lpstr>Example problems:-</vt:lpstr>
      <vt:lpstr>1. N-Queens problem:-</vt:lpstr>
      <vt:lpstr>Example problem:-</vt:lpstr>
      <vt:lpstr>Start by placing first queen :-</vt:lpstr>
      <vt:lpstr>Now we will put third queen in next row</vt:lpstr>
      <vt:lpstr>Now we will put 3rd queen in next row</vt:lpstr>
      <vt:lpstr>Now we will place 1st queen in 2nd column</vt:lpstr>
      <vt:lpstr>Algorithm:-</vt:lpstr>
      <vt:lpstr>Algorithm:-</vt:lpstr>
      <vt:lpstr>2.Hamiltonian Circuit Problem:- </vt:lpstr>
      <vt:lpstr>Example problem:-</vt:lpstr>
      <vt:lpstr>SOLUTION:-</vt:lpstr>
      <vt:lpstr>Next, we select 'c' adjacent to 'b.'</vt:lpstr>
      <vt:lpstr>Next, we select 'e' adjacent to 'd.'</vt:lpstr>
      <vt:lpstr>Next, we select vertex 'f' adjacent to 'e’. The vertex adjacent to 'f' is d and e, but they have already visited. Thus, we get the dead end, and we backtrack one step and remove the vertex 'f' from partial solution.</vt:lpstr>
      <vt:lpstr>From backtracking, the vertex adjacent to 'e' is b, c, d, and f from which vertex 'f' has already been checked, and b, c, d have already visited.  </vt:lpstr>
      <vt:lpstr>So, again we backtrack one step.  Now, the vertex adjacent to d are e, f from which e has already been checked, and adjacent of 'f' are d and e. If 'e' vertex, revisited them we get a dead state.  </vt:lpstr>
      <vt:lpstr>So again we backtrack one step. Now, adjacent to c is 'e' and adjacent to 'e’  is 'f' and adjacent to 'f' is 'd' and adjacent to 'd' is 'a.' Here, we get the Hamiltonian Cycle as all the vertex other than the start vertex 'a' is visited only once. (a - b - c - e - f -d - a).  Here we have generated one Hamiltonian circuit, but another Hamiltonian circuit can also be obtained by considering another vertex.     </vt:lpstr>
      <vt:lpstr>Algorithm:-</vt:lpstr>
      <vt:lpstr>Algorithm:-</vt:lpstr>
      <vt:lpstr>SUBSET SUM PROBLEM:-</vt:lpstr>
      <vt:lpstr>Example problem:-</vt:lpstr>
      <vt:lpstr>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 </dc:title>
  <dc:creator>dimpal kataniya</dc:creator>
  <cp:lastModifiedBy>dimpal kataniya</cp:lastModifiedBy>
  <cp:revision>25</cp:revision>
  <dcterms:created xsi:type="dcterms:W3CDTF">2020-04-12T08:03:04Z</dcterms:created>
  <dcterms:modified xsi:type="dcterms:W3CDTF">2020-04-12T18:09:40Z</dcterms:modified>
</cp:coreProperties>
</file>