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5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825-4827-4361-B2F1-CA538CFC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6FF7-4E2C-4715-BED4-412576DD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33CF-3D0C-4F51-8C4E-1E0375F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DF7A-856E-46E1-A54D-B76316B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9ADB-3D0F-4245-BE17-AA07B4E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AA2-3E75-4FC0-80D9-730EB13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6BBD-8669-4A35-88FB-0649322D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26E1-FFC5-442F-A87E-227F88D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CB36-CC4B-4CB3-A77E-A364D15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0F59-F4BA-4A85-A14A-1193C5E6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5FFF4-56AC-4D45-990D-55964BBA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F8AE-E770-4859-8E65-700B574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DE1-FD0D-449D-8B34-B5EAE5E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BAC2-5DE8-4629-A9E5-67F7C2C0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6B53-4294-4E31-B87C-2587B63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8EE-1ACE-44EB-95D6-213F339B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21F5-B069-4AF1-A973-64CEA5BF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7F9F-4953-4412-BF07-3ED2B97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289C-548D-4CE1-86B6-C32630C2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6800-6C2E-46BE-8639-ED8423B0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F60-4856-47FD-BFDD-C0E5CE33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FD5E-2E00-4008-A040-E6946B51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7BE7-BC69-41F9-87B2-133B7B12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B6D3-9B12-49C1-8664-D9C9BE15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7A55-24A4-41E5-86C7-BF7EC5D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CE-9780-4514-BA85-B75826CD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D499-7562-4BB7-877D-A207C888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A6D0-4E1A-48BA-888E-CEE19A7D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DBB7-BD7E-4ADE-A701-6C786AD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AAC47-089D-4242-8CF8-0D1BCD8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6923-AC2B-4ABC-870C-7DB4768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F293-DD8E-4286-B03A-D004CDCD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B903-29A1-43E8-A715-41A51170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4C589-DD5B-479E-8732-B398BBBE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81CD-C8EB-427E-9F07-D5210974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C886-336A-471F-A842-F4A276E9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DF621-79F2-4E88-8CF4-36DCBD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8C5E3-92D1-4AD7-94C0-F8E663E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09C2-7FA4-4C7B-AEA2-4CA0868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9314-5735-4EB6-B0C9-B66100F9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863F-2FA6-46F7-975B-C05DEE06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6CFA-431A-4E9D-AFD3-1AA83054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8B59-8F60-4B4D-A1FF-56A3BD2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438D-A4F8-45DB-B167-F48EEE28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CC8A0-0D4D-40C0-A718-7887A21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E181-004B-4D96-B106-803A286B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59E5-1AEE-48D2-8C82-90A2F5B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8A68-CB73-4ACD-B918-5ED8243A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10DF-7CE0-46F6-B105-967ACFA7A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A3CA-BED3-4B8C-9D7D-D2C1FB1F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52BEE-A073-4C19-9208-D4FB389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98EC-5CA1-49C5-9380-7FB6354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2DA-27BC-46D0-90DD-D648978E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B1C-4DBC-449E-B656-783376687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65E9-539E-4F56-9D1E-8ADB3DE2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1254-1F78-4567-BF34-9B063F1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8CBE-7A87-4CB4-8466-A60F24F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B7F9-22F5-485F-A79D-4480481C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E5E0F-2F9E-4980-89C1-4C0BE96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FEDA-A5F6-4E3B-A152-3599EEB9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4E89-EB2D-4576-B1A6-0DCA7A24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62-18B5-4D7B-A45E-4A3FE63A703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63C4-DE49-4374-A37E-321E35EF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D6D8-53BB-4008-92FF-4AE3A2C2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4A20-28B3-4322-B9B6-E7225EED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2055813"/>
            <a:ext cx="11283462" cy="46665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SUBMITTED BY - ABHINAV SINGH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roll no. – 181210001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DIMPAL KATANIYA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roll no. - 181210022</a:t>
            </a:r>
          </a:p>
          <a:p>
            <a:pPr marL="0" indent="0">
              <a:buNone/>
            </a:pPr>
            <a:r>
              <a:rPr lang="en-US" dirty="0"/>
              <a:t>                                              CSE 2</a:t>
            </a:r>
            <a:r>
              <a:rPr lang="en-US" baseline="30000" dirty="0"/>
              <a:t>ND</a:t>
            </a:r>
            <a:r>
              <a:rPr lang="en-US" dirty="0"/>
              <a:t> YEAR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endParaRPr lang="en-US" b="1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AF7D10A-EE81-491F-836B-6DCE3C9C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555750"/>
            <a:ext cx="10515600" cy="162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DIVIDE AND CONQUER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1"/>
            <a:ext cx="12023689" cy="2254538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" y="1537181"/>
            <a:ext cx="12023690" cy="5272612"/>
          </a:xfrm>
        </p:spPr>
        <p:txBody>
          <a:bodyPr/>
          <a:lstStyle/>
          <a:p>
            <a:r>
              <a:rPr lang="en-US" dirty="0"/>
              <a:t>In the following example, Merge-Sort algorithm is shown  step by step. </a:t>
            </a:r>
          </a:p>
          <a:p>
            <a:r>
              <a:rPr lang="en-US" dirty="0"/>
              <a:t>First, every iteration array is divided into two sub-arrays, until the sub-array contains only one element. </a:t>
            </a:r>
          </a:p>
          <a:p>
            <a:r>
              <a:rPr lang="en-US" dirty="0"/>
              <a:t>When these sub-arrays cannot be divided further, then merge operations are performed.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  <p:pic>
        <p:nvPicPr>
          <p:cNvPr id="6146" name="Picture 2" descr="Example">
            <a:extLst>
              <a:ext uri="{FF2B5EF4-FFF2-40B4-BE49-F238E27FC236}">
                <a16:creationId xmlns:a16="http://schemas.microsoft.com/office/drawing/2014/main" id="{A8FCC311-1CD5-4DA6-A46E-37641292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66" y="3579942"/>
            <a:ext cx="6313970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59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1363"/>
            <a:ext cx="10515600" cy="42203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Merge-sort(numbers[], l , r)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l &lt; r then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 = ⌊(l + r) / 2⌋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l,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m+1, r);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Merge(numbers[], l, r,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242371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80"/>
            <a:ext cx="10515600" cy="1567542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7446"/>
            <a:ext cx="12192000" cy="531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Merge(numbers[], l , r, m)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n1 = m-l+1;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n2 = r-l;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Declare 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[1………n1+1] and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[1…..n2+1] temporary arrays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1 to n1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numbers[p +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- 1]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1 to n2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</a:t>
            </a:r>
            <a:r>
              <a:rPr lang="en-US" dirty="0" err="1">
                <a:solidFill>
                  <a:srgbClr val="002060"/>
                </a:solidFill>
              </a:rPr>
              <a:t>q+j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[n1+1] = ∞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[n2+1] = ∞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5010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5F-83C5-436F-B8E0-3CFBE039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05318"/>
            <a:ext cx="12098215" cy="5752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j=1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 k = l to 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if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 &lt;=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		numbers[k]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numbers[k] 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j++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if(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numbers[k++]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else if(j&lt;=n2)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 numbers[k++] =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j++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20C88-2223-49D6-80A1-23699D1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4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409533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BD80-89C8-4B9A-AE91-1589475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13FF-6446-49E8-9F2C-22D2ADA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2" y="2110154"/>
            <a:ext cx="11732288" cy="4649614"/>
          </a:xfrm>
        </p:spPr>
        <p:txBody>
          <a:bodyPr/>
          <a:lstStyle/>
          <a:p>
            <a:r>
              <a:rPr lang="en-US" dirty="0"/>
              <a:t>From algorithm we can say that </a:t>
            </a:r>
          </a:p>
          <a:p>
            <a:pPr marL="0" indent="0">
              <a:buNone/>
            </a:pPr>
            <a:r>
              <a:rPr lang="en-US" dirty="0"/>
              <a:t>T(n) = 2T(n/2) +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recurrence can be solved either using Recurrence Tree method or Master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complexity of Merge Sort is O(</a:t>
            </a:r>
            <a:r>
              <a:rPr lang="en-US" dirty="0" err="1"/>
              <a:t>nlogn</a:t>
            </a:r>
            <a:r>
              <a:rPr lang="en-US" dirty="0"/>
              <a:t>) in all 3 cases (worst, average and best) as merge sort always divides the array into two halves and take linear time to merge two halves.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D1BB9-C6A9-446A-8254-A41F5E4B30F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307631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85A-7D80-4AF0-A295-F9B3EF6F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9" y="777107"/>
            <a:ext cx="10515600" cy="1325563"/>
          </a:xfrm>
        </p:spPr>
        <p:txBody>
          <a:bodyPr/>
          <a:lstStyle/>
          <a:p>
            <a:r>
              <a:rPr lang="en-US" b="1" u="sng" dirty="0"/>
              <a:t>3.QUICK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95D1-C0DE-4217-84CA-F28A3387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0" y="1959430"/>
            <a:ext cx="12087330" cy="4800338"/>
          </a:xfrm>
        </p:spPr>
        <p:txBody>
          <a:bodyPr/>
          <a:lstStyle/>
          <a:p>
            <a:r>
              <a:rPr lang="en-US" dirty="0"/>
              <a:t>Quick Sort is also a Divide and Conquer algorithm.</a:t>
            </a:r>
          </a:p>
          <a:p>
            <a:r>
              <a:rPr lang="en-US" dirty="0"/>
              <a:t> It picks an element as pivot and partitions the given array around the picked pivot. </a:t>
            </a:r>
          </a:p>
          <a:p>
            <a:r>
              <a:rPr lang="en-US" dirty="0"/>
              <a:t>There are many different versions of quick Sort that pick pivot in different ways.</a:t>
            </a:r>
          </a:p>
          <a:p>
            <a:pPr marL="0" indent="0" fontAlgn="base">
              <a:buNone/>
            </a:pPr>
            <a:r>
              <a:rPr lang="en-US" dirty="0"/>
              <a:t>1.Always pick first element as pivot.</a:t>
            </a:r>
          </a:p>
          <a:p>
            <a:pPr marL="0" indent="0" fontAlgn="base">
              <a:buNone/>
            </a:pPr>
            <a:r>
              <a:rPr lang="en-US" dirty="0"/>
              <a:t>2.Always pick last element as pivot.</a:t>
            </a:r>
          </a:p>
          <a:p>
            <a:pPr marL="0" indent="0" fontAlgn="base">
              <a:buNone/>
            </a:pPr>
            <a:r>
              <a:rPr lang="en-US" dirty="0"/>
              <a:t>3.Pick a random element as pivot.</a:t>
            </a:r>
          </a:p>
          <a:p>
            <a:pPr marL="0" indent="0" fontAlgn="base">
              <a:buNone/>
            </a:pPr>
            <a:r>
              <a:rPr lang="en-US" dirty="0"/>
              <a:t>4.Pick median as pivot.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48EE8-8C9E-4A4F-82EE-AECA5EE8551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079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9586-1EAB-49E6-8802-DCEE2E55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8" y="1085222"/>
            <a:ext cx="10515600" cy="67580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key process in quick Sort is partition().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4A65-A259-4868-870B-C8EDA89A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068070" cy="5032375"/>
          </a:xfrm>
        </p:spPr>
        <p:txBody>
          <a:bodyPr/>
          <a:lstStyle/>
          <a:p>
            <a:r>
              <a:rPr lang="en-US" dirty="0"/>
              <a:t>Target of partitions is, given an array and an element x of array as pivot, put x at its correct position in sorted array and put all smaller elements (smaller than x) before x, and put all greater elements (greater than x) after x. </a:t>
            </a:r>
          </a:p>
          <a:p>
            <a:pPr marL="0" indent="0">
              <a:buNone/>
            </a:pPr>
            <a:r>
              <a:rPr lang="en-US" dirty="0"/>
              <a:t>   All this should be done in linear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BB5D1-4E52-4283-85A9-C7D59C1FBCD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71995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ABA6-3158-476D-9756-9937203C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" y="502418"/>
            <a:ext cx="10600173" cy="136657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7923F-2036-4678-87FD-A3AE18509F9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35274-71BA-4178-AF2E-EAAB5621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5468"/>
            <a:ext cx="12037926" cy="46825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564384-71C7-46AF-8779-19E3C286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98" y="840908"/>
            <a:ext cx="4712677" cy="7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C63450D-074E-49C0-812A-023E131D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254"/>
            <a:ext cx="6173420" cy="53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F85E9BBF-FD02-4694-865F-2C0AEFF6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63" y="2372039"/>
            <a:ext cx="5555086" cy="24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29768"/>
            <a:ext cx="12027877" cy="47428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quicksort(numbers[],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if(low&lt;high)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pi = partition(numbers, low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quicksort(numbers, low, pi-1 );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quicksort(numbers, pi+1,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1075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61633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78075"/>
            <a:ext cx="12027877" cy="5094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partition(numbers[],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pivot = numbers[low];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low+1;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low+1 to high{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if(numbers[j]&lt;pivot)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{swap (numbers[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], numbers[j]);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++;}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Swap(numbers[low], numbers[i-1]);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i-1;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33865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85C0-DD71-47FF-B941-DACFEA4D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8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Divide and conquer: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B5FB-73C2-431C-8C0A-0529DA6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105"/>
            <a:ext cx="12192000" cy="4740363"/>
          </a:xfrm>
        </p:spPr>
        <p:txBody>
          <a:bodyPr/>
          <a:lstStyle/>
          <a:p>
            <a:r>
              <a:rPr lang="en-US" dirty="0"/>
              <a:t>In divide and conquer approach, the problem in hand, is divided into smaller sub-problems and then each problem is solved independently.</a:t>
            </a:r>
          </a:p>
          <a:p>
            <a:endParaRPr lang="en-US" dirty="0"/>
          </a:p>
          <a:p>
            <a:r>
              <a:rPr lang="en-US" dirty="0"/>
              <a:t>When we keep on dividing the subproblems into even smaller sub-problems, we may eventually reach a stage where no more division is possible. Those "atomic" smallest possible sub-problem (fractions) are solved.</a:t>
            </a:r>
          </a:p>
          <a:p>
            <a:endParaRPr lang="en-US" dirty="0"/>
          </a:p>
          <a:p>
            <a:r>
              <a:rPr lang="en-US" dirty="0"/>
              <a:t>The solution of all sub-problems is finally merged in order to obtain the solution of an original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71399-E241-4992-8002-5A8FAF5755F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27324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B689-E193-4CF5-92C3-DE232F5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576"/>
            <a:ext cx="10515600" cy="1466849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72F1-3C4A-4EDA-A32B-42A919C2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4950"/>
            <a:ext cx="11982450" cy="535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 For best case:-</a:t>
            </a:r>
          </a:p>
          <a:p>
            <a:pPr marL="0" indent="0">
              <a:buNone/>
            </a:pPr>
            <a:r>
              <a:rPr lang="en-US" dirty="0"/>
              <a:t>The best case occurs when the partition process always picks the middle element as pivot. Following is recurrence for best case.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T(N) =  2T(n/2) + 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2. For average case:-</a:t>
            </a:r>
          </a:p>
          <a:p>
            <a:pPr marL="0" indent="0">
              <a:buNone/>
            </a:pPr>
            <a:r>
              <a:rPr lang="en-US" dirty="0"/>
              <a:t>We can get an idea of average case by considering the case when partition puts O(n/9) elements in one set and O(9n/10) elements in other set. Then</a:t>
            </a:r>
          </a:p>
          <a:p>
            <a:pPr marL="0" indent="0">
              <a:buNone/>
            </a:pPr>
            <a:r>
              <a:rPr lang="en-US" dirty="0"/>
              <a:t>T(N) =  T(n/10) + T(9n/10)+O(N)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FEA9-8B1F-403C-AC32-9C5E45CDB23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259595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6A1-95F8-414D-BBC5-80F428A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8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3. For worst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03F9-D8FA-4205-940D-E5BE38E6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56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worst case occurs when the partition process always picks greatest or smallest element as pivot. 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T(n) = T(n-1) + O(n)</a:t>
            </a:r>
          </a:p>
          <a:p>
            <a:pPr marL="0" indent="0">
              <a:buNone/>
            </a:pPr>
            <a:r>
              <a:rPr lang="en-US" dirty="0"/>
              <a:t>So time complexity = O(n^2)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5E1B6-599B-4BD2-9709-7882658868FE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98546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49C6-EC4A-4DB4-8085-DF96FAA8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9" y="0"/>
            <a:ext cx="10515600" cy="5769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D2349-FCAA-4185-A332-73045E225CB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  <p:pic>
        <p:nvPicPr>
          <p:cNvPr id="1026" name="Picture 2" descr="Divide and Conquer">
            <a:extLst>
              <a:ext uri="{FF2B5EF4-FFF2-40B4-BE49-F238E27FC236}">
                <a16:creationId xmlns:a16="http://schemas.microsoft.com/office/drawing/2014/main" id="{78D22FC1-9958-4452-96A9-BA65E38A4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81" y="1413902"/>
            <a:ext cx="7577045" cy="46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6B4C-FD15-4A74-B9E3-968B1EF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" y="974357"/>
            <a:ext cx="11353800" cy="126986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03DC-EA5C-40C4-910A-AABB9350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3" y="1949380"/>
            <a:ext cx="10515600" cy="4820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computer algorithms are based on </a:t>
            </a:r>
            <a:r>
              <a:rPr lang="en-US" b="1" dirty="0"/>
              <a:t>divide-and-conquer</a:t>
            </a:r>
            <a:r>
              <a:rPr lang="en-US" dirty="0"/>
              <a:t> programming approach −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Closest pair (points)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412EC-7BF9-4756-9BB1-ED92C0D7F22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6546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9622-7C8A-4A21-810C-2BC1219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" y="800100"/>
            <a:ext cx="10515600" cy="1325563"/>
          </a:xfrm>
        </p:spPr>
        <p:txBody>
          <a:bodyPr/>
          <a:lstStyle/>
          <a:p>
            <a:r>
              <a:rPr lang="en-US" b="1" u="sng" dirty="0"/>
              <a:t>(1.) Binary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D41-1E49-4739-B0F8-FE0FEEA4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4" y="2125663"/>
            <a:ext cx="12033738" cy="4644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search can be performed on a sorted array.</a:t>
            </a:r>
          </a:p>
          <a:p>
            <a:pPr marL="0" indent="0">
              <a:buNone/>
            </a:pPr>
            <a:r>
              <a:rPr lang="en-US" dirty="0"/>
              <a:t>In this approach, the index of an element </a:t>
            </a:r>
            <a:r>
              <a:rPr lang="en-US" b="1" dirty="0"/>
              <a:t>x</a:t>
            </a:r>
            <a:r>
              <a:rPr lang="en-US" dirty="0"/>
              <a:t> is determined if the element belongs to the list of elements. </a:t>
            </a:r>
          </a:p>
          <a:p>
            <a:pPr marL="0" indent="0">
              <a:buNone/>
            </a:pPr>
            <a:r>
              <a:rPr lang="en-US" dirty="0"/>
              <a:t>If the array is unsorted, linear search is used to determine the position.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13C8D-1182-40E8-8033-7F364DB0FF58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9693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CF2-417A-453B-A6C5-8EB86B8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887639"/>
            <a:ext cx="10515600" cy="1325563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51CEE-6CC6-4A54-B9B1-EED84A7AEEA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324D3-74B5-4FE2-A0CC-3DC48027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2300741"/>
            <a:ext cx="10515600" cy="4351338"/>
          </a:xfrm>
        </p:spPr>
        <p:txBody>
          <a:bodyPr/>
          <a:lstStyle/>
          <a:p>
            <a:r>
              <a:rPr lang="en-US" dirty="0"/>
              <a:t>To find x = 20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B9FD60-AC07-400D-911A-CFE992DE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16" y="1710514"/>
            <a:ext cx="6175481" cy="45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0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1BE-64D3-4439-AF62-80162EB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2" y="79463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75E2-3B67-49EE-AED4-167C874C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120202"/>
            <a:ext cx="10515600" cy="4737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Binary-search(numbers[], l, r,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 l = r then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return 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m = ⌊(l + r) / 2⌋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 x = number[m]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m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 if x &lt; numbers[m]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l, m,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m, r, x)	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F167C-D9E6-4EE8-8C07-5FBFDCA5D1E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8619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7F2-2D61-4E52-8B9B-EF9058D4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941483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532-DBAA-48E5-8118-20865DA3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0" y="2408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</a:t>
            </a:r>
          </a:p>
          <a:p>
            <a:pPr marL="0" indent="0">
              <a:buNone/>
            </a:pPr>
            <a:r>
              <a:rPr lang="de-DE" dirty="0"/>
              <a:t>T(n)=0 ; if n=1</a:t>
            </a:r>
          </a:p>
          <a:p>
            <a:pPr marL="0" indent="0">
              <a:buNone/>
            </a:pPr>
            <a:r>
              <a:rPr lang="de-DE" dirty="0"/>
              <a:t>T(n) =  T(n/2)+1  ;otherwise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time complexity for binary search = O(logn)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C3603-686D-4D57-873B-1E490470840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2700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928975"/>
            <a:ext cx="12023689" cy="1325563"/>
          </a:xfrm>
        </p:spPr>
        <p:txBody>
          <a:bodyPr/>
          <a:lstStyle/>
          <a:p>
            <a:r>
              <a:rPr lang="en-US" b="1" u="sng" dirty="0"/>
              <a:t>2.MERGE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418478"/>
            <a:ext cx="12023690" cy="4351338"/>
          </a:xfrm>
        </p:spPr>
        <p:txBody>
          <a:bodyPr/>
          <a:lstStyle/>
          <a:p>
            <a:r>
              <a:rPr lang="en-US" dirty="0"/>
              <a:t>We have to sort a list of numbers.</a:t>
            </a:r>
          </a:p>
          <a:p>
            <a:endParaRPr lang="en-US" dirty="0"/>
          </a:p>
          <a:p>
            <a:r>
              <a:rPr lang="en-US" dirty="0"/>
              <a:t>In merge sort we use divide and conquer method to solve this problem.</a:t>
            </a:r>
          </a:p>
          <a:p>
            <a:endParaRPr lang="en-US" dirty="0"/>
          </a:p>
          <a:p>
            <a:r>
              <a:rPr lang="en-US" dirty="0"/>
              <a:t>split the list into two halves, recursively sort each half, and then merge the two sorted sub-lists.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99689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1281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DIVIDE AND CONQUER</vt:lpstr>
      <vt:lpstr>Divide and conquer:</vt:lpstr>
      <vt:lpstr>PowerPoint Presentation</vt:lpstr>
      <vt:lpstr>Examples: </vt:lpstr>
      <vt:lpstr>(1.) Binary search:</vt:lpstr>
      <vt:lpstr>Example problem:</vt:lpstr>
      <vt:lpstr>Algorithm:</vt:lpstr>
      <vt:lpstr>Time complexity:</vt:lpstr>
      <vt:lpstr>2.MERGE SORT:</vt:lpstr>
      <vt:lpstr>Example problem:</vt:lpstr>
      <vt:lpstr>Algorithm:</vt:lpstr>
      <vt:lpstr>Algorithm:</vt:lpstr>
      <vt:lpstr>DIVIDE AND CONQUER-MERGE SORT</vt:lpstr>
      <vt:lpstr>Time complexity:</vt:lpstr>
      <vt:lpstr>3.QUICK SORT:</vt:lpstr>
      <vt:lpstr>The key process in quick Sort is partition().  </vt:lpstr>
      <vt:lpstr>Example problem:</vt:lpstr>
      <vt:lpstr>Algorithm:</vt:lpstr>
      <vt:lpstr>Algorithm:</vt:lpstr>
      <vt:lpstr>Time complexity:</vt:lpstr>
      <vt:lpstr>3. For worst case:-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dimpal kataniya</dc:creator>
  <cp:lastModifiedBy>dimpal kataniya</cp:lastModifiedBy>
  <cp:revision>9</cp:revision>
  <dcterms:created xsi:type="dcterms:W3CDTF">2020-04-10T09:37:52Z</dcterms:created>
  <dcterms:modified xsi:type="dcterms:W3CDTF">2020-04-12T16:47:29Z</dcterms:modified>
</cp:coreProperties>
</file>