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89d96df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89d96d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Algorithms</a:t>
            </a:r>
            <a:endParaRPr/>
          </a:p>
        </p:txBody>
      </p:sp>
      <p:sp>
        <p:nvSpPr>
          <p:cNvPr id="93" name="Google Shape;93;p14"/>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Vivek Kumar</a:t>
            </a:r>
            <a:endParaRPr/>
          </a:p>
          <a:p>
            <a:pPr indent="0" lvl="0" marL="0" rtl="0" algn="ctr">
              <a:lnSpc>
                <a:spcPct val="90000"/>
              </a:lnSpc>
              <a:spcBef>
                <a:spcPts val="1000"/>
              </a:spcBef>
              <a:spcAft>
                <a:spcPts val="0"/>
              </a:spcAft>
              <a:buClr>
                <a:schemeClr val="dk1"/>
              </a:buClr>
              <a:buSzPts val="2400"/>
              <a:buNone/>
            </a:pPr>
            <a:r>
              <a:rPr lang="en-US"/>
              <a:t>181210060</a:t>
            </a:r>
            <a:endParaRPr/>
          </a:p>
          <a:p>
            <a:pPr indent="0" lvl="0" marL="0" rtl="0" algn="ctr">
              <a:lnSpc>
                <a:spcPct val="90000"/>
              </a:lnSpc>
              <a:spcBef>
                <a:spcPts val="1000"/>
              </a:spcBef>
              <a:spcAft>
                <a:spcPts val="0"/>
              </a:spcAft>
              <a:buClr>
                <a:schemeClr val="dk1"/>
              </a:buClr>
              <a:buSzPts val="2400"/>
              <a:buNone/>
            </a:pPr>
            <a:r>
              <a:rPr lang="en-US"/>
              <a:t>CSE 2</a:t>
            </a:r>
            <a:r>
              <a:rPr baseline="30000" lang="en-US"/>
              <a:t>nd</a:t>
            </a:r>
            <a:r>
              <a:rPr lang="en-US"/>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910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Examples of The Greedy Approach</a:t>
            </a:r>
            <a:endParaRPr/>
          </a:p>
        </p:txBody>
      </p:sp>
      <p:sp>
        <p:nvSpPr>
          <p:cNvPr id="147" name="Google Shape;147;p23"/>
          <p:cNvSpPr txBox="1"/>
          <p:nvPr>
            <p:ph idx="1" type="body"/>
          </p:nvPr>
        </p:nvSpPr>
        <p:spPr>
          <a:xfrm>
            <a:off x="838200" y="1275626"/>
            <a:ext cx="10515600" cy="49014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2400"/>
              <a:t>Problem Statement: </a:t>
            </a:r>
            <a:r>
              <a:rPr lang="en-US" sz="2400">
                <a:highlight>
                  <a:srgbClr val="FFFFFF"/>
                </a:highlight>
              </a:rPr>
              <a:t>Given an amount, find the minimum number of notes of different denominations that sum upto the given amount. Starting from the highest denomination note, try to accommodate as many notes possible for given amount</a:t>
            </a:r>
            <a:r>
              <a:rPr lang="en-US" sz="2400">
                <a:solidFill>
                  <a:srgbClr val="000000"/>
                </a:solidFill>
                <a:highlight>
                  <a:srgbClr val="FFFFFF"/>
                </a:highlight>
                <a:latin typeface="Roboto"/>
                <a:ea typeface="Roboto"/>
                <a:cs typeface="Roboto"/>
                <a:sym typeface="Roboto"/>
              </a:rPr>
              <a:t>.</a:t>
            </a:r>
            <a:endParaRPr sz="2400"/>
          </a:p>
          <a:p>
            <a:pPr indent="0" lvl="0" marL="228600" rtl="0" algn="l">
              <a:lnSpc>
                <a:spcPct val="90000"/>
              </a:lnSpc>
              <a:spcBef>
                <a:spcPts val="0"/>
              </a:spcBef>
              <a:spcAft>
                <a:spcPts val="0"/>
              </a:spcAft>
              <a:buNone/>
            </a:pPr>
            <a:r>
              <a:t/>
            </a:r>
            <a:endParaRPr sz="2400"/>
          </a:p>
          <a:p>
            <a:pPr indent="-203200" lvl="0" marL="228600" rtl="0" algn="l">
              <a:lnSpc>
                <a:spcPct val="90000"/>
              </a:lnSpc>
              <a:spcBef>
                <a:spcPts val="0"/>
              </a:spcBef>
              <a:spcAft>
                <a:spcPts val="0"/>
              </a:spcAft>
              <a:buClr>
                <a:schemeClr val="dk1"/>
              </a:buClr>
              <a:buSzPts val="2400"/>
              <a:buChar char="●"/>
            </a:pPr>
            <a:r>
              <a:rPr lang="en-US" sz="2400"/>
              <a:t>Start with the note having highest value (the key feature of Greedy approach) and traverse till we out of note.</a:t>
            </a:r>
            <a:endParaRPr sz="2400"/>
          </a:p>
          <a:p>
            <a:pPr indent="-203200" lvl="0" marL="228600" rtl="0" algn="l">
              <a:lnSpc>
                <a:spcPct val="90000"/>
              </a:lnSpc>
              <a:spcBef>
                <a:spcPts val="1000"/>
              </a:spcBef>
              <a:spcAft>
                <a:spcPts val="0"/>
              </a:spcAft>
              <a:buClr>
                <a:schemeClr val="dk1"/>
              </a:buClr>
              <a:buSzPts val="2400"/>
              <a:buChar char="●"/>
            </a:pPr>
            <a:r>
              <a:rPr lang="en-US" sz="2400"/>
              <a:t>Store the number of notes along the traversing corresponding to each note.</a:t>
            </a:r>
            <a:endParaRPr sz="2400"/>
          </a:p>
          <a:p>
            <a:pPr indent="0" lvl="0" marL="228600" rtl="0" algn="l">
              <a:lnSpc>
                <a:spcPct val="90000"/>
              </a:lnSpc>
              <a:spcBef>
                <a:spcPts val="1000"/>
              </a:spcBef>
              <a:spcAft>
                <a:spcPts val="21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Dynamic Programming</a:t>
            </a:r>
            <a:endParaRPr/>
          </a:p>
        </p:txBody>
      </p:sp>
      <p:sp>
        <p:nvSpPr>
          <p:cNvPr id="153" name="Google Shape;15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accent1"/>
              </a:buClr>
              <a:buSzPts val="2400"/>
              <a:buChar char="●"/>
            </a:pPr>
            <a:r>
              <a:rPr lang="en-US" sz="2400">
                <a:highlight>
                  <a:srgbClr val="FFFFFF"/>
                </a:highlight>
              </a:rPr>
              <a:t>mainly an optimization over simple recursion</a:t>
            </a:r>
            <a:r>
              <a:rPr lang="en-US" sz="2400"/>
              <a:t>.</a:t>
            </a:r>
            <a:endParaRPr sz="2400"/>
          </a:p>
          <a:p>
            <a:pPr indent="-203200" lvl="0" marL="228600" rtl="0" algn="l">
              <a:lnSpc>
                <a:spcPct val="90000"/>
              </a:lnSpc>
              <a:spcBef>
                <a:spcPts val="1000"/>
              </a:spcBef>
              <a:spcAft>
                <a:spcPts val="0"/>
              </a:spcAft>
              <a:buClr>
                <a:schemeClr val="accent1"/>
              </a:buClr>
              <a:buSzPts val="2400"/>
              <a:buChar char="●"/>
            </a:pPr>
            <a:r>
              <a:rPr lang="en-US" sz="2400">
                <a:highlight>
                  <a:srgbClr val="FFFFFF"/>
                </a:highlight>
              </a:rPr>
              <a:t>recursive solution that has repeated calls for same inputs, we can optimize it using Dynamic Programming</a:t>
            </a:r>
            <a:endParaRPr sz="2400"/>
          </a:p>
          <a:p>
            <a:pPr indent="-203200" lvl="0" marL="228600" rtl="0" algn="l">
              <a:lnSpc>
                <a:spcPct val="90000"/>
              </a:lnSpc>
              <a:spcBef>
                <a:spcPts val="1000"/>
              </a:spcBef>
              <a:spcAft>
                <a:spcPts val="0"/>
              </a:spcAft>
              <a:buClr>
                <a:schemeClr val="accent1"/>
              </a:buClr>
              <a:buSzPts val="2400"/>
              <a:buChar char="●"/>
            </a:pPr>
            <a:r>
              <a:rPr lang="en-US" sz="2400">
                <a:highlight>
                  <a:srgbClr val="FFFFFF"/>
                </a:highlight>
              </a:rPr>
              <a:t>The key idea is to simply store the results of subproblems, so that we do not have to re-compute them when needed later</a:t>
            </a:r>
            <a:endParaRPr sz="2400"/>
          </a:p>
          <a:p>
            <a:pPr indent="-203200" lvl="0" marL="228600" rtl="0" algn="l">
              <a:lnSpc>
                <a:spcPct val="90000"/>
              </a:lnSpc>
              <a:spcBef>
                <a:spcPts val="1000"/>
              </a:spcBef>
              <a:spcAft>
                <a:spcPts val="0"/>
              </a:spcAft>
              <a:buClr>
                <a:schemeClr val="accent1"/>
              </a:buClr>
              <a:buSzPts val="2400"/>
              <a:buChar char="●"/>
            </a:pPr>
            <a:r>
              <a:rPr lang="en-US" sz="2400"/>
              <a:t>wherever we see a recursive solution that has repeated calls for same inputs, we can optimize it using Dynamic Programming.</a:t>
            </a:r>
            <a:endParaRPr sz="2400"/>
          </a:p>
          <a:p>
            <a:pPr indent="-203200" lvl="0" marL="228600" rtl="0" algn="l">
              <a:lnSpc>
                <a:spcPct val="90000"/>
              </a:lnSpc>
              <a:spcBef>
                <a:spcPts val="1000"/>
              </a:spcBef>
              <a:spcAft>
                <a:spcPts val="0"/>
              </a:spcAft>
              <a:buClr>
                <a:schemeClr val="accent1"/>
              </a:buClr>
              <a:buSzPts val="2400"/>
              <a:buChar char="●"/>
            </a:pPr>
            <a:r>
              <a:rPr lang="en-US" sz="2400">
                <a:highlight>
                  <a:srgbClr val="FFFFFF"/>
                </a:highlight>
              </a:rPr>
              <a:t>reduces time complexities from exponential to polynomial for example recursive solution for Fibonacci number.,</a:t>
            </a:r>
            <a:endParaRPr sz="2400"/>
          </a:p>
          <a:p>
            <a:pPr indent="-203200" lvl="0" marL="228600" rtl="0" algn="l">
              <a:lnSpc>
                <a:spcPct val="90000"/>
              </a:lnSpc>
              <a:spcBef>
                <a:spcPts val="1000"/>
              </a:spcBef>
              <a:spcAft>
                <a:spcPts val="0"/>
              </a:spcAft>
              <a:buClr>
                <a:schemeClr val="accent1"/>
              </a:buClr>
              <a:buSzPts val="2400"/>
              <a:buChar char="●"/>
            </a:pPr>
            <a:r>
              <a:rPr lang="en-US" sz="2400"/>
              <a:t>Preferable approach because in modern era time is more important over space.</a:t>
            </a:r>
            <a:endParaRPr sz="2400"/>
          </a:p>
          <a:p>
            <a:pPr indent="-50800" lvl="0" marL="228600" rtl="0" algn="l">
              <a:lnSpc>
                <a:spcPct val="90000"/>
              </a:lnSpc>
              <a:spcBef>
                <a:spcPts val="1000"/>
              </a:spcBef>
              <a:spcAft>
                <a:spcPts val="2100"/>
              </a:spcAft>
              <a:buClr>
                <a:schemeClr val="dk1"/>
              </a:buClr>
              <a:buSzPts val="28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1100"/>
              </a:spcAft>
              <a:buNone/>
            </a:pPr>
            <a:r>
              <a:rPr lang="en-US" sz="2800"/>
              <a:t>Count the number of ways to cover a distance</a:t>
            </a:r>
            <a:endParaRPr sz="2800"/>
          </a:p>
        </p:txBody>
      </p:sp>
      <p:sp>
        <p:nvSpPr>
          <p:cNvPr id="159" name="Google Shape;159;p25"/>
          <p:cNvSpPr txBox="1"/>
          <p:nvPr>
            <p:ph idx="1" type="body"/>
          </p:nvPr>
        </p:nvSpPr>
        <p:spPr>
          <a:xfrm>
            <a:off x="838200" y="1284901"/>
            <a:ext cx="10515600" cy="4892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2000"/>
              <a:t>Problem Statement: </a:t>
            </a:r>
            <a:r>
              <a:rPr lang="en-US" sz="2000">
                <a:highlight>
                  <a:srgbClr val="FFFFFF"/>
                </a:highlight>
              </a:rPr>
              <a:t>Given a distance ‘dist, count total number of ways to cover the distance with 1, 2 and 3 steps.</a:t>
            </a:r>
            <a:endParaRPr sz="2000"/>
          </a:p>
          <a:p>
            <a:pPr indent="-177800" lvl="0" marL="228600" rtl="0" algn="l">
              <a:lnSpc>
                <a:spcPct val="90000"/>
              </a:lnSpc>
              <a:spcBef>
                <a:spcPts val="1000"/>
              </a:spcBef>
              <a:spcAft>
                <a:spcPts val="0"/>
              </a:spcAft>
              <a:buClr>
                <a:schemeClr val="accent1"/>
              </a:buClr>
              <a:buSzPts val="2000"/>
              <a:buChar char="●"/>
            </a:pPr>
            <a:r>
              <a:rPr lang="en-US" sz="2000"/>
              <a:t>Can be done using plain recursion like </a:t>
            </a:r>
            <a:r>
              <a:rPr lang="en-US" sz="2000">
                <a:highlight>
                  <a:srgbClr val="FFFFFF"/>
                </a:highlight>
              </a:rPr>
              <a:t>There are n stairs, and a person is allowed to next step, skip one position or skip two positions. So there are n positions. The idea is standing at the ith position the person can move by i+1, i+2, i+3 position. So a recursive function can be formed where at current index i the function is recursively called for i+1, i+2 and i+3 positions</a:t>
            </a:r>
            <a:endParaRPr sz="2000"/>
          </a:p>
          <a:p>
            <a:pPr indent="-177800" lvl="0" marL="228600" rtl="0" algn="l">
              <a:lnSpc>
                <a:spcPct val="90000"/>
              </a:lnSpc>
              <a:spcBef>
                <a:spcPts val="1000"/>
              </a:spcBef>
              <a:spcAft>
                <a:spcPts val="0"/>
              </a:spcAft>
              <a:buClr>
                <a:schemeClr val="accent1"/>
              </a:buClr>
              <a:buSzPts val="2000"/>
              <a:buChar char="●"/>
            </a:pPr>
            <a:r>
              <a:rPr lang="en-US" sz="2000"/>
              <a:t>Why Dynamic Programming ? </a:t>
            </a:r>
            <a:r>
              <a:rPr lang="en-US" sz="2000">
                <a:highlight>
                  <a:srgbClr val="FFFFFF"/>
                </a:highlight>
              </a:rPr>
              <a:t>it can be observed that there are n states but the recursive function is called 3 ^ n times. That means that some states are called repeatedly. So the idea is to store the value of states. so we can reduce the time complexity to O(n) over O(3^n)</a:t>
            </a:r>
            <a:endParaRPr sz="2000">
              <a:highlight>
                <a:srgbClr val="FFFFFF"/>
              </a:highlight>
            </a:endParaRPr>
          </a:p>
          <a:p>
            <a:pPr indent="0" lvl="0" marL="228600" rtl="0" algn="l">
              <a:lnSpc>
                <a:spcPct val="90000"/>
              </a:lnSpc>
              <a:spcBef>
                <a:spcPts val="1000"/>
              </a:spcBef>
              <a:spcAft>
                <a:spcPts val="0"/>
              </a:spcAft>
              <a:buNone/>
            </a:pPr>
            <a:r>
              <a:rPr b="1" i="1" lang="en-US" sz="2000">
                <a:highlight>
                  <a:srgbClr val="FFFFFF"/>
                </a:highlight>
              </a:rPr>
              <a:t>Algorithm</a:t>
            </a:r>
            <a:endParaRPr b="1" i="1" sz="2000">
              <a:highlight>
                <a:srgbClr val="FFFFFF"/>
              </a:highlight>
            </a:endParaRPr>
          </a:p>
          <a:p>
            <a:pPr indent="-241300" lvl="0" marL="228600" rtl="0" algn="l">
              <a:lnSpc>
                <a:spcPct val="158000"/>
              </a:lnSpc>
              <a:spcBef>
                <a:spcPts val="0"/>
              </a:spcBef>
              <a:spcAft>
                <a:spcPts val="0"/>
              </a:spcAft>
              <a:buClr>
                <a:schemeClr val="accent1"/>
              </a:buClr>
              <a:buSzPts val="2000"/>
              <a:buChar char="●"/>
            </a:pPr>
            <a:r>
              <a:rPr lang="en-US" sz="2000">
                <a:highlight>
                  <a:srgbClr val="FFFFFF"/>
                </a:highlight>
              </a:rPr>
              <a:t>Create an array of size n + 1 and initilize the first 3 variables with 1, 1, 2. The base cases.</a:t>
            </a:r>
            <a:endParaRPr sz="2000">
              <a:highlight>
                <a:srgbClr val="FFFFFF"/>
              </a:highlight>
            </a:endParaRPr>
          </a:p>
          <a:p>
            <a:pPr indent="-241300" lvl="0" marL="228600" rtl="0" algn="l">
              <a:lnSpc>
                <a:spcPct val="158000"/>
              </a:lnSpc>
              <a:spcBef>
                <a:spcPts val="0"/>
              </a:spcBef>
              <a:spcAft>
                <a:spcPts val="0"/>
              </a:spcAft>
              <a:buClr>
                <a:schemeClr val="accent1"/>
              </a:buClr>
              <a:buSzPts val="2000"/>
              <a:buChar char="●"/>
            </a:pPr>
            <a:r>
              <a:rPr lang="en-US" sz="2000">
                <a:highlight>
                  <a:srgbClr val="FFFFFF"/>
                </a:highlight>
              </a:rPr>
              <a:t>Run a loop from 3 to n.</a:t>
            </a:r>
            <a:endParaRPr sz="2000">
              <a:highlight>
                <a:srgbClr val="FFFFFF"/>
              </a:highlight>
            </a:endParaRPr>
          </a:p>
          <a:p>
            <a:pPr indent="-241300" lvl="0" marL="228600" rtl="0" algn="l">
              <a:lnSpc>
                <a:spcPct val="158000"/>
              </a:lnSpc>
              <a:spcBef>
                <a:spcPts val="0"/>
              </a:spcBef>
              <a:spcAft>
                <a:spcPts val="0"/>
              </a:spcAft>
              <a:buClr>
                <a:schemeClr val="accent1"/>
              </a:buClr>
              <a:buSzPts val="2000"/>
              <a:buChar char="●"/>
            </a:pPr>
            <a:r>
              <a:rPr lang="en-US" sz="2000">
                <a:highlight>
                  <a:srgbClr val="FFFFFF"/>
                </a:highlight>
              </a:rPr>
              <a:t>For each index i, computer value of ith position as </a:t>
            </a:r>
            <a:r>
              <a:rPr i="1" lang="en-US" sz="2000">
                <a:highlight>
                  <a:srgbClr val="FFFFFF"/>
                </a:highlight>
              </a:rPr>
              <a:t>dp[i] = dp[i-1] + dp[i-2] + dp[i-3]</a:t>
            </a:r>
            <a:r>
              <a:rPr lang="en-US" sz="2000">
                <a:highlight>
                  <a:srgbClr val="FFFFFF"/>
                </a:highlight>
              </a:rPr>
              <a:t>.</a:t>
            </a:r>
            <a:endParaRPr sz="2000">
              <a:highlight>
                <a:srgbClr val="FFFFFF"/>
              </a:highlight>
            </a:endParaRPr>
          </a:p>
          <a:p>
            <a:pPr indent="-241300" lvl="0" marL="228600" rtl="0" algn="l">
              <a:lnSpc>
                <a:spcPct val="158000"/>
              </a:lnSpc>
              <a:spcBef>
                <a:spcPts val="0"/>
              </a:spcBef>
              <a:spcAft>
                <a:spcPts val="0"/>
              </a:spcAft>
              <a:buClr>
                <a:schemeClr val="accent1"/>
              </a:buClr>
              <a:buSzPts val="2000"/>
              <a:buChar char="●"/>
            </a:pPr>
            <a:r>
              <a:rPr lang="en-US" sz="2000">
                <a:highlight>
                  <a:srgbClr val="FFFFFF"/>
                </a:highlight>
              </a:rPr>
              <a:t>Print the value of dp[n], as the Count of number of ways to cover a distance.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Branch and Bound algorithm</a:t>
            </a:r>
            <a:endParaRPr/>
          </a:p>
        </p:txBody>
      </p:sp>
      <p:sp>
        <p:nvSpPr>
          <p:cNvPr id="165" name="Google Shape;16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accent1"/>
              </a:buClr>
              <a:buSzPts val="2400"/>
              <a:buChar char="●"/>
            </a:pPr>
            <a:r>
              <a:rPr lang="en-US" sz="2400">
                <a:highlight>
                  <a:srgbClr val="FFFFFF"/>
                </a:highlight>
              </a:rPr>
              <a:t>an algorithm design paradigm which is generally used for solving combinatorial optimization problems.</a:t>
            </a:r>
            <a:endParaRPr sz="2400"/>
          </a:p>
          <a:p>
            <a:pPr indent="-203200" lvl="0" marL="228600" rtl="0" algn="l">
              <a:lnSpc>
                <a:spcPct val="90000"/>
              </a:lnSpc>
              <a:spcBef>
                <a:spcPts val="1000"/>
              </a:spcBef>
              <a:spcAft>
                <a:spcPts val="0"/>
              </a:spcAft>
              <a:buClr>
                <a:schemeClr val="accent1"/>
              </a:buClr>
              <a:buSzPts val="2400"/>
              <a:buChar char="●"/>
            </a:pPr>
            <a:r>
              <a:rPr lang="en-US" sz="2400">
                <a:highlight>
                  <a:srgbClr val="FFFFFF"/>
                </a:highlight>
              </a:rPr>
              <a:t>These problems are typically exponential in terms of time complexity and may require exploring all possible permutations in worst case.</a:t>
            </a:r>
            <a:endParaRPr sz="2400"/>
          </a:p>
          <a:p>
            <a:pPr indent="-203200" lvl="0" marL="228600" rtl="0" algn="l">
              <a:lnSpc>
                <a:spcPct val="90000"/>
              </a:lnSpc>
              <a:spcBef>
                <a:spcPts val="1000"/>
              </a:spcBef>
              <a:spcAft>
                <a:spcPts val="0"/>
              </a:spcAft>
              <a:buClr>
                <a:schemeClr val="accent1"/>
              </a:buClr>
              <a:buSzPts val="2400"/>
              <a:buChar char="●"/>
            </a:pPr>
            <a:r>
              <a:rPr lang="en-US" sz="2400">
                <a:highlight>
                  <a:srgbClr val="FFFFFF"/>
                </a:highlight>
              </a:rPr>
              <a:t>The Branch and Bound Algorithm technique solves these problems relatively quickly.</a:t>
            </a:r>
            <a:endParaRPr sz="2400">
              <a:highlight>
                <a:srgbClr val="FFFFFF"/>
              </a:highlight>
            </a:endParaRPr>
          </a:p>
          <a:p>
            <a:pPr indent="-266700" lvl="0" marL="228600" rtl="0" algn="l">
              <a:spcBef>
                <a:spcPts val="1000"/>
              </a:spcBef>
              <a:spcAft>
                <a:spcPts val="0"/>
              </a:spcAft>
              <a:buClr>
                <a:schemeClr val="accent1"/>
              </a:buClr>
              <a:buSzPts val="2400"/>
              <a:buChar char="●"/>
            </a:pPr>
            <a:r>
              <a:rPr lang="en-US" sz="2400">
                <a:highlight>
                  <a:srgbClr val="FFFFFF"/>
                </a:highlight>
              </a:rPr>
              <a:t>For example, 8 puzzle Problem using Branch And Bound(Discussed in next slide)</a:t>
            </a:r>
            <a:endParaRPr sz="2400">
              <a:highlight>
                <a:srgbClr val="FFFFFF"/>
              </a:highlight>
            </a:endParaRPr>
          </a:p>
          <a:p>
            <a:pPr indent="0" lvl="0" marL="228600" rtl="0" algn="l">
              <a:lnSpc>
                <a:spcPct val="90000"/>
              </a:lnSpc>
              <a:spcBef>
                <a:spcPts val="1000"/>
              </a:spcBef>
              <a:spcAft>
                <a:spcPts val="0"/>
              </a:spcAft>
              <a:buNone/>
            </a:pPr>
            <a:r>
              <a:t/>
            </a:r>
            <a:endParaRPr sz="24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38200" y="49800"/>
            <a:ext cx="10515600" cy="1325700"/>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1100"/>
              </a:spcAft>
              <a:buNone/>
            </a:pPr>
            <a:r>
              <a:rPr lang="en-US" sz="3600">
                <a:highlight>
                  <a:srgbClr val="FFFFFF"/>
                </a:highlight>
              </a:rPr>
              <a:t>8 puzzle Problem using Branch And Bound</a:t>
            </a:r>
            <a:endParaRPr sz="3600"/>
          </a:p>
        </p:txBody>
      </p:sp>
      <p:sp>
        <p:nvSpPr>
          <p:cNvPr id="171" name="Google Shape;171;p27"/>
          <p:cNvSpPr txBox="1"/>
          <p:nvPr>
            <p:ph idx="1" type="body"/>
          </p:nvPr>
        </p:nvSpPr>
        <p:spPr>
          <a:xfrm>
            <a:off x="838200" y="1028251"/>
            <a:ext cx="10515600" cy="48015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2000"/>
              <a:t>Problem Statement: </a:t>
            </a:r>
            <a:r>
              <a:rPr i="1" lang="en-US" sz="2000">
                <a:highlight>
                  <a:srgbClr val="FFFFFF"/>
                </a:highlight>
              </a:rPr>
              <a:t>Given a 3×3 board with 8 tiles (every tile has one number from 1 to 8) and one empty space. The objective is to place the numbers on tiles to match final configuration using the empty space. We can slide four adjacent (left, right, above and below) tiles into the empty space.</a:t>
            </a:r>
            <a:endParaRPr sz="2000"/>
          </a:p>
          <a:p>
            <a:pPr indent="-241300" lvl="0" marL="228600" rtl="0" algn="l">
              <a:lnSpc>
                <a:spcPct val="171429"/>
              </a:lnSpc>
              <a:spcBef>
                <a:spcPts val="0"/>
              </a:spcBef>
              <a:spcAft>
                <a:spcPts val="0"/>
              </a:spcAft>
              <a:buClr>
                <a:schemeClr val="accent1"/>
              </a:buClr>
              <a:buSzPts val="2000"/>
              <a:buChar char="●"/>
            </a:pPr>
            <a:r>
              <a:rPr lang="en-US" sz="2000">
                <a:highlight>
                  <a:srgbClr val="FFFFFF"/>
                </a:highlight>
              </a:rPr>
              <a:t>The search for an answer node can often be speeded by using an “intelligent” rankin</a:t>
            </a:r>
            <a:r>
              <a:rPr lang="en-US" sz="2000">
                <a:highlight>
                  <a:srgbClr val="FFFFFF"/>
                </a:highlight>
              </a:rPr>
              <a:t>g f</a:t>
            </a:r>
            <a:r>
              <a:rPr lang="en-US" sz="2000">
                <a:highlight>
                  <a:srgbClr val="FFFFFF"/>
                </a:highlight>
              </a:rPr>
              <a:t>unction, also called an approximate cost function to avoid searching in sub-trees that do not contain an answer node. It is similar to the backtracking technique but uses BFS-like search.</a:t>
            </a:r>
            <a:endParaRPr sz="2000"/>
          </a:p>
          <a:p>
            <a:pPr indent="-177800" lvl="0" marL="228600" rtl="0" algn="l">
              <a:lnSpc>
                <a:spcPct val="90000"/>
              </a:lnSpc>
              <a:spcBef>
                <a:spcPts val="1000"/>
              </a:spcBef>
              <a:spcAft>
                <a:spcPts val="0"/>
              </a:spcAft>
              <a:buClr>
                <a:schemeClr val="accent1"/>
              </a:buClr>
              <a:buSzPts val="2000"/>
              <a:buChar char="●"/>
            </a:pPr>
            <a:r>
              <a:rPr lang="en-US" sz="2000"/>
              <a:t>Brief algorithm is given below for more detail checkout the code</a:t>
            </a:r>
            <a:endParaRPr sz="2000"/>
          </a:p>
          <a:p>
            <a:pPr indent="-241300" lvl="1" marL="685800" rtl="0" algn="l">
              <a:lnSpc>
                <a:spcPct val="90000"/>
              </a:lnSpc>
              <a:spcBef>
                <a:spcPts val="1000"/>
              </a:spcBef>
              <a:spcAft>
                <a:spcPts val="0"/>
              </a:spcAft>
              <a:buClr>
                <a:schemeClr val="accent1"/>
              </a:buClr>
              <a:buSzPts val="2000"/>
              <a:buChar char="○"/>
            </a:pPr>
            <a:r>
              <a:rPr lang="en-US" sz="2000"/>
              <a:t>Algorithm LCSearch uses c(x) to find an answer node </a:t>
            </a:r>
            <a:endParaRPr sz="2000"/>
          </a:p>
          <a:p>
            <a:pPr indent="-241300" lvl="1" marL="685800" rtl="0" algn="l">
              <a:lnSpc>
                <a:spcPct val="90000"/>
              </a:lnSpc>
              <a:spcBef>
                <a:spcPts val="1000"/>
              </a:spcBef>
              <a:spcAft>
                <a:spcPts val="0"/>
              </a:spcAft>
              <a:buClr>
                <a:schemeClr val="accent1"/>
              </a:buClr>
              <a:buSzPts val="2000"/>
              <a:buChar char="○"/>
            </a:pPr>
            <a:r>
              <a:rPr lang="en-US" sz="2000"/>
              <a:t> LCSearch uses Least() and Add() to maintain the list of live nodes </a:t>
            </a:r>
            <a:endParaRPr sz="2000"/>
          </a:p>
          <a:p>
            <a:pPr indent="-241300" lvl="1" marL="685800" rtl="0" algn="l">
              <a:lnSpc>
                <a:spcPct val="90000"/>
              </a:lnSpc>
              <a:spcBef>
                <a:spcPts val="1000"/>
              </a:spcBef>
              <a:spcAft>
                <a:spcPts val="0"/>
              </a:spcAft>
              <a:buClr>
                <a:schemeClr val="accent1"/>
              </a:buClr>
              <a:buSzPts val="2000"/>
              <a:buChar char="○"/>
            </a:pPr>
            <a:r>
              <a:rPr lang="en-US" sz="2000"/>
              <a:t>Least() finds a live node with least c(x), deletes it from the list and returns it </a:t>
            </a:r>
            <a:endParaRPr sz="2000"/>
          </a:p>
          <a:p>
            <a:pPr indent="-241300" lvl="1" marL="685800" rtl="0" algn="l">
              <a:lnSpc>
                <a:spcPct val="90000"/>
              </a:lnSpc>
              <a:spcBef>
                <a:spcPts val="1000"/>
              </a:spcBef>
              <a:spcAft>
                <a:spcPts val="0"/>
              </a:spcAft>
              <a:buClr>
                <a:schemeClr val="accent1"/>
              </a:buClr>
              <a:buSzPts val="2000"/>
              <a:buChar char="○"/>
            </a:pPr>
            <a:r>
              <a:rPr lang="en-US" sz="2000"/>
              <a:t> Add(x) adds x to the list of live nodes </a:t>
            </a:r>
            <a:endParaRPr sz="2000"/>
          </a:p>
          <a:p>
            <a:pPr indent="-241300" lvl="1" marL="685800" rtl="0" algn="l">
              <a:lnSpc>
                <a:spcPct val="90000"/>
              </a:lnSpc>
              <a:spcBef>
                <a:spcPts val="1000"/>
              </a:spcBef>
              <a:spcAft>
                <a:spcPts val="0"/>
              </a:spcAft>
              <a:buClr>
                <a:schemeClr val="accent1"/>
              </a:buClr>
              <a:buSzPts val="2000"/>
              <a:buChar char="○"/>
            </a:pPr>
            <a:r>
              <a:rPr lang="en-US" sz="2000"/>
              <a:t> Implement list of live nodes as a min-heap </a:t>
            </a:r>
            <a:endParaRPr sz="2000"/>
          </a:p>
          <a:p>
            <a:pPr indent="0" lvl="0" marL="228600" rtl="0" algn="l">
              <a:lnSpc>
                <a:spcPct val="90000"/>
              </a:lnSpc>
              <a:spcBef>
                <a:spcPts val="1000"/>
              </a:spcBef>
              <a:spcAft>
                <a:spcPts val="210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204650" y="2766150"/>
            <a:ext cx="3782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a algorithm?</a:t>
            </a:r>
            <a:endParaRPr/>
          </a:p>
        </p:txBody>
      </p:sp>
      <p:sp>
        <p:nvSpPr>
          <p:cNvPr id="99" name="Google Shape;99;p15"/>
          <p:cNvSpPr txBox="1"/>
          <p:nvPr>
            <p:ph idx="1" type="body"/>
          </p:nvPr>
        </p:nvSpPr>
        <p:spPr>
          <a:xfrm>
            <a:off x="838200" y="1825625"/>
            <a:ext cx="10515600" cy="29904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2100"/>
              </a:spcAft>
              <a:buNone/>
            </a:pPr>
            <a:r>
              <a:rPr lang="en-US" sz="2400"/>
              <a:t>An algorithm is a sequence of unambiguous instructions for solving a problem, i.e., for obtaining a required output for any legitimate input in a finite amount of time.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105" name="Google Shape;105;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Divide and Conquer</a:t>
            </a:r>
            <a:endParaRPr sz="2400"/>
          </a:p>
          <a:p>
            <a:pPr indent="-203200" lvl="0" marL="228600" rtl="0" algn="l">
              <a:lnSpc>
                <a:spcPct val="90000"/>
              </a:lnSpc>
              <a:spcBef>
                <a:spcPts val="1000"/>
              </a:spcBef>
              <a:spcAft>
                <a:spcPts val="0"/>
              </a:spcAft>
              <a:buClr>
                <a:schemeClr val="dk1"/>
              </a:buClr>
              <a:buSzPts val="2400"/>
              <a:buChar char="●"/>
            </a:pPr>
            <a:r>
              <a:rPr lang="en-US" sz="2400"/>
              <a:t>Backtracking</a:t>
            </a:r>
            <a:endParaRPr sz="2400"/>
          </a:p>
          <a:p>
            <a:pPr indent="-203200" lvl="0" marL="228600" rtl="0" algn="l">
              <a:lnSpc>
                <a:spcPct val="90000"/>
              </a:lnSpc>
              <a:spcBef>
                <a:spcPts val="1000"/>
              </a:spcBef>
              <a:spcAft>
                <a:spcPts val="0"/>
              </a:spcAft>
              <a:buClr>
                <a:schemeClr val="dk1"/>
              </a:buClr>
              <a:buSzPts val="2400"/>
              <a:buChar char="●"/>
            </a:pPr>
            <a:r>
              <a:rPr lang="en-US" sz="2400"/>
              <a:t>Greedy Method</a:t>
            </a:r>
            <a:endParaRPr sz="2400"/>
          </a:p>
          <a:p>
            <a:pPr indent="-203200" lvl="0" marL="228600" rtl="0" algn="l">
              <a:lnSpc>
                <a:spcPct val="90000"/>
              </a:lnSpc>
              <a:spcBef>
                <a:spcPts val="1000"/>
              </a:spcBef>
              <a:spcAft>
                <a:spcPts val="0"/>
              </a:spcAft>
              <a:buClr>
                <a:schemeClr val="dk1"/>
              </a:buClr>
              <a:buSzPts val="2400"/>
              <a:buChar char="●"/>
            </a:pPr>
            <a:r>
              <a:rPr lang="en-US" sz="2400"/>
              <a:t>Dynamic Programming</a:t>
            </a:r>
            <a:endParaRPr sz="2400"/>
          </a:p>
          <a:p>
            <a:pPr indent="-203200" lvl="0" marL="228600" rtl="0" algn="l">
              <a:lnSpc>
                <a:spcPct val="90000"/>
              </a:lnSpc>
              <a:spcBef>
                <a:spcPts val="1000"/>
              </a:spcBef>
              <a:spcAft>
                <a:spcPts val="0"/>
              </a:spcAft>
              <a:buClr>
                <a:schemeClr val="dk1"/>
              </a:buClr>
              <a:buSzPts val="2400"/>
              <a:buChar char="●"/>
            </a:pPr>
            <a:r>
              <a:rPr lang="en-US" sz="2400"/>
              <a:t>Branch and Bound</a:t>
            </a:r>
            <a:endParaRPr sz="2400"/>
          </a:p>
          <a:p>
            <a:pPr indent="0" lvl="0" marL="0" rtl="0" algn="l">
              <a:lnSpc>
                <a:spcPct val="90000"/>
              </a:lnSpc>
              <a:spcBef>
                <a:spcPts val="1000"/>
              </a:spcBef>
              <a:spcAft>
                <a:spcPts val="2100"/>
              </a:spcAft>
              <a:buClr>
                <a:schemeClr val="dk1"/>
              </a:buClr>
              <a:buSzPts val="28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Divide and Conquer</a:t>
            </a:r>
            <a:endParaRPr/>
          </a:p>
        </p:txBody>
      </p:sp>
      <p:sp>
        <p:nvSpPr>
          <p:cNvPr id="111" name="Google Shape;1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b="1" lang="en-US" sz="2400">
                <a:solidFill>
                  <a:srgbClr val="000000"/>
                </a:solidFill>
                <a:highlight>
                  <a:srgbClr val="FFFFFF"/>
                </a:highlight>
                <a:latin typeface="Roboto"/>
                <a:ea typeface="Roboto"/>
                <a:cs typeface="Roboto"/>
                <a:sym typeface="Roboto"/>
              </a:rPr>
              <a:t>Divide: </a:t>
            </a:r>
            <a:r>
              <a:rPr lang="en-US" sz="2400">
                <a:solidFill>
                  <a:srgbClr val="000000"/>
                </a:solidFill>
                <a:highlight>
                  <a:srgbClr val="FFFFFF"/>
                </a:highlight>
                <a:latin typeface="Roboto"/>
                <a:ea typeface="Roboto"/>
                <a:cs typeface="Roboto"/>
                <a:sym typeface="Roboto"/>
              </a:rPr>
              <a:t>This involves dividing the problem into some sub problem.</a:t>
            </a:r>
            <a:endParaRPr sz="2400">
              <a:solidFill>
                <a:srgbClr val="000000"/>
              </a:solidFill>
              <a:highlight>
                <a:srgbClr val="FFFFFF"/>
              </a:highlight>
              <a:latin typeface="Roboto"/>
              <a:ea typeface="Roboto"/>
              <a:cs typeface="Roboto"/>
              <a:sym typeface="Roboto"/>
            </a:endParaRPr>
          </a:p>
          <a:p>
            <a:pPr indent="0" lvl="0" marL="228600" rtl="0" algn="l">
              <a:lnSpc>
                <a:spcPct val="90000"/>
              </a:lnSpc>
              <a:spcBef>
                <a:spcPts val="0"/>
              </a:spcBef>
              <a:spcAft>
                <a:spcPts val="0"/>
              </a:spcAft>
              <a:buNone/>
            </a:pPr>
            <a:r>
              <a:t/>
            </a:r>
            <a:endParaRPr sz="2400">
              <a:solidFill>
                <a:srgbClr val="000000"/>
              </a:solidFill>
              <a:highlight>
                <a:srgbClr val="FFFFFF"/>
              </a:highlight>
              <a:latin typeface="Roboto"/>
              <a:ea typeface="Roboto"/>
              <a:cs typeface="Roboto"/>
              <a:sym typeface="Roboto"/>
            </a:endParaRPr>
          </a:p>
          <a:p>
            <a:pPr indent="-203200" lvl="0" marL="228600" rtl="0" algn="l">
              <a:lnSpc>
                <a:spcPct val="90000"/>
              </a:lnSpc>
              <a:spcBef>
                <a:spcPts val="1000"/>
              </a:spcBef>
              <a:spcAft>
                <a:spcPts val="0"/>
              </a:spcAft>
              <a:buClr>
                <a:schemeClr val="dk1"/>
              </a:buClr>
              <a:buSzPts val="2400"/>
              <a:buChar char="●"/>
            </a:pPr>
            <a:r>
              <a:rPr b="1" lang="en-US" sz="2400">
                <a:solidFill>
                  <a:srgbClr val="000000"/>
                </a:solidFill>
                <a:highlight>
                  <a:srgbClr val="FFFFFF"/>
                </a:highlight>
                <a:latin typeface="Roboto"/>
                <a:ea typeface="Roboto"/>
                <a:cs typeface="Roboto"/>
                <a:sym typeface="Roboto"/>
              </a:rPr>
              <a:t>Conquer: </a:t>
            </a:r>
            <a:r>
              <a:rPr lang="en-US" sz="2400">
                <a:solidFill>
                  <a:srgbClr val="000000"/>
                </a:solidFill>
                <a:highlight>
                  <a:srgbClr val="FFFFFF"/>
                </a:highlight>
                <a:latin typeface="Roboto"/>
                <a:ea typeface="Roboto"/>
                <a:cs typeface="Roboto"/>
                <a:sym typeface="Roboto"/>
              </a:rPr>
              <a:t>Sub problem by calling recursively until sub problem solved.</a:t>
            </a:r>
            <a:endParaRPr sz="2400">
              <a:solidFill>
                <a:srgbClr val="000000"/>
              </a:solidFill>
              <a:highlight>
                <a:srgbClr val="FFFFFF"/>
              </a:highlight>
              <a:latin typeface="Roboto"/>
              <a:ea typeface="Roboto"/>
              <a:cs typeface="Roboto"/>
              <a:sym typeface="Roboto"/>
            </a:endParaRPr>
          </a:p>
          <a:p>
            <a:pPr indent="0" lvl="0" marL="228600" rtl="0" algn="l">
              <a:lnSpc>
                <a:spcPct val="90000"/>
              </a:lnSpc>
              <a:spcBef>
                <a:spcPts val="1000"/>
              </a:spcBef>
              <a:spcAft>
                <a:spcPts val="0"/>
              </a:spcAft>
              <a:buNone/>
            </a:pPr>
            <a:r>
              <a:t/>
            </a:r>
            <a:endParaRPr sz="2400">
              <a:solidFill>
                <a:srgbClr val="000000"/>
              </a:solidFill>
              <a:highlight>
                <a:srgbClr val="FFFFFF"/>
              </a:highlight>
              <a:latin typeface="Roboto"/>
              <a:ea typeface="Roboto"/>
              <a:cs typeface="Roboto"/>
              <a:sym typeface="Roboto"/>
            </a:endParaRPr>
          </a:p>
          <a:p>
            <a:pPr indent="-203200" lvl="0" marL="228600" rtl="0" algn="l">
              <a:lnSpc>
                <a:spcPct val="90000"/>
              </a:lnSpc>
              <a:spcBef>
                <a:spcPts val="1000"/>
              </a:spcBef>
              <a:spcAft>
                <a:spcPts val="0"/>
              </a:spcAft>
              <a:buClr>
                <a:schemeClr val="dk1"/>
              </a:buClr>
              <a:buSzPts val="2400"/>
              <a:buChar char="●"/>
            </a:pPr>
            <a:r>
              <a:rPr b="1" lang="en-US" sz="2400">
                <a:solidFill>
                  <a:srgbClr val="000000"/>
                </a:solidFill>
                <a:highlight>
                  <a:srgbClr val="FFFFFF"/>
                </a:highlight>
                <a:latin typeface="Roboto"/>
                <a:ea typeface="Roboto"/>
                <a:cs typeface="Roboto"/>
                <a:sym typeface="Roboto"/>
              </a:rPr>
              <a:t>Combine: </a:t>
            </a:r>
            <a:r>
              <a:rPr lang="en-US" sz="2400">
                <a:solidFill>
                  <a:srgbClr val="000000"/>
                </a:solidFill>
                <a:highlight>
                  <a:srgbClr val="FFFFFF"/>
                </a:highlight>
                <a:latin typeface="Roboto"/>
                <a:ea typeface="Roboto"/>
                <a:cs typeface="Roboto"/>
                <a:sym typeface="Roboto"/>
              </a:rPr>
              <a:t>The Sub problem Solved so that we will get find problem solution.</a:t>
            </a:r>
            <a:endParaRPr sz="2400"/>
          </a:p>
          <a:p>
            <a:pPr indent="0" lvl="0" marL="228600" rtl="0" algn="l">
              <a:lnSpc>
                <a:spcPct val="90000"/>
              </a:lnSpc>
              <a:spcBef>
                <a:spcPts val="1000"/>
              </a:spcBef>
              <a:spcAft>
                <a:spcPts val="0"/>
              </a:spcAft>
              <a:buNone/>
            </a:pPr>
            <a:r>
              <a:t/>
            </a:r>
            <a:endParaRPr sz="2400"/>
          </a:p>
          <a:p>
            <a:pPr indent="-203200" lvl="0" marL="228600" rtl="0" algn="l">
              <a:lnSpc>
                <a:spcPct val="90000"/>
              </a:lnSpc>
              <a:spcBef>
                <a:spcPts val="1000"/>
              </a:spcBef>
              <a:spcAft>
                <a:spcPts val="0"/>
              </a:spcAft>
              <a:buClr>
                <a:schemeClr val="dk1"/>
              </a:buClr>
              <a:buSzPts val="2400"/>
              <a:buChar char="●"/>
            </a:pPr>
            <a:r>
              <a:rPr lang="en-US" sz="2400"/>
              <a:t> </a:t>
            </a:r>
            <a:r>
              <a:rPr b="1" lang="en-US" sz="2400">
                <a:solidFill>
                  <a:srgbClr val="000000"/>
                </a:solidFill>
                <a:highlight>
                  <a:srgbClr val="FFFFFF"/>
                </a:highlight>
                <a:latin typeface="Roboto"/>
                <a:ea typeface="Roboto"/>
                <a:cs typeface="Roboto"/>
                <a:sym typeface="Roboto"/>
              </a:rPr>
              <a:t>Example</a:t>
            </a:r>
            <a:r>
              <a:rPr b="1" lang="en-US" sz="2400">
                <a:solidFill>
                  <a:srgbClr val="000000"/>
                </a:solidFill>
                <a:highlight>
                  <a:srgbClr val="FFFFFF"/>
                </a:highlight>
                <a:latin typeface="Roboto"/>
                <a:ea typeface="Roboto"/>
                <a:cs typeface="Roboto"/>
                <a:sym typeface="Roboto"/>
              </a:rPr>
              <a:t>: </a:t>
            </a:r>
            <a:r>
              <a:rPr lang="en-US" sz="2400">
                <a:solidFill>
                  <a:srgbClr val="000000"/>
                </a:solidFill>
                <a:highlight>
                  <a:srgbClr val="FFFFFF"/>
                </a:highlight>
                <a:latin typeface="Roboto"/>
                <a:ea typeface="Roboto"/>
                <a:cs typeface="Roboto"/>
                <a:sym typeface="Roboto"/>
              </a:rPr>
              <a:t>Solving a well known numerical method problem of finding roots by bisection method which uses ultimately divide and conquer method.</a:t>
            </a:r>
            <a:endParaRPr sz="2400"/>
          </a:p>
          <a:p>
            <a:pPr indent="0" lvl="0" marL="177800" rtl="0" algn="l">
              <a:lnSpc>
                <a:spcPct val="90000"/>
              </a:lnSpc>
              <a:spcBef>
                <a:spcPts val="1000"/>
              </a:spcBef>
              <a:spcAft>
                <a:spcPts val="2100"/>
              </a:spcAft>
              <a:buClr>
                <a:schemeClr val="dk1"/>
              </a:buClr>
              <a:buSzPts val="28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Bisection method for finding roots</a:t>
            </a:r>
            <a:endParaRPr/>
          </a:p>
        </p:txBody>
      </p:sp>
      <p:sp>
        <p:nvSpPr>
          <p:cNvPr id="117" name="Google Shape;117;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Als</a:t>
            </a:r>
            <a:r>
              <a:rPr lang="en-US" sz="2400"/>
              <a:t>o known as the interval halving method</a:t>
            </a:r>
            <a:endParaRPr sz="2400"/>
          </a:p>
          <a:p>
            <a:pPr indent="-203200" lvl="0" marL="228600" rtl="0" algn="l">
              <a:lnSpc>
                <a:spcPct val="90000"/>
              </a:lnSpc>
              <a:spcBef>
                <a:spcPts val="1000"/>
              </a:spcBef>
              <a:spcAft>
                <a:spcPts val="0"/>
              </a:spcAft>
              <a:buClr>
                <a:schemeClr val="dk1"/>
              </a:buClr>
              <a:buSzPts val="2400"/>
              <a:buChar char="●"/>
            </a:pPr>
            <a:r>
              <a:rPr lang="en-US" sz="2400"/>
              <a:t>Us</a:t>
            </a:r>
            <a:r>
              <a:rPr lang="en-US" sz="2400"/>
              <a:t>ed to find root of an equation in a given interval that is value of ‘x’ for which f(x) = 0 .</a:t>
            </a:r>
            <a:endParaRPr sz="2400"/>
          </a:p>
          <a:p>
            <a:pPr indent="-203200" lvl="0" marL="228600" rtl="0" algn="l">
              <a:lnSpc>
                <a:spcPct val="90000"/>
              </a:lnSpc>
              <a:spcBef>
                <a:spcPts val="1000"/>
              </a:spcBef>
              <a:spcAft>
                <a:spcPts val="0"/>
              </a:spcAft>
              <a:buClr>
                <a:schemeClr val="dk1"/>
              </a:buClr>
              <a:buSzPts val="2400"/>
              <a:buChar char="●"/>
            </a:pPr>
            <a:r>
              <a:rPr lang="en-US" sz="2400"/>
              <a:t>Ba</a:t>
            </a:r>
            <a:r>
              <a:rPr lang="en-US" sz="2400"/>
              <a:t>sed on The Intermediate Value Theorem which states that if f(x) is a continuous function and there are two real numbers a and b such that f(a)*f(b) 0 and f(b) &lt; 0), then it is guaranteed that it has at least one root between them.</a:t>
            </a:r>
            <a:endParaRPr sz="2400"/>
          </a:p>
          <a:p>
            <a:pPr indent="-203200" lvl="0" marL="228600" rtl="0" algn="l">
              <a:lnSpc>
                <a:spcPct val="90000"/>
              </a:lnSpc>
              <a:spcBef>
                <a:spcPts val="1000"/>
              </a:spcBef>
              <a:spcAft>
                <a:spcPts val="0"/>
              </a:spcAft>
              <a:buClr>
                <a:schemeClr val="dk1"/>
              </a:buClr>
              <a:buSzPts val="2400"/>
              <a:buChar char="●"/>
            </a:pPr>
            <a:r>
              <a:rPr lang="en-US" sz="2400"/>
              <a:t>We consider the median of the bounding points of the given region and proceed to the side of the median that contains the root.</a:t>
            </a:r>
            <a:endParaRPr sz="2400"/>
          </a:p>
          <a:p>
            <a:pPr indent="-203200" lvl="0" marL="228600" rtl="0" algn="l">
              <a:lnSpc>
                <a:spcPct val="90000"/>
              </a:lnSpc>
              <a:spcBef>
                <a:spcPts val="1000"/>
              </a:spcBef>
              <a:spcAft>
                <a:spcPts val="2100"/>
              </a:spcAft>
              <a:buClr>
                <a:schemeClr val="dk1"/>
              </a:buClr>
              <a:buSzPts val="2400"/>
              <a:buChar char="●"/>
            </a:pPr>
            <a:r>
              <a:rPr lang="en-US" sz="2400"/>
              <a:t>This is done repetitively until a root is found up until the margin of error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Algorithm using Divide and Conquer approach</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Steps:</a:t>
            </a:r>
            <a:endParaRPr/>
          </a:p>
          <a:p>
            <a:pPr indent="-381000" lvl="0" marL="457200" rtl="0" algn="l">
              <a:lnSpc>
                <a:spcPct val="90000"/>
              </a:lnSpc>
              <a:spcBef>
                <a:spcPts val="1000"/>
              </a:spcBef>
              <a:spcAft>
                <a:spcPts val="0"/>
              </a:spcAft>
              <a:buSzPts val="2400"/>
              <a:buAutoNum type="arabicPeriod"/>
            </a:pPr>
            <a:r>
              <a:rPr lang="en-US" sz="2400"/>
              <a:t>Find middle point c= (a + b)/2 .</a:t>
            </a:r>
            <a:endParaRPr sz="2400"/>
          </a:p>
          <a:p>
            <a:pPr indent="-381000" lvl="0" marL="457200" rtl="0" algn="l">
              <a:spcBef>
                <a:spcPts val="1000"/>
              </a:spcBef>
              <a:spcAft>
                <a:spcPts val="0"/>
              </a:spcAft>
              <a:buSzPts val="2400"/>
              <a:buAutoNum type="arabicPeriod"/>
            </a:pPr>
            <a:r>
              <a:rPr lang="en-US" sz="2400"/>
              <a:t>If f(c) == 0, then c is the root of the solution.</a:t>
            </a:r>
            <a:endParaRPr sz="2400"/>
          </a:p>
          <a:p>
            <a:pPr indent="-381000" lvl="0" marL="457200" rtl="0" algn="l">
              <a:spcBef>
                <a:spcPts val="1000"/>
              </a:spcBef>
              <a:spcAft>
                <a:spcPts val="0"/>
              </a:spcAft>
              <a:buSzPts val="2400"/>
              <a:buAutoNum type="arabicPeriod"/>
            </a:pPr>
            <a:r>
              <a:rPr lang="en-US" sz="2400"/>
              <a:t>else f(c)!=0</a:t>
            </a:r>
            <a:endParaRPr sz="2400"/>
          </a:p>
          <a:p>
            <a:pPr indent="-381000" lvl="1" marL="914400" rtl="0" algn="l">
              <a:spcBef>
                <a:spcPts val="500"/>
              </a:spcBef>
              <a:spcAft>
                <a:spcPts val="0"/>
              </a:spcAft>
              <a:buClr>
                <a:schemeClr val="accent1"/>
              </a:buClr>
              <a:buSzPts val="2400"/>
              <a:buAutoNum type="alphaLcPeriod"/>
            </a:pPr>
            <a:r>
              <a:rPr lang="en-US" sz="2400">
                <a:highlight>
                  <a:srgbClr val="FFFFFF"/>
                </a:highlight>
              </a:rPr>
              <a:t>if value f(a)*f(c) &lt; 0 then root lies between a and c. So we recur for a and c</a:t>
            </a:r>
            <a:endParaRPr sz="2400">
              <a:highlight>
                <a:srgbClr val="FFFFFF"/>
              </a:highlight>
            </a:endParaRPr>
          </a:p>
          <a:p>
            <a:pPr indent="-381000" lvl="1" marL="914400" rtl="0" algn="l">
              <a:spcBef>
                <a:spcPts val="500"/>
              </a:spcBef>
              <a:spcAft>
                <a:spcPts val="0"/>
              </a:spcAft>
              <a:buClr>
                <a:schemeClr val="accent1"/>
              </a:buClr>
              <a:buSzPts val="2400"/>
              <a:buAutoNum type="alphaLcPeriod"/>
            </a:pPr>
            <a:r>
              <a:rPr lang="en-US" sz="2400">
                <a:highlight>
                  <a:srgbClr val="FFFFFF"/>
                </a:highlight>
              </a:rPr>
              <a:t>Else If f(b)*f(c) &lt; 0 then root lies between b and c. So we recur b and c.</a:t>
            </a:r>
            <a:endParaRPr sz="2400">
              <a:highlight>
                <a:srgbClr val="FFFFFF"/>
              </a:highlight>
            </a:endParaRPr>
          </a:p>
          <a:p>
            <a:pPr indent="-381000" lvl="1" marL="914400" rtl="0" algn="l">
              <a:spcBef>
                <a:spcPts val="500"/>
              </a:spcBef>
              <a:spcAft>
                <a:spcPts val="0"/>
              </a:spcAft>
              <a:buClr>
                <a:schemeClr val="accent1"/>
              </a:buClr>
              <a:buSzPts val="2400"/>
              <a:buAutoNum type="alphaLcPeriod"/>
            </a:pPr>
            <a:r>
              <a:rPr lang="en-US" sz="2400">
                <a:highlight>
                  <a:srgbClr val="FFFFFF"/>
                </a:highlight>
              </a:rPr>
              <a:t>Else given function doesn’t follow one of assumptions.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The Backtracking algorithm</a:t>
            </a:r>
            <a:endParaRPr/>
          </a:p>
        </p:txBody>
      </p:sp>
      <p:sp>
        <p:nvSpPr>
          <p:cNvPr id="129" name="Google Shape;129;p20"/>
          <p:cNvSpPr txBox="1"/>
          <p:nvPr>
            <p:ph idx="1" type="body"/>
          </p:nvPr>
        </p:nvSpPr>
        <p:spPr>
          <a:xfrm>
            <a:off x="838200" y="1913393"/>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US" sz="2400"/>
              <a:t>An algorithmic-technique for solving problems recursively by trying to build a solution incrementally</a:t>
            </a:r>
            <a:endParaRPr sz="2400"/>
          </a:p>
          <a:p>
            <a:pPr indent="-203200" lvl="0" marL="228600" rtl="0" algn="l">
              <a:lnSpc>
                <a:spcPct val="90000"/>
              </a:lnSpc>
              <a:spcBef>
                <a:spcPts val="1000"/>
              </a:spcBef>
              <a:spcAft>
                <a:spcPts val="0"/>
              </a:spcAft>
              <a:buClr>
                <a:schemeClr val="dk1"/>
              </a:buClr>
              <a:buSzPts val="2400"/>
              <a:buChar char="●"/>
            </a:pPr>
            <a:r>
              <a:rPr lang="en-US" sz="2400"/>
              <a:t>O</a:t>
            </a:r>
            <a:r>
              <a:rPr lang="en-US" sz="2400"/>
              <a:t>ne piece at a time, removing those solutions that fail to satisfy the constraints of the problem at any point of time</a:t>
            </a:r>
            <a:endParaRPr sz="2400"/>
          </a:p>
          <a:p>
            <a:pPr indent="-266700" lvl="0" marL="228600" rtl="0" algn="l">
              <a:spcBef>
                <a:spcPts val="1000"/>
              </a:spcBef>
              <a:spcAft>
                <a:spcPts val="0"/>
              </a:spcAft>
              <a:buSzPts val="2400"/>
              <a:buChar char="●"/>
            </a:pPr>
            <a:r>
              <a:rPr lang="en-US" sz="2400">
                <a:highlight>
                  <a:srgbClr val="FFFFFF"/>
                </a:highlight>
              </a:rPr>
              <a:t>B</a:t>
            </a:r>
            <a:r>
              <a:rPr lang="en-US" sz="2400">
                <a:highlight>
                  <a:srgbClr val="FFFFFF"/>
                </a:highlight>
              </a:rPr>
              <a:t>etter than naive approach (generating all possible combinations of digits</a:t>
            </a:r>
            <a:r>
              <a:rPr lang="en-US" sz="2400"/>
              <a:t> </a:t>
            </a:r>
            <a:r>
              <a:rPr lang="en-US" sz="2400">
                <a:highlight>
                  <a:srgbClr val="FFFFFF"/>
                </a:highlight>
              </a:rPr>
              <a:t>and then trying every combination one by one) as it drops a set of</a:t>
            </a:r>
            <a:r>
              <a:rPr lang="en-US" sz="2400"/>
              <a:t> </a:t>
            </a:r>
            <a:r>
              <a:rPr lang="en-US" sz="2400">
                <a:highlight>
                  <a:srgbClr val="FFFFFF"/>
                </a:highlight>
              </a:rPr>
              <a:t>permutations whenever it backtracks.</a:t>
            </a:r>
            <a:endParaRPr sz="2400">
              <a:highlight>
                <a:srgbClr val="FFFFFF"/>
              </a:highlight>
            </a:endParaRPr>
          </a:p>
          <a:p>
            <a:pPr indent="-266700" lvl="0" marL="228600" rtl="0" algn="l">
              <a:spcBef>
                <a:spcPts val="1000"/>
              </a:spcBef>
              <a:spcAft>
                <a:spcPts val="0"/>
              </a:spcAft>
              <a:buSzPts val="2400"/>
              <a:buChar char="●"/>
            </a:pPr>
            <a:r>
              <a:rPr lang="en-US" sz="2400">
                <a:highlight>
                  <a:srgbClr val="FFFFFF"/>
                </a:highlight>
              </a:rPr>
              <a:t>For example, Consider a problem </a:t>
            </a:r>
            <a:r>
              <a:rPr lang="en-US" sz="2400">
                <a:highlight>
                  <a:srgbClr val="FFFFFF"/>
                </a:highlight>
                <a:latin typeface="Roboto"/>
                <a:ea typeface="Roboto"/>
                <a:cs typeface="Roboto"/>
                <a:sym typeface="Roboto"/>
              </a:rPr>
              <a:t>finding all possible ways to break the sentence in individual dictionary words.</a:t>
            </a:r>
            <a:endParaRPr sz="2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981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600">
                <a:highlight>
                  <a:srgbClr val="FFFFFF"/>
                </a:highlight>
              </a:rPr>
              <a:t>Word Break Problem using Backtracking</a:t>
            </a:r>
            <a:endParaRPr sz="3600">
              <a:highlight>
                <a:srgbClr val="FFFFFF"/>
              </a:highlight>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135" name="Google Shape;135;p21"/>
          <p:cNvSpPr txBox="1"/>
          <p:nvPr>
            <p:ph idx="1" type="body"/>
          </p:nvPr>
        </p:nvSpPr>
        <p:spPr>
          <a:xfrm>
            <a:off x="838200" y="851625"/>
            <a:ext cx="10515600" cy="53253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Clr>
                <a:schemeClr val="accent1"/>
              </a:buClr>
              <a:buSzPts val="2400"/>
              <a:buChar char="●"/>
            </a:pPr>
            <a:r>
              <a:rPr lang="en-US" sz="2400">
                <a:highlight>
                  <a:srgbClr val="FFFFFF"/>
                </a:highlight>
              </a:rPr>
              <a:t>Why backtracking? The Dynamic Programming solution only finds whether it is possible to break a word or not. Here we need to print all possible word breaks.</a:t>
            </a:r>
            <a:endParaRPr sz="2400"/>
          </a:p>
          <a:p>
            <a:pPr indent="-381000" lvl="0" marL="457200" rtl="0" algn="l">
              <a:lnSpc>
                <a:spcPct val="90000"/>
              </a:lnSpc>
              <a:spcBef>
                <a:spcPts val="0"/>
              </a:spcBef>
              <a:spcAft>
                <a:spcPts val="0"/>
              </a:spcAft>
              <a:buClr>
                <a:schemeClr val="accent1"/>
              </a:buClr>
              <a:buSzPts val="2400"/>
              <a:buChar char="●"/>
            </a:pPr>
            <a:r>
              <a:rPr lang="en-US" sz="2400">
                <a:highlight>
                  <a:srgbClr val="FFFFFF"/>
                </a:highlight>
              </a:rPr>
              <a:t>We start scanning the sentence from left. As we find a valid word, we need to check whether rest of the sentence can make valid words or not.</a:t>
            </a:r>
            <a:endParaRPr sz="2400">
              <a:highlight>
                <a:srgbClr val="FFFFFF"/>
              </a:highlight>
            </a:endParaRPr>
          </a:p>
          <a:p>
            <a:pPr indent="-381000" lvl="0" marL="457200" rtl="0" algn="l">
              <a:lnSpc>
                <a:spcPct val="90000"/>
              </a:lnSpc>
              <a:spcBef>
                <a:spcPts val="0"/>
              </a:spcBef>
              <a:spcAft>
                <a:spcPts val="0"/>
              </a:spcAft>
              <a:buClr>
                <a:schemeClr val="accent1"/>
              </a:buClr>
              <a:buSzPts val="2400"/>
              <a:buChar char="●"/>
            </a:pPr>
            <a:r>
              <a:rPr lang="en-US" sz="2400">
                <a:highlight>
                  <a:srgbClr val="FFFFFF"/>
                </a:highlight>
              </a:rPr>
              <a:t>Because in some situations the first found word from left side can leave a remaining portion which is not further separable, So in that case we should come back and leave the current found word and keep on searching for the next word.</a:t>
            </a:r>
            <a:endParaRPr sz="2400">
              <a:highlight>
                <a:srgbClr val="FFFFFF"/>
              </a:highlight>
            </a:endParaRPr>
          </a:p>
          <a:p>
            <a:pPr indent="-381000" lvl="0" marL="457200" rtl="0" algn="l">
              <a:lnSpc>
                <a:spcPct val="90000"/>
              </a:lnSpc>
              <a:spcBef>
                <a:spcPts val="0"/>
              </a:spcBef>
              <a:spcAft>
                <a:spcPts val="0"/>
              </a:spcAft>
              <a:buClr>
                <a:schemeClr val="accent1"/>
              </a:buClr>
              <a:buSzPts val="2400"/>
              <a:buChar char="●"/>
            </a:pPr>
            <a:r>
              <a:rPr lang="en-US" sz="2400">
                <a:highlight>
                  <a:srgbClr val="FFFFFF"/>
                </a:highlight>
              </a:rPr>
              <a:t>This process is recursive because to find out whether the right portion is separable or not, we need the same logic.</a:t>
            </a:r>
            <a:endParaRPr sz="2400">
              <a:highlight>
                <a:srgbClr val="FFFFFF"/>
              </a:highlight>
            </a:endParaRPr>
          </a:p>
          <a:p>
            <a:pPr indent="-381000" lvl="0" marL="457200" rtl="0" algn="l">
              <a:lnSpc>
                <a:spcPct val="90000"/>
              </a:lnSpc>
              <a:spcBef>
                <a:spcPts val="0"/>
              </a:spcBef>
              <a:spcAft>
                <a:spcPts val="0"/>
              </a:spcAft>
              <a:buClr>
                <a:schemeClr val="accent1"/>
              </a:buClr>
              <a:buSzPts val="2400"/>
              <a:buChar char="●"/>
            </a:pPr>
            <a:r>
              <a:rPr lang="en-US" sz="2400">
                <a:highlight>
                  <a:srgbClr val="FFFFFF"/>
                </a:highlight>
              </a:rPr>
              <a:t>we will use recursion and backtracking to solve this problem. To keep track of the found words we will use a stack</a:t>
            </a:r>
            <a:endParaRPr sz="2400">
              <a:highlight>
                <a:srgbClr val="FFFFFF"/>
              </a:highlight>
            </a:endParaRPr>
          </a:p>
          <a:p>
            <a:pPr indent="-381000" lvl="0" marL="457200" rtl="0" algn="l">
              <a:lnSpc>
                <a:spcPct val="90000"/>
              </a:lnSpc>
              <a:spcBef>
                <a:spcPts val="0"/>
              </a:spcBef>
              <a:spcAft>
                <a:spcPts val="0"/>
              </a:spcAft>
              <a:buClr>
                <a:schemeClr val="accent1"/>
              </a:buClr>
              <a:buSzPts val="2400"/>
              <a:buChar char="●"/>
            </a:pPr>
            <a:r>
              <a:rPr lang="en-US" sz="2400">
                <a:highlight>
                  <a:srgbClr val="FFFFFF"/>
                </a:highlight>
              </a:rPr>
              <a:t>Whenever the right portion of the string does not make valid words, we pop the top string from stack and continue finding</a:t>
            </a:r>
            <a:endParaRPr sz="2400">
              <a:highlight>
                <a:srgbClr val="FFFFFF"/>
              </a:highlight>
            </a:endParaRPr>
          </a:p>
          <a:p>
            <a:pPr indent="0" lvl="0" marL="914400" rtl="0" algn="l">
              <a:lnSpc>
                <a:spcPct val="90000"/>
              </a:lnSpc>
              <a:spcBef>
                <a:spcPts val="2100"/>
              </a:spcBef>
              <a:spcAft>
                <a:spcPts val="2100"/>
              </a:spcAft>
              <a:buNone/>
            </a:pPr>
            <a:r>
              <a:t/>
            </a:r>
            <a:endParaRPr sz="240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600">
                <a:highlight>
                  <a:srgbClr val="FFFFFF"/>
                </a:highlight>
              </a:rPr>
              <a:t>Greedy Algorithm</a:t>
            </a:r>
            <a:endParaRPr/>
          </a:p>
        </p:txBody>
      </p:sp>
      <p:sp>
        <p:nvSpPr>
          <p:cNvPr id="141" name="Google Shape;1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sz="2400"/>
              <a:t>an algorithmic paradigm that builds up a solution piece by piece, always choosing the next piece that offers the most obvious and immediate benefit</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Problems where choosing locally optimal also leads to global solution are best fit for Greedy</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Is quick to produce a viable solution</a:t>
            </a:r>
            <a:endParaRPr sz="2400"/>
          </a:p>
          <a:p>
            <a:pPr indent="0" lvl="0" marL="228600" rtl="0" algn="l">
              <a:lnSpc>
                <a:spcPct val="90000"/>
              </a:lnSpc>
              <a:spcBef>
                <a:spcPts val="1000"/>
              </a:spcBef>
              <a:spcAft>
                <a:spcPts val="21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