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ff1e4852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7ff1e4852a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ff1e4852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7ff1e4852a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ff1e4852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7ff1e4852a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ff1e4852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7ff1e4852a_1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389d96df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389d96d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ff1e4852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7ff1e4852a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ff1e4852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7ff1e4852a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ff1e4852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7ff1e4852a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ff1e4852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7ff1e4852a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ff1e4852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7ff1e4852a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85" name="Google Shape;8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Graph</a:t>
            </a:r>
            <a:endParaRPr/>
          </a:p>
        </p:txBody>
      </p:sp>
      <p:sp>
        <p:nvSpPr>
          <p:cNvPr id="93" name="Google Shape;93;p14"/>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Vivek Kumar</a:t>
            </a:r>
            <a:endParaRPr/>
          </a:p>
          <a:p>
            <a:pPr indent="0" lvl="0" marL="0" rtl="0" algn="ctr">
              <a:lnSpc>
                <a:spcPct val="90000"/>
              </a:lnSpc>
              <a:spcBef>
                <a:spcPts val="1000"/>
              </a:spcBef>
              <a:spcAft>
                <a:spcPts val="0"/>
              </a:spcAft>
              <a:buClr>
                <a:schemeClr val="dk1"/>
              </a:buClr>
              <a:buSzPts val="2400"/>
              <a:buNone/>
            </a:pPr>
            <a:r>
              <a:rPr lang="en-US"/>
              <a:t>181210060</a:t>
            </a:r>
            <a:endParaRPr/>
          </a:p>
          <a:p>
            <a:pPr indent="0" lvl="0" marL="0" rtl="0" algn="ctr">
              <a:lnSpc>
                <a:spcPct val="90000"/>
              </a:lnSpc>
              <a:spcBef>
                <a:spcPts val="1000"/>
              </a:spcBef>
              <a:spcAft>
                <a:spcPts val="0"/>
              </a:spcAft>
              <a:buClr>
                <a:schemeClr val="dk1"/>
              </a:buClr>
              <a:buSzPts val="2400"/>
              <a:buNone/>
            </a:pPr>
            <a:r>
              <a:rPr lang="en-US"/>
              <a:t>CSE 2</a:t>
            </a:r>
            <a:r>
              <a:rPr baseline="30000" lang="en-US"/>
              <a:t>nd</a:t>
            </a:r>
            <a:r>
              <a:rPr lang="en-US"/>
              <a:t> Year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Kruskal’s Algorithm</a:t>
            </a:r>
            <a:endParaRPr/>
          </a:p>
        </p:txBody>
      </p:sp>
      <p:sp>
        <p:nvSpPr>
          <p:cNvPr id="147" name="Google Shape;147;p23"/>
          <p:cNvSpPr txBox="1"/>
          <p:nvPr>
            <p:ph idx="1" type="body"/>
          </p:nvPr>
        </p:nvSpPr>
        <p:spPr>
          <a:xfrm>
            <a:off x="838200" y="15039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400">
                <a:solidFill>
                  <a:srgbClr val="252C33"/>
                </a:solidFill>
                <a:highlight>
                  <a:srgbClr val="FFFFFF"/>
                </a:highlight>
                <a:latin typeface="Arial"/>
                <a:ea typeface="Arial"/>
                <a:cs typeface="Arial"/>
                <a:sym typeface="Arial"/>
              </a:rPr>
              <a:t>Kruskal’s Algorithm builds the spanning tree by adding edges one by one into a growing spanning tree. Kruskal's algorithm follows greedy approach as in each iteration it finds an edge which has least weight and add it to the growing spanning tree.</a:t>
            </a:r>
            <a:endParaRPr sz="2400">
              <a:solidFill>
                <a:srgbClr val="252C33"/>
              </a:solidFill>
              <a:latin typeface="Arial"/>
              <a:ea typeface="Arial"/>
              <a:cs typeface="Arial"/>
              <a:sym typeface="Arial"/>
            </a:endParaRPr>
          </a:p>
          <a:p>
            <a:pPr indent="0" lvl="0" marL="0" rtl="0" algn="l">
              <a:lnSpc>
                <a:spcPct val="115000"/>
              </a:lnSpc>
              <a:spcBef>
                <a:spcPts val="1100"/>
              </a:spcBef>
              <a:spcAft>
                <a:spcPts val="0"/>
              </a:spcAft>
              <a:buNone/>
            </a:pPr>
            <a:r>
              <a:t/>
            </a:r>
            <a:endParaRPr sz="2400">
              <a:solidFill>
                <a:srgbClr val="000000"/>
              </a:solidFill>
              <a:latin typeface="Arial"/>
              <a:ea typeface="Arial"/>
              <a:cs typeface="Arial"/>
              <a:sym typeface="Arial"/>
            </a:endParaRPr>
          </a:p>
          <a:p>
            <a:pPr indent="0" lvl="0" marL="228600" rtl="0" algn="l">
              <a:lnSpc>
                <a:spcPct val="90000"/>
              </a:lnSpc>
              <a:spcBef>
                <a:spcPts val="0"/>
              </a:spcBef>
              <a:spcAft>
                <a:spcPts val="0"/>
              </a:spcAft>
              <a:buNone/>
            </a:pPr>
            <a:r>
              <a:rPr b="1" lang="en-US" sz="2400">
                <a:solidFill>
                  <a:srgbClr val="000000"/>
                </a:solidFill>
                <a:highlight>
                  <a:srgbClr val="FFFFFF"/>
                </a:highlight>
                <a:latin typeface="Roboto"/>
                <a:ea typeface="Roboto"/>
                <a:cs typeface="Roboto"/>
                <a:sym typeface="Roboto"/>
              </a:rPr>
              <a:t>Step Involved:</a:t>
            </a:r>
            <a:endParaRPr b="1" sz="2400">
              <a:solidFill>
                <a:srgbClr val="000000"/>
              </a:solidFill>
              <a:highlight>
                <a:srgbClr val="FFFFFF"/>
              </a:highlight>
              <a:latin typeface="Roboto"/>
              <a:ea typeface="Roboto"/>
              <a:cs typeface="Roboto"/>
              <a:sym typeface="Roboto"/>
            </a:endParaRPr>
          </a:p>
          <a:p>
            <a:pPr indent="-381000" lvl="0" marL="457200" rtl="0" algn="l">
              <a:lnSpc>
                <a:spcPct val="115000"/>
              </a:lnSpc>
              <a:spcBef>
                <a:spcPts val="1100"/>
              </a:spcBef>
              <a:spcAft>
                <a:spcPts val="0"/>
              </a:spcAft>
              <a:buClr>
                <a:srgbClr val="252C33"/>
              </a:buClr>
              <a:buSzPts val="2400"/>
              <a:buFont typeface="Arial"/>
              <a:buAutoNum type="arabicPeriod"/>
            </a:pPr>
            <a:r>
              <a:rPr lang="en-US" sz="2400">
                <a:solidFill>
                  <a:srgbClr val="252C33"/>
                </a:solidFill>
                <a:latin typeface="Arial"/>
                <a:ea typeface="Arial"/>
                <a:cs typeface="Arial"/>
                <a:sym typeface="Arial"/>
              </a:rPr>
              <a:t>Sort the graph edges with respect to their weights.</a:t>
            </a:r>
            <a:endParaRPr sz="2400">
              <a:solidFill>
                <a:srgbClr val="252C33"/>
              </a:solidFill>
              <a:latin typeface="Arial"/>
              <a:ea typeface="Arial"/>
              <a:cs typeface="Arial"/>
              <a:sym typeface="Arial"/>
            </a:endParaRPr>
          </a:p>
          <a:p>
            <a:pPr indent="-381000" lvl="0" marL="457200" rtl="0" algn="l">
              <a:lnSpc>
                <a:spcPct val="115000"/>
              </a:lnSpc>
              <a:spcBef>
                <a:spcPts val="0"/>
              </a:spcBef>
              <a:spcAft>
                <a:spcPts val="0"/>
              </a:spcAft>
              <a:buClr>
                <a:srgbClr val="252C33"/>
              </a:buClr>
              <a:buSzPts val="2400"/>
              <a:buFont typeface="Arial"/>
              <a:buAutoNum type="arabicPeriod"/>
            </a:pPr>
            <a:r>
              <a:rPr lang="en-US" sz="2400">
                <a:solidFill>
                  <a:srgbClr val="252C33"/>
                </a:solidFill>
                <a:latin typeface="Arial"/>
                <a:ea typeface="Arial"/>
                <a:cs typeface="Arial"/>
                <a:sym typeface="Arial"/>
              </a:rPr>
              <a:t>Start adding edges to the MST from the edge with the smallest weight until the edge of the largest weight.</a:t>
            </a:r>
            <a:endParaRPr sz="2400">
              <a:solidFill>
                <a:srgbClr val="252C33"/>
              </a:solidFill>
              <a:latin typeface="Arial"/>
              <a:ea typeface="Arial"/>
              <a:cs typeface="Arial"/>
              <a:sym typeface="Arial"/>
            </a:endParaRPr>
          </a:p>
          <a:p>
            <a:pPr indent="-381000" lvl="0" marL="457200" rtl="0" algn="l">
              <a:lnSpc>
                <a:spcPct val="115000"/>
              </a:lnSpc>
              <a:spcBef>
                <a:spcPts val="0"/>
              </a:spcBef>
              <a:spcAft>
                <a:spcPts val="0"/>
              </a:spcAft>
              <a:buClr>
                <a:srgbClr val="252C33"/>
              </a:buClr>
              <a:buSzPts val="2400"/>
              <a:buFont typeface="Arial"/>
              <a:buAutoNum type="arabicPeriod"/>
            </a:pPr>
            <a:r>
              <a:rPr lang="en-US" sz="2400">
                <a:solidFill>
                  <a:srgbClr val="252C33"/>
                </a:solidFill>
                <a:latin typeface="Arial"/>
                <a:ea typeface="Arial"/>
                <a:cs typeface="Arial"/>
                <a:sym typeface="Arial"/>
              </a:rPr>
              <a:t>Only add edges which doesn't form a cycle , edges which connect only disconnected components.</a:t>
            </a:r>
            <a:endParaRPr sz="2400">
              <a:solidFill>
                <a:srgbClr val="252C33"/>
              </a:solidFill>
              <a:latin typeface="Arial"/>
              <a:ea typeface="Arial"/>
              <a:cs typeface="Arial"/>
              <a:sym typeface="Arial"/>
            </a:endParaRPr>
          </a:p>
          <a:p>
            <a:pPr indent="0" lvl="0" marL="457200" rtl="0" algn="l">
              <a:lnSpc>
                <a:spcPct val="115000"/>
              </a:lnSpc>
              <a:spcBef>
                <a:spcPts val="1100"/>
              </a:spcBef>
              <a:spcAft>
                <a:spcPts val="0"/>
              </a:spcAft>
              <a:buNone/>
            </a:pPr>
            <a:r>
              <a:t/>
            </a:r>
            <a:endParaRPr sz="2400">
              <a:solidFill>
                <a:srgbClr val="252C33"/>
              </a:solidFill>
              <a:latin typeface="Arial"/>
              <a:ea typeface="Arial"/>
              <a:cs typeface="Arial"/>
              <a:sym typeface="Arial"/>
            </a:endParaRPr>
          </a:p>
          <a:p>
            <a:pPr indent="0" lvl="0" marL="177800" rtl="0" algn="l">
              <a:lnSpc>
                <a:spcPct val="90000"/>
              </a:lnSpc>
              <a:spcBef>
                <a:spcPts val="1100"/>
              </a:spcBef>
              <a:spcAft>
                <a:spcPts val="2100"/>
              </a:spcAft>
              <a:buClr>
                <a:schemeClr val="dk1"/>
              </a:buClr>
              <a:buSzPts val="28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Prim</a:t>
            </a:r>
            <a:r>
              <a:rPr lang="en-US"/>
              <a:t>’s Algorithm</a:t>
            </a:r>
            <a:endParaRPr/>
          </a:p>
        </p:txBody>
      </p:sp>
      <p:sp>
        <p:nvSpPr>
          <p:cNvPr id="153" name="Google Shape;153;p24"/>
          <p:cNvSpPr txBox="1"/>
          <p:nvPr>
            <p:ph idx="1" type="body"/>
          </p:nvPr>
        </p:nvSpPr>
        <p:spPr>
          <a:xfrm>
            <a:off x="838200" y="15039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200">
                <a:solidFill>
                  <a:srgbClr val="252C33"/>
                </a:solidFill>
                <a:latin typeface="Arial"/>
                <a:ea typeface="Arial"/>
                <a:cs typeface="Arial"/>
                <a:sym typeface="Arial"/>
              </a:rPr>
              <a:t>Prim’s Algorithm also use Greedy approach to find the minimum spanning tree. In Prim’s Algorithm we grow the spanning tree from a starting position. Unlike an edge in Kruskal's, we add vertex to the growing spanning tree in Prim's.</a:t>
            </a:r>
            <a:endParaRPr sz="2200">
              <a:solidFill>
                <a:srgbClr val="000000"/>
              </a:solidFill>
              <a:latin typeface="Arial"/>
              <a:ea typeface="Arial"/>
              <a:cs typeface="Arial"/>
              <a:sym typeface="Arial"/>
            </a:endParaRPr>
          </a:p>
          <a:p>
            <a:pPr indent="0" lvl="0" marL="228600" rtl="0" algn="l">
              <a:lnSpc>
                <a:spcPct val="90000"/>
              </a:lnSpc>
              <a:spcBef>
                <a:spcPts val="1100"/>
              </a:spcBef>
              <a:spcAft>
                <a:spcPts val="0"/>
              </a:spcAft>
              <a:buNone/>
            </a:pPr>
            <a:r>
              <a:rPr b="1" lang="en-US" sz="2200">
                <a:solidFill>
                  <a:srgbClr val="000000"/>
                </a:solidFill>
                <a:highlight>
                  <a:srgbClr val="FFFFFF"/>
                </a:highlight>
                <a:latin typeface="Roboto"/>
                <a:ea typeface="Roboto"/>
                <a:cs typeface="Roboto"/>
                <a:sym typeface="Roboto"/>
              </a:rPr>
              <a:t>Step Involved:</a:t>
            </a:r>
            <a:endParaRPr b="1" sz="2200">
              <a:solidFill>
                <a:srgbClr val="000000"/>
              </a:solidFill>
              <a:highlight>
                <a:srgbClr val="FFFFFF"/>
              </a:highlight>
              <a:latin typeface="Roboto"/>
              <a:ea typeface="Roboto"/>
              <a:cs typeface="Roboto"/>
              <a:sym typeface="Roboto"/>
            </a:endParaRPr>
          </a:p>
          <a:p>
            <a:pPr indent="-368300" lvl="0" marL="457200" rtl="0" algn="l">
              <a:lnSpc>
                <a:spcPct val="115000"/>
              </a:lnSpc>
              <a:spcBef>
                <a:spcPts val="1100"/>
              </a:spcBef>
              <a:spcAft>
                <a:spcPts val="0"/>
              </a:spcAft>
              <a:buClr>
                <a:srgbClr val="252C33"/>
              </a:buClr>
              <a:buSzPts val="2200"/>
              <a:buFont typeface="Arial"/>
              <a:buAutoNum type="arabicPeriod"/>
            </a:pPr>
            <a:r>
              <a:rPr lang="en-US" sz="2200">
                <a:solidFill>
                  <a:srgbClr val="252C33"/>
                </a:solidFill>
                <a:latin typeface="Arial"/>
                <a:ea typeface="Arial"/>
                <a:cs typeface="Arial"/>
                <a:sym typeface="Arial"/>
              </a:rPr>
              <a:t>Maintain two disjoint sets of vertices. One containing vertices that are in the growing spanning tree and other that are not in the growing spanning tree.</a:t>
            </a:r>
            <a:endParaRPr sz="2200">
              <a:solidFill>
                <a:srgbClr val="252C33"/>
              </a:solidFill>
              <a:latin typeface="Arial"/>
              <a:ea typeface="Arial"/>
              <a:cs typeface="Arial"/>
              <a:sym typeface="Arial"/>
            </a:endParaRPr>
          </a:p>
          <a:p>
            <a:pPr indent="-368300" lvl="0" marL="457200" rtl="0" algn="l">
              <a:lnSpc>
                <a:spcPct val="115000"/>
              </a:lnSpc>
              <a:spcBef>
                <a:spcPts val="0"/>
              </a:spcBef>
              <a:spcAft>
                <a:spcPts val="0"/>
              </a:spcAft>
              <a:buClr>
                <a:srgbClr val="252C33"/>
              </a:buClr>
              <a:buSzPts val="2200"/>
              <a:buFont typeface="Arial"/>
              <a:buAutoNum type="arabicPeriod"/>
            </a:pPr>
            <a:r>
              <a:rPr lang="en-US" sz="2200">
                <a:solidFill>
                  <a:srgbClr val="252C33"/>
                </a:solidFill>
                <a:latin typeface="Arial"/>
                <a:ea typeface="Arial"/>
                <a:cs typeface="Arial"/>
                <a:sym typeface="Arial"/>
              </a:rPr>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endParaRPr sz="2200">
              <a:solidFill>
                <a:srgbClr val="252C33"/>
              </a:solidFill>
              <a:latin typeface="Arial"/>
              <a:ea typeface="Arial"/>
              <a:cs typeface="Arial"/>
              <a:sym typeface="Arial"/>
            </a:endParaRPr>
          </a:p>
          <a:p>
            <a:pPr indent="-368300" lvl="0" marL="457200" rtl="0" algn="l">
              <a:lnSpc>
                <a:spcPct val="115000"/>
              </a:lnSpc>
              <a:spcBef>
                <a:spcPts val="0"/>
              </a:spcBef>
              <a:spcAft>
                <a:spcPts val="0"/>
              </a:spcAft>
              <a:buClr>
                <a:srgbClr val="252C33"/>
              </a:buClr>
              <a:buSzPts val="2200"/>
              <a:buFont typeface="Arial"/>
              <a:buAutoNum type="arabicPeriod"/>
            </a:pPr>
            <a:r>
              <a:rPr lang="en-US" sz="2200">
                <a:solidFill>
                  <a:srgbClr val="252C33"/>
                </a:solidFill>
                <a:latin typeface="Arial"/>
                <a:ea typeface="Arial"/>
                <a:cs typeface="Arial"/>
                <a:sym typeface="Arial"/>
              </a:rPr>
              <a:t>Check for cycles. To do that, mark the nodes which have been already selected and insert only those nodes in the Priority Queue that are not marked.</a:t>
            </a:r>
            <a:endParaRPr sz="2200">
              <a:solidFill>
                <a:srgbClr val="252C33"/>
              </a:solidFill>
              <a:latin typeface="Arial"/>
              <a:ea typeface="Arial"/>
              <a:cs typeface="Arial"/>
              <a:sym typeface="Arial"/>
            </a:endParaRPr>
          </a:p>
          <a:p>
            <a:pPr indent="0" lvl="0" marL="457200" rtl="0" algn="l">
              <a:lnSpc>
                <a:spcPct val="115000"/>
              </a:lnSpc>
              <a:spcBef>
                <a:spcPts val="1100"/>
              </a:spcBef>
              <a:spcAft>
                <a:spcPts val="0"/>
              </a:spcAft>
              <a:buNone/>
            </a:pPr>
            <a:r>
              <a:t/>
            </a:r>
            <a:endParaRPr sz="2200">
              <a:solidFill>
                <a:srgbClr val="252C33"/>
              </a:solidFill>
              <a:latin typeface="Arial"/>
              <a:ea typeface="Arial"/>
              <a:cs typeface="Arial"/>
              <a:sym typeface="Arial"/>
            </a:endParaRPr>
          </a:p>
          <a:p>
            <a:pPr indent="0" lvl="0" marL="457200" rtl="0" algn="l">
              <a:lnSpc>
                <a:spcPct val="115000"/>
              </a:lnSpc>
              <a:spcBef>
                <a:spcPts val="1100"/>
              </a:spcBef>
              <a:spcAft>
                <a:spcPts val="0"/>
              </a:spcAft>
              <a:buNone/>
            </a:pPr>
            <a:r>
              <a:t/>
            </a:r>
            <a:endParaRPr sz="2200">
              <a:solidFill>
                <a:srgbClr val="252C33"/>
              </a:solidFill>
              <a:latin typeface="Arial"/>
              <a:ea typeface="Arial"/>
              <a:cs typeface="Arial"/>
              <a:sym typeface="Arial"/>
            </a:endParaRPr>
          </a:p>
          <a:p>
            <a:pPr indent="0" lvl="0" marL="177800" rtl="0" algn="l">
              <a:lnSpc>
                <a:spcPct val="90000"/>
              </a:lnSpc>
              <a:spcBef>
                <a:spcPts val="1100"/>
              </a:spcBef>
              <a:spcAft>
                <a:spcPts val="2100"/>
              </a:spcAft>
              <a:buClr>
                <a:schemeClr val="dk1"/>
              </a:buClr>
              <a:buSzPts val="2800"/>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838200" y="726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2400"/>
              </a:spcBef>
              <a:spcAft>
                <a:spcPts val="0"/>
              </a:spcAft>
              <a:buNone/>
            </a:pPr>
            <a:r>
              <a:rPr lang="en-US" sz="3000">
                <a:latin typeface="Arial"/>
                <a:ea typeface="Arial"/>
                <a:cs typeface="Arial"/>
                <a:sym typeface="Arial"/>
              </a:rPr>
              <a:t>Dijkstra's Algorithm</a:t>
            </a:r>
            <a:endParaRPr sz="3000">
              <a:latin typeface="Arial"/>
              <a:ea typeface="Arial"/>
              <a:cs typeface="Arial"/>
              <a:sym typeface="Arial"/>
            </a:endParaRPr>
          </a:p>
          <a:p>
            <a:pPr indent="0" lvl="0" marL="0" rtl="0" algn="l">
              <a:lnSpc>
                <a:spcPct val="90000"/>
              </a:lnSpc>
              <a:spcBef>
                <a:spcPts val="600"/>
              </a:spcBef>
              <a:spcAft>
                <a:spcPts val="0"/>
              </a:spcAft>
              <a:buClr>
                <a:schemeClr val="dk1"/>
              </a:buClr>
              <a:buSzPts val="4400"/>
              <a:buFont typeface="Calibri"/>
              <a:buNone/>
            </a:pPr>
            <a:r>
              <a:t/>
            </a:r>
            <a:endParaRPr sz="3000"/>
          </a:p>
        </p:txBody>
      </p:sp>
      <p:sp>
        <p:nvSpPr>
          <p:cNvPr id="159" name="Google Shape;159;p25"/>
          <p:cNvSpPr txBox="1"/>
          <p:nvPr>
            <p:ph idx="1" type="body"/>
          </p:nvPr>
        </p:nvSpPr>
        <p:spPr>
          <a:xfrm>
            <a:off x="838200" y="9044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100">
                <a:solidFill>
                  <a:srgbClr val="252C33"/>
                </a:solidFill>
                <a:latin typeface="Arial"/>
                <a:ea typeface="Arial"/>
                <a:cs typeface="Arial"/>
                <a:sym typeface="Arial"/>
              </a:rPr>
              <a:t>Dijkstra's algorithm has many variants but the most common one is to find the shortest paths from the source vertex to all other vertices in the graph</a:t>
            </a:r>
            <a:r>
              <a:rPr lang="en-US" sz="2100">
                <a:solidFill>
                  <a:srgbClr val="252C33"/>
                </a:solidFill>
                <a:latin typeface="Arial"/>
                <a:ea typeface="Arial"/>
                <a:cs typeface="Arial"/>
                <a:sym typeface="Arial"/>
              </a:rPr>
              <a:t>.</a:t>
            </a:r>
            <a:endParaRPr sz="2100">
              <a:solidFill>
                <a:srgbClr val="252C33"/>
              </a:solidFill>
              <a:latin typeface="Arial"/>
              <a:ea typeface="Arial"/>
              <a:cs typeface="Arial"/>
              <a:sym typeface="Arial"/>
            </a:endParaRPr>
          </a:p>
          <a:p>
            <a:pPr indent="0" lvl="0" marL="0" rtl="0" algn="l">
              <a:lnSpc>
                <a:spcPct val="115000"/>
              </a:lnSpc>
              <a:spcBef>
                <a:spcPts val="1100"/>
              </a:spcBef>
              <a:spcAft>
                <a:spcPts val="0"/>
              </a:spcAft>
              <a:buNone/>
            </a:pPr>
            <a:r>
              <a:rPr b="1" lang="en-US" sz="2100">
                <a:solidFill>
                  <a:srgbClr val="000000"/>
                </a:solidFill>
                <a:highlight>
                  <a:srgbClr val="FFFFFF"/>
                </a:highlight>
                <a:latin typeface="Roboto"/>
                <a:ea typeface="Roboto"/>
                <a:cs typeface="Roboto"/>
                <a:sym typeface="Roboto"/>
              </a:rPr>
              <a:t>Step Involved:</a:t>
            </a:r>
            <a:endParaRPr b="1" sz="2100">
              <a:solidFill>
                <a:srgbClr val="000000"/>
              </a:solidFill>
              <a:highlight>
                <a:srgbClr val="FFFFFF"/>
              </a:highlight>
              <a:latin typeface="Roboto"/>
              <a:ea typeface="Roboto"/>
              <a:cs typeface="Roboto"/>
              <a:sym typeface="Roboto"/>
            </a:endParaRPr>
          </a:p>
          <a:p>
            <a:pPr indent="-361950" lvl="0" marL="457200" rtl="0" algn="l">
              <a:lnSpc>
                <a:spcPct val="115000"/>
              </a:lnSpc>
              <a:spcBef>
                <a:spcPts val="1100"/>
              </a:spcBef>
              <a:spcAft>
                <a:spcPts val="0"/>
              </a:spcAft>
              <a:buClr>
                <a:srgbClr val="252C33"/>
              </a:buClr>
              <a:buSzPts val="2100"/>
              <a:buFont typeface="Arial"/>
              <a:buAutoNum type="arabicPeriod"/>
            </a:pPr>
            <a:r>
              <a:rPr lang="en-US" sz="2100">
                <a:solidFill>
                  <a:srgbClr val="252C33"/>
                </a:solidFill>
                <a:latin typeface="Arial"/>
                <a:ea typeface="Arial"/>
                <a:cs typeface="Arial"/>
                <a:sym typeface="Arial"/>
              </a:rPr>
              <a:t>Set all vertices distances = infinity except for the source vertex, set the source distance = 0.</a:t>
            </a:r>
            <a:endParaRPr sz="2100">
              <a:solidFill>
                <a:srgbClr val="252C33"/>
              </a:solidFill>
              <a:latin typeface="Arial"/>
              <a:ea typeface="Arial"/>
              <a:cs typeface="Arial"/>
              <a:sym typeface="Arial"/>
            </a:endParaRPr>
          </a:p>
          <a:p>
            <a:pPr indent="-361950" lvl="0" marL="457200" rtl="0" algn="l">
              <a:lnSpc>
                <a:spcPct val="115000"/>
              </a:lnSpc>
              <a:spcBef>
                <a:spcPts val="0"/>
              </a:spcBef>
              <a:spcAft>
                <a:spcPts val="0"/>
              </a:spcAft>
              <a:buClr>
                <a:srgbClr val="252C33"/>
              </a:buClr>
              <a:buSzPts val="2100"/>
              <a:buFont typeface="Arial"/>
              <a:buAutoNum type="arabicPeriod"/>
            </a:pPr>
            <a:r>
              <a:rPr lang="en-US" sz="2100">
                <a:solidFill>
                  <a:srgbClr val="252C33"/>
                </a:solidFill>
                <a:latin typeface="Arial"/>
                <a:ea typeface="Arial"/>
                <a:cs typeface="Arial"/>
                <a:sym typeface="Arial"/>
              </a:rPr>
              <a:t>Push the source vertex in a min-priority queue in the form (distance , vertex), as the comparison in the min-priority queue will be according to vertices distances.</a:t>
            </a:r>
            <a:endParaRPr sz="2100">
              <a:solidFill>
                <a:srgbClr val="252C33"/>
              </a:solidFill>
              <a:latin typeface="Arial"/>
              <a:ea typeface="Arial"/>
              <a:cs typeface="Arial"/>
              <a:sym typeface="Arial"/>
            </a:endParaRPr>
          </a:p>
          <a:p>
            <a:pPr indent="-361950" lvl="0" marL="457200" rtl="0" algn="l">
              <a:lnSpc>
                <a:spcPct val="115000"/>
              </a:lnSpc>
              <a:spcBef>
                <a:spcPts val="0"/>
              </a:spcBef>
              <a:spcAft>
                <a:spcPts val="0"/>
              </a:spcAft>
              <a:buClr>
                <a:srgbClr val="252C33"/>
              </a:buClr>
              <a:buSzPts val="2100"/>
              <a:buFont typeface="Arial"/>
              <a:buAutoNum type="arabicPeriod"/>
            </a:pPr>
            <a:r>
              <a:rPr lang="en-US" sz="2100">
                <a:solidFill>
                  <a:srgbClr val="252C33"/>
                </a:solidFill>
                <a:latin typeface="Arial"/>
                <a:ea typeface="Arial"/>
                <a:cs typeface="Arial"/>
                <a:sym typeface="Arial"/>
              </a:rPr>
              <a:t>Pop the vertex with the minimum distance from the priority queue (at first the popped vertex = source).</a:t>
            </a:r>
            <a:endParaRPr sz="2100">
              <a:solidFill>
                <a:srgbClr val="252C33"/>
              </a:solidFill>
              <a:latin typeface="Arial"/>
              <a:ea typeface="Arial"/>
              <a:cs typeface="Arial"/>
              <a:sym typeface="Arial"/>
            </a:endParaRPr>
          </a:p>
          <a:p>
            <a:pPr indent="-361950" lvl="0" marL="457200" rtl="0" algn="l">
              <a:lnSpc>
                <a:spcPct val="115000"/>
              </a:lnSpc>
              <a:spcBef>
                <a:spcPts val="0"/>
              </a:spcBef>
              <a:spcAft>
                <a:spcPts val="0"/>
              </a:spcAft>
              <a:buClr>
                <a:srgbClr val="252C33"/>
              </a:buClr>
              <a:buSzPts val="2100"/>
              <a:buFont typeface="Arial"/>
              <a:buAutoNum type="arabicPeriod"/>
            </a:pPr>
            <a:r>
              <a:rPr lang="en-US" sz="2100">
                <a:solidFill>
                  <a:srgbClr val="252C33"/>
                </a:solidFill>
                <a:latin typeface="Arial"/>
                <a:ea typeface="Arial"/>
                <a:cs typeface="Arial"/>
                <a:sym typeface="Arial"/>
              </a:rPr>
              <a:t>Update the distances of the connected vertices to the popped vertex in case of "current vertex distance + edge weight &lt; next vertex distance", then push the vertex</a:t>
            </a:r>
            <a:br>
              <a:rPr lang="en-US" sz="2100">
                <a:solidFill>
                  <a:srgbClr val="252C33"/>
                </a:solidFill>
                <a:latin typeface="Arial"/>
                <a:ea typeface="Arial"/>
                <a:cs typeface="Arial"/>
                <a:sym typeface="Arial"/>
              </a:rPr>
            </a:br>
            <a:r>
              <a:rPr lang="en-US" sz="2100">
                <a:solidFill>
                  <a:srgbClr val="252C33"/>
                </a:solidFill>
                <a:latin typeface="Arial"/>
                <a:ea typeface="Arial"/>
                <a:cs typeface="Arial"/>
                <a:sym typeface="Arial"/>
              </a:rPr>
              <a:t>with the new distance to the priority queue.</a:t>
            </a:r>
            <a:endParaRPr sz="2100">
              <a:solidFill>
                <a:srgbClr val="252C33"/>
              </a:solidFill>
              <a:latin typeface="Arial"/>
              <a:ea typeface="Arial"/>
              <a:cs typeface="Arial"/>
              <a:sym typeface="Arial"/>
            </a:endParaRPr>
          </a:p>
          <a:p>
            <a:pPr indent="-361950" lvl="0" marL="457200" rtl="0" algn="l">
              <a:lnSpc>
                <a:spcPct val="115000"/>
              </a:lnSpc>
              <a:spcBef>
                <a:spcPts val="0"/>
              </a:spcBef>
              <a:spcAft>
                <a:spcPts val="0"/>
              </a:spcAft>
              <a:buClr>
                <a:srgbClr val="252C33"/>
              </a:buClr>
              <a:buSzPts val="2100"/>
              <a:buFont typeface="Arial"/>
              <a:buAutoNum type="arabicPeriod"/>
            </a:pPr>
            <a:r>
              <a:rPr lang="en-US" sz="2100">
                <a:solidFill>
                  <a:srgbClr val="252C33"/>
                </a:solidFill>
                <a:latin typeface="Arial"/>
                <a:ea typeface="Arial"/>
                <a:cs typeface="Arial"/>
                <a:sym typeface="Arial"/>
              </a:rPr>
              <a:t>If the popped vertex is visited before, just continue without using it.</a:t>
            </a:r>
            <a:endParaRPr sz="2100">
              <a:solidFill>
                <a:srgbClr val="252C33"/>
              </a:solidFill>
              <a:latin typeface="Arial"/>
              <a:ea typeface="Arial"/>
              <a:cs typeface="Arial"/>
              <a:sym typeface="Arial"/>
            </a:endParaRPr>
          </a:p>
          <a:p>
            <a:pPr indent="-361950" lvl="0" marL="457200" rtl="0" algn="l">
              <a:lnSpc>
                <a:spcPct val="115000"/>
              </a:lnSpc>
              <a:spcBef>
                <a:spcPts val="0"/>
              </a:spcBef>
              <a:spcAft>
                <a:spcPts val="0"/>
              </a:spcAft>
              <a:buClr>
                <a:srgbClr val="252C33"/>
              </a:buClr>
              <a:buSzPts val="2100"/>
              <a:buFont typeface="Arial"/>
              <a:buAutoNum type="arabicPeriod"/>
            </a:pPr>
            <a:r>
              <a:rPr lang="en-US" sz="2100">
                <a:solidFill>
                  <a:srgbClr val="252C33"/>
                </a:solidFill>
                <a:latin typeface="Arial"/>
                <a:ea typeface="Arial"/>
                <a:cs typeface="Arial"/>
                <a:sym typeface="Arial"/>
              </a:rPr>
              <a:t>Apply the same algorithm again until the priority queue is empty.</a:t>
            </a:r>
            <a:endParaRPr sz="2100">
              <a:solidFill>
                <a:srgbClr val="252C33"/>
              </a:solidFill>
              <a:latin typeface="Arial"/>
              <a:ea typeface="Arial"/>
              <a:cs typeface="Arial"/>
              <a:sym typeface="Arial"/>
            </a:endParaRPr>
          </a:p>
          <a:p>
            <a:pPr indent="0" lvl="0" marL="457200" rtl="0" algn="l">
              <a:lnSpc>
                <a:spcPct val="115000"/>
              </a:lnSpc>
              <a:spcBef>
                <a:spcPts val="1100"/>
              </a:spcBef>
              <a:spcAft>
                <a:spcPts val="0"/>
              </a:spcAft>
              <a:buNone/>
            </a:pPr>
            <a:r>
              <a:t/>
            </a:r>
            <a:endParaRPr sz="2100">
              <a:solidFill>
                <a:srgbClr val="252C33"/>
              </a:solidFill>
              <a:latin typeface="Arial"/>
              <a:ea typeface="Arial"/>
              <a:cs typeface="Arial"/>
              <a:sym typeface="Arial"/>
            </a:endParaRPr>
          </a:p>
          <a:p>
            <a:pPr indent="0" lvl="0" marL="457200" rtl="0" algn="l">
              <a:lnSpc>
                <a:spcPct val="115000"/>
              </a:lnSpc>
              <a:spcBef>
                <a:spcPts val="1100"/>
              </a:spcBef>
              <a:spcAft>
                <a:spcPts val="0"/>
              </a:spcAft>
              <a:buNone/>
            </a:pPr>
            <a:r>
              <a:t/>
            </a:r>
            <a:endParaRPr sz="2100">
              <a:solidFill>
                <a:srgbClr val="252C33"/>
              </a:solidFill>
              <a:latin typeface="Arial"/>
              <a:ea typeface="Arial"/>
              <a:cs typeface="Arial"/>
              <a:sym typeface="Arial"/>
            </a:endParaRPr>
          </a:p>
          <a:p>
            <a:pPr indent="0" lvl="0" marL="457200" rtl="0" algn="l">
              <a:lnSpc>
                <a:spcPct val="115000"/>
              </a:lnSpc>
              <a:spcBef>
                <a:spcPts val="1100"/>
              </a:spcBef>
              <a:spcAft>
                <a:spcPts val="0"/>
              </a:spcAft>
              <a:buNone/>
            </a:pPr>
            <a:r>
              <a:t/>
            </a:r>
            <a:endParaRPr sz="2100">
              <a:solidFill>
                <a:srgbClr val="252C33"/>
              </a:solidFill>
              <a:latin typeface="Arial"/>
              <a:ea typeface="Arial"/>
              <a:cs typeface="Arial"/>
              <a:sym typeface="Arial"/>
            </a:endParaRPr>
          </a:p>
          <a:p>
            <a:pPr indent="0" lvl="0" marL="177800" rtl="0" algn="l">
              <a:lnSpc>
                <a:spcPct val="90000"/>
              </a:lnSpc>
              <a:spcBef>
                <a:spcPts val="1100"/>
              </a:spcBef>
              <a:spcAft>
                <a:spcPts val="2100"/>
              </a:spcAft>
              <a:buClr>
                <a:schemeClr val="dk1"/>
              </a:buClr>
              <a:buSzPts val="2800"/>
              <a:buNone/>
            </a:pPr>
            <a: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838200" y="726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2400"/>
              </a:spcBef>
              <a:spcAft>
                <a:spcPts val="0"/>
              </a:spcAft>
              <a:buNone/>
            </a:pPr>
            <a:r>
              <a:rPr lang="en-US" sz="3000">
                <a:latin typeface="Arial"/>
                <a:ea typeface="Arial"/>
                <a:cs typeface="Arial"/>
                <a:sym typeface="Arial"/>
              </a:rPr>
              <a:t>Floyd–Warshall's Algorithm</a:t>
            </a:r>
            <a:endParaRPr sz="3000">
              <a:latin typeface="Arial"/>
              <a:ea typeface="Arial"/>
              <a:cs typeface="Arial"/>
              <a:sym typeface="Arial"/>
            </a:endParaRPr>
          </a:p>
          <a:p>
            <a:pPr indent="0" lvl="0" marL="0" rtl="0" algn="l">
              <a:lnSpc>
                <a:spcPct val="90000"/>
              </a:lnSpc>
              <a:spcBef>
                <a:spcPts val="600"/>
              </a:spcBef>
              <a:spcAft>
                <a:spcPts val="0"/>
              </a:spcAft>
              <a:buClr>
                <a:schemeClr val="dk1"/>
              </a:buClr>
              <a:buSzPts val="4400"/>
              <a:buFont typeface="Calibri"/>
              <a:buNone/>
            </a:pPr>
            <a:r>
              <a:t/>
            </a:r>
            <a:endParaRPr sz="3000"/>
          </a:p>
        </p:txBody>
      </p:sp>
      <p:sp>
        <p:nvSpPr>
          <p:cNvPr id="165" name="Google Shape;165;p26"/>
          <p:cNvSpPr txBox="1"/>
          <p:nvPr>
            <p:ph idx="1" type="body"/>
          </p:nvPr>
        </p:nvSpPr>
        <p:spPr>
          <a:xfrm>
            <a:off x="838200" y="9044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200">
                <a:solidFill>
                  <a:srgbClr val="252C33"/>
                </a:solidFill>
                <a:latin typeface="Arial"/>
                <a:ea typeface="Arial"/>
                <a:cs typeface="Arial"/>
                <a:sym typeface="Arial"/>
              </a:rPr>
              <a:t>Floyd–Warshall's Algorithm is used to find the shortest paths between between all pairs of vertices in a graph, where each edge in the graph has a weight which is positive or negative. The biggest advantage of using this algorithm is that all the shortest distances between any 2  vertices could be calculated in O(V3) , where V  is the number of vertices in a graph.</a:t>
            </a:r>
            <a:endParaRPr sz="2200">
              <a:solidFill>
                <a:srgbClr val="252C33"/>
              </a:solidFill>
              <a:latin typeface="Arial"/>
              <a:ea typeface="Arial"/>
              <a:cs typeface="Arial"/>
              <a:sym typeface="Arial"/>
            </a:endParaRPr>
          </a:p>
          <a:p>
            <a:pPr indent="0" lvl="0" marL="228600" rtl="0" algn="l">
              <a:lnSpc>
                <a:spcPct val="90000"/>
              </a:lnSpc>
              <a:spcBef>
                <a:spcPts val="1100"/>
              </a:spcBef>
              <a:spcAft>
                <a:spcPts val="0"/>
              </a:spcAft>
              <a:buNone/>
            </a:pPr>
            <a:r>
              <a:rPr b="1" lang="en-US" sz="2200">
                <a:solidFill>
                  <a:srgbClr val="000000"/>
                </a:solidFill>
                <a:highlight>
                  <a:srgbClr val="FFFFFF"/>
                </a:highlight>
                <a:latin typeface="Roboto"/>
                <a:ea typeface="Roboto"/>
                <a:cs typeface="Roboto"/>
                <a:sym typeface="Roboto"/>
              </a:rPr>
              <a:t>Step Involved:</a:t>
            </a:r>
            <a:endParaRPr b="1" sz="2200">
              <a:solidFill>
                <a:srgbClr val="000000"/>
              </a:solidFill>
              <a:highlight>
                <a:srgbClr val="FFFFFF"/>
              </a:highlight>
              <a:latin typeface="Roboto"/>
              <a:ea typeface="Roboto"/>
              <a:cs typeface="Roboto"/>
              <a:sym typeface="Roboto"/>
            </a:endParaRPr>
          </a:p>
          <a:p>
            <a:pPr indent="-368300" lvl="0" marL="457200" rtl="0" algn="l">
              <a:lnSpc>
                <a:spcPct val="115000"/>
              </a:lnSpc>
              <a:spcBef>
                <a:spcPts val="1100"/>
              </a:spcBef>
              <a:spcAft>
                <a:spcPts val="0"/>
              </a:spcAft>
              <a:buClr>
                <a:srgbClr val="252C33"/>
              </a:buClr>
              <a:buSzPts val="2200"/>
              <a:buFont typeface="Arial"/>
              <a:buAutoNum type="arabicPeriod"/>
            </a:pPr>
            <a:r>
              <a:rPr lang="en-US" sz="2200">
                <a:solidFill>
                  <a:srgbClr val="252C33"/>
                </a:solidFill>
                <a:latin typeface="Arial"/>
                <a:ea typeface="Arial"/>
                <a:cs typeface="Arial"/>
                <a:sym typeface="Arial"/>
              </a:rPr>
              <a:t>Initialize the shortest paths between any 2  vertices with Infinity.</a:t>
            </a:r>
            <a:endParaRPr sz="2200">
              <a:solidFill>
                <a:srgbClr val="252C33"/>
              </a:solidFill>
              <a:latin typeface="Arial"/>
              <a:ea typeface="Arial"/>
              <a:cs typeface="Arial"/>
              <a:sym typeface="Arial"/>
            </a:endParaRPr>
          </a:p>
          <a:p>
            <a:pPr indent="-368300" lvl="0" marL="457200" rtl="0" algn="l">
              <a:lnSpc>
                <a:spcPct val="115000"/>
              </a:lnSpc>
              <a:spcBef>
                <a:spcPts val="0"/>
              </a:spcBef>
              <a:spcAft>
                <a:spcPts val="0"/>
              </a:spcAft>
              <a:buClr>
                <a:srgbClr val="252C33"/>
              </a:buClr>
              <a:buSzPts val="2200"/>
              <a:buFont typeface="Arial"/>
              <a:buAutoNum type="arabicPeriod"/>
            </a:pPr>
            <a:r>
              <a:rPr lang="en-US" sz="2200">
                <a:solidFill>
                  <a:srgbClr val="252C33"/>
                </a:solidFill>
                <a:latin typeface="Arial"/>
                <a:ea typeface="Arial"/>
                <a:cs typeface="Arial"/>
                <a:sym typeface="Arial"/>
              </a:rPr>
              <a:t>Find all pair shortest paths that use 0  intermediate vertices, then find the shortest paths that use 1 intermediate vertex and so on.. until using all N vertices as intermediate nodes.</a:t>
            </a:r>
            <a:endParaRPr sz="2200">
              <a:solidFill>
                <a:srgbClr val="252C33"/>
              </a:solidFill>
              <a:latin typeface="Arial"/>
              <a:ea typeface="Arial"/>
              <a:cs typeface="Arial"/>
              <a:sym typeface="Arial"/>
            </a:endParaRPr>
          </a:p>
          <a:p>
            <a:pPr indent="-368300" lvl="0" marL="457200" rtl="0" algn="l">
              <a:lnSpc>
                <a:spcPct val="115000"/>
              </a:lnSpc>
              <a:spcBef>
                <a:spcPts val="0"/>
              </a:spcBef>
              <a:spcAft>
                <a:spcPts val="0"/>
              </a:spcAft>
              <a:buClr>
                <a:srgbClr val="252C33"/>
              </a:buClr>
              <a:buSzPts val="2200"/>
              <a:buFont typeface="Arial"/>
              <a:buAutoNum type="arabicPeriod"/>
            </a:pPr>
            <a:r>
              <a:rPr lang="en-US" sz="2200">
                <a:solidFill>
                  <a:srgbClr val="252C33"/>
                </a:solidFill>
                <a:latin typeface="Arial"/>
                <a:ea typeface="Arial"/>
                <a:cs typeface="Arial"/>
                <a:sym typeface="Arial"/>
              </a:rPr>
              <a:t>Minimize the shortest paths between any 2 pairs in the previous operation.</a:t>
            </a:r>
            <a:endParaRPr sz="2200">
              <a:solidFill>
                <a:srgbClr val="252C33"/>
              </a:solidFill>
              <a:latin typeface="Arial"/>
              <a:ea typeface="Arial"/>
              <a:cs typeface="Arial"/>
              <a:sym typeface="Arial"/>
            </a:endParaRPr>
          </a:p>
          <a:p>
            <a:pPr indent="-368300" lvl="0" marL="457200" rtl="0" algn="l">
              <a:lnSpc>
                <a:spcPct val="115000"/>
              </a:lnSpc>
              <a:spcBef>
                <a:spcPts val="0"/>
              </a:spcBef>
              <a:spcAft>
                <a:spcPts val="0"/>
              </a:spcAft>
              <a:buClr>
                <a:srgbClr val="252C33"/>
              </a:buClr>
              <a:buSzPts val="2200"/>
              <a:buFont typeface="Arial"/>
              <a:buAutoNum type="arabicPeriod"/>
            </a:pPr>
            <a:r>
              <a:rPr lang="en-US" sz="2200">
                <a:solidFill>
                  <a:srgbClr val="252C33"/>
                </a:solidFill>
                <a:latin typeface="Arial"/>
                <a:ea typeface="Arial"/>
                <a:cs typeface="Arial"/>
                <a:sym typeface="Arial"/>
              </a:rPr>
              <a:t>For any 2 vertices (i,j) , one should actually minimize the distances between this pair using the first K nodes, so the shortest path will be:min(dist[i][k]+dist[k][j],dist[i][j])</a:t>
            </a:r>
            <a:endParaRPr sz="2200">
              <a:solidFill>
                <a:srgbClr val="252C33"/>
              </a:solidFill>
              <a:latin typeface="Arial"/>
              <a:ea typeface="Arial"/>
              <a:cs typeface="Arial"/>
              <a:sym typeface="Arial"/>
            </a:endParaRPr>
          </a:p>
          <a:p>
            <a:pPr indent="0" lvl="0" marL="457200" rtl="0" algn="l">
              <a:lnSpc>
                <a:spcPct val="115000"/>
              </a:lnSpc>
              <a:spcBef>
                <a:spcPts val="1100"/>
              </a:spcBef>
              <a:spcAft>
                <a:spcPts val="0"/>
              </a:spcAft>
              <a:buNone/>
            </a:pPr>
            <a:r>
              <a:t/>
            </a:r>
            <a:endParaRPr sz="2200">
              <a:solidFill>
                <a:srgbClr val="252C33"/>
              </a:solidFill>
              <a:latin typeface="Arial"/>
              <a:ea typeface="Arial"/>
              <a:cs typeface="Arial"/>
              <a:sym typeface="Arial"/>
            </a:endParaRPr>
          </a:p>
          <a:p>
            <a:pPr indent="0" lvl="0" marL="457200" rtl="0" algn="l">
              <a:lnSpc>
                <a:spcPct val="115000"/>
              </a:lnSpc>
              <a:spcBef>
                <a:spcPts val="1100"/>
              </a:spcBef>
              <a:spcAft>
                <a:spcPts val="0"/>
              </a:spcAft>
              <a:buNone/>
            </a:pPr>
            <a:r>
              <a:t/>
            </a:r>
            <a:endParaRPr sz="2200">
              <a:solidFill>
                <a:srgbClr val="252C33"/>
              </a:solidFill>
              <a:latin typeface="Arial"/>
              <a:ea typeface="Arial"/>
              <a:cs typeface="Arial"/>
              <a:sym typeface="Arial"/>
            </a:endParaRPr>
          </a:p>
          <a:p>
            <a:pPr indent="0" lvl="0" marL="177800" rtl="0" algn="l">
              <a:lnSpc>
                <a:spcPct val="90000"/>
              </a:lnSpc>
              <a:spcBef>
                <a:spcPts val="1100"/>
              </a:spcBef>
              <a:spcAft>
                <a:spcPts val="2100"/>
              </a:spcAft>
              <a:buClr>
                <a:schemeClr val="dk1"/>
              </a:buClr>
              <a:buSzPts val="2800"/>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204650" y="2766150"/>
            <a:ext cx="3782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What is a Graph?</a:t>
            </a:r>
            <a:endParaRPr/>
          </a:p>
        </p:txBody>
      </p:sp>
      <p:sp>
        <p:nvSpPr>
          <p:cNvPr id="99" name="Google Shape;99;p15"/>
          <p:cNvSpPr txBox="1"/>
          <p:nvPr>
            <p:ph idx="1" type="body"/>
          </p:nvPr>
        </p:nvSpPr>
        <p:spPr>
          <a:xfrm>
            <a:off x="838200" y="1825625"/>
            <a:ext cx="10515600" cy="2990400"/>
          </a:xfrm>
          <a:prstGeom prst="rect">
            <a:avLst/>
          </a:prstGeom>
          <a:noFill/>
          <a:ln>
            <a:noFill/>
          </a:ln>
        </p:spPr>
        <p:txBody>
          <a:bodyPr anchorCtr="0" anchor="t" bIns="45700" lIns="91425" spcFirstLastPara="1" rIns="91425" wrap="square" tIns="45700">
            <a:noAutofit/>
          </a:bodyPr>
          <a:lstStyle/>
          <a:p>
            <a:pPr indent="-381000" lvl="0" marL="457200" rtl="0" algn="l">
              <a:lnSpc>
                <a:spcPct val="171429"/>
              </a:lnSpc>
              <a:spcBef>
                <a:spcPts val="0"/>
              </a:spcBef>
              <a:spcAft>
                <a:spcPts val="0"/>
              </a:spcAft>
              <a:buClr>
                <a:srgbClr val="000000"/>
              </a:buClr>
              <a:buSzPts val="2400"/>
              <a:buChar char="●"/>
            </a:pPr>
            <a:r>
              <a:rPr lang="en-US" sz="2400">
                <a:solidFill>
                  <a:srgbClr val="000000"/>
                </a:solidFill>
                <a:highlight>
                  <a:srgbClr val="FFFFFF"/>
                </a:highlight>
              </a:rPr>
              <a:t>Informally: A Graph is a non-linear data structure consisting of nodes and edges. The nodes are sometimes also referred to as vertices and the edges are lines or arcs that connect any two nodes in the graph. </a:t>
            </a:r>
            <a:endParaRPr sz="2400">
              <a:solidFill>
                <a:srgbClr val="000000"/>
              </a:solidFill>
              <a:highlight>
                <a:srgbClr val="FFFFFF"/>
              </a:highlight>
            </a:endParaRPr>
          </a:p>
          <a:p>
            <a:pPr indent="-381000" lvl="0" marL="457200" rtl="0" algn="l">
              <a:lnSpc>
                <a:spcPct val="171429"/>
              </a:lnSpc>
              <a:spcBef>
                <a:spcPts val="0"/>
              </a:spcBef>
              <a:spcAft>
                <a:spcPts val="0"/>
              </a:spcAft>
              <a:buClr>
                <a:srgbClr val="000000"/>
              </a:buClr>
              <a:buSzPts val="2400"/>
              <a:buChar char="●"/>
            </a:pPr>
            <a:r>
              <a:rPr lang="en-US" sz="2400">
                <a:solidFill>
                  <a:srgbClr val="000000"/>
                </a:solidFill>
                <a:highlight>
                  <a:srgbClr val="FFFFFF"/>
                </a:highlight>
              </a:rPr>
              <a:t>more formally: </a:t>
            </a:r>
            <a:r>
              <a:rPr i="1" lang="en-US" sz="2400">
                <a:solidFill>
                  <a:srgbClr val="000000"/>
                </a:solidFill>
                <a:highlight>
                  <a:srgbClr val="FAFAFA"/>
                </a:highlight>
              </a:rPr>
              <a:t>A Graph consists of a finite set of vertices(or nodes) and set of Edges which connect a pair of nodes.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105" name="Google Shape;105;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666666"/>
              </a:buClr>
              <a:buSzPts val="2400"/>
              <a:buChar char="●"/>
            </a:pPr>
            <a:r>
              <a:rPr lang="en-US" sz="2400">
                <a:solidFill>
                  <a:srgbClr val="666666"/>
                </a:solidFill>
              </a:rPr>
              <a:t>BFS</a:t>
            </a:r>
            <a:endParaRPr sz="2400">
              <a:solidFill>
                <a:srgbClr val="666666"/>
              </a:solidFill>
            </a:endParaRPr>
          </a:p>
          <a:p>
            <a:pPr indent="-203200" lvl="0" marL="228600" rtl="0" algn="l">
              <a:lnSpc>
                <a:spcPct val="90000"/>
              </a:lnSpc>
              <a:spcBef>
                <a:spcPts val="1000"/>
              </a:spcBef>
              <a:spcAft>
                <a:spcPts val="0"/>
              </a:spcAft>
              <a:buClr>
                <a:srgbClr val="666666"/>
              </a:buClr>
              <a:buSzPts val="2400"/>
              <a:buChar char="●"/>
            </a:pPr>
            <a:r>
              <a:rPr lang="en-US" sz="2400">
                <a:solidFill>
                  <a:srgbClr val="666666"/>
                </a:solidFill>
              </a:rPr>
              <a:t>DFS</a:t>
            </a:r>
            <a:endParaRPr sz="2400">
              <a:solidFill>
                <a:srgbClr val="666666"/>
              </a:solidFill>
            </a:endParaRPr>
          </a:p>
          <a:p>
            <a:pPr indent="-203200" lvl="0" marL="228600" rtl="0" algn="l">
              <a:lnSpc>
                <a:spcPct val="90000"/>
              </a:lnSpc>
              <a:spcBef>
                <a:spcPts val="1000"/>
              </a:spcBef>
              <a:spcAft>
                <a:spcPts val="0"/>
              </a:spcAft>
              <a:buClr>
                <a:srgbClr val="666666"/>
              </a:buClr>
              <a:buSzPts val="2400"/>
              <a:buChar char="●"/>
            </a:pPr>
            <a:r>
              <a:rPr lang="en-US" sz="2400">
                <a:solidFill>
                  <a:srgbClr val="666666"/>
                </a:solidFill>
              </a:rPr>
              <a:t>Kruskal’s Algorithm</a:t>
            </a:r>
            <a:endParaRPr sz="2400">
              <a:solidFill>
                <a:srgbClr val="666666"/>
              </a:solidFill>
            </a:endParaRPr>
          </a:p>
          <a:p>
            <a:pPr indent="-203200" lvl="0" marL="228600" rtl="0" algn="l">
              <a:lnSpc>
                <a:spcPct val="90000"/>
              </a:lnSpc>
              <a:spcBef>
                <a:spcPts val="1000"/>
              </a:spcBef>
              <a:spcAft>
                <a:spcPts val="0"/>
              </a:spcAft>
              <a:buClr>
                <a:srgbClr val="666666"/>
              </a:buClr>
              <a:buSzPts val="2400"/>
              <a:buChar char="●"/>
            </a:pPr>
            <a:r>
              <a:rPr lang="en-US" sz="2400">
                <a:solidFill>
                  <a:srgbClr val="666666"/>
                </a:solidFill>
              </a:rPr>
              <a:t>Prim’s Algorithm</a:t>
            </a:r>
            <a:endParaRPr sz="2400">
              <a:solidFill>
                <a:srgbClr val="666666"/>
              </a:solidFill>
            </a:endParaRPr>
          </a:p>
          <a:p>
            <a:pPr indent="-203200" lvl="0" marL="228600" rtl="0" algn="l">
              <a:lnSpc>
                <a:spcPct val="90000"/>
              </a:lnSpc>
              <a:spcBef>
                <a:spcPts val="1000"/>
              </a:spcBef>
              <a:spcAft>
                <a:spcPts val="0"/>
              </a:spcAft>
              <a:buClr>
                <a:srgbClr val="666666"/>
              </a:buClr>
              <a:buSzPts val="2400"/>
              <a:buChar char="●"/>
            </a:pPr>
            <a:r>
              <a:rPr lang="en-US" sz="2400">
                <a:solidFill>
                  <a:srgbClr val="666666"/>
                </a:solidFill>
              </a:rPr>
              <a:t>Dijkstra’s Algorithm</a:t>
            </a:r>
            <a:endParaRPr sz="2400">
              <a:solidFill>
                <a:srgbClr val="666666"/>
              </a:solidFill>
            </a:endParaRPr>
          </a:p>
          <a:p>
            <a:pPr indent="-266700" lvl="0" marL="228600" rtl="0" algn="l">
              <a:lnSpc>
                <a:spcPct val="115000"/>
              </a:lnSpc>
              <a:spcBef>
                <a:spcPts val="0"/>
              </a:spcBef>
              <a:spcAft>
                <a:spcPts val="0"/>
              </a:spcAft>
              <a:buClr>
                <a:srgbClr val="666666"/>
              </a:buClr>
              <a:buSzPts val="2400"/>
              <a:buChar char="●"/>
            </a:pPr>
            <a:r>
              <a:rPr lang="en-US" sz="2400">
                <a:solidFill>
                  <a:srgbClr val="666666"/>
                </a:solidFill>
                <a:latin typeface="Arial"/>
                <a:ea typeface="Arial"/>
                <a:cs typeface="Arial"/>
                <a:sym typeface="Arial"/>
              </a:rPr>
              <a:t>Floyd–Warshall's Algorithm</a:t>
            </a:r>
            <a:endParaRPr sz="2400">
              <a:solidFill>
                <a:srgbClr val="666666"/>
              </a:solidFill>
            </a:endParaRPr>
          </a:p>
          <a:p>
            <a:pPr indent="0" lvl="0" marL="0" rtl="0" algn="l">
              <a:lnSpc>
                <a:spcPct val="90000"/>
              </a:lnSpc>
              <a:spcBef>
                <a:spcPts val="1000"/>
              </a:spcBef>
              <a:spcAft>
                <a:spcPts val="2100"/>
              </a:spcAft>
              <a:buClr>
                <a:schemeClr val="dk1"/>
              </a:buClr>
              <a:buSzPts val="2800"/>
              <a:buNone/>
            </a:pPr>
            <a:r>
              <a:t/>
            </a:r>
            <a:endParaRPr sz="24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Graph Traversal</a:t>
            </a:r>
            <a:endParaRPr/>
          </a:p>
        </p:txBody>
      </p:sp>
      <p:sp>
        <p:nvSpPr>
          <p:cNvPr id="111" name="Google Shape;11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400">
                <a:solidFill>
                  <a:srgbClr val="252C33"/>
                </a:solidFill>
                <a:latin typeface="Arial"/>
                <a:ea typeface="Arial"/>
                <a:cs typeface="Arial"/>
                <a:sym typeface="Arial"/>
              </a:rPr>
              <a:t>Graph traversal means visiting every vertex and edge exactly once in a well-defined order. While using certain graph algorithms, you must ensure that each vertex of the graph is visited exactly once. The order in which the vertices are visited are important and may depend upon the algorithm or question that you are solving.</a:t>
            </a:r>
            <a:endParaRPr sz="2400">
              <a:solidFill>
                <a:srgbClr val="252C33"/>
              </a:solidFill>
              <a:latin typeface="Arial"/>
              <a:ea typeface="Arial"/>
              <a:cs typeface="Arial"/>
              <a:sym typeface="Arial"/>
            </a:endParaRPr>
          </a:p>
          <a:p>
            <a:pPr indent="0" lvl="0" marL="0" rtl="0" algn="l">
              <a:lnSpc>
                <a:spcPct val="115000"/>
              </a:lnSpc>
              <a:spcBef>
                <a:spcPts val="1100"/>
              </a:spcBef>
              <a:spcAft>
                <a:spcPts val="0"/>
              </a:spcAft>
              <a:buNone/>
            </a:pPr>
            <a:r>
              <a:t/>
            </a:r>
            <a:endParaRPr sz="2400">
              <a:solidFill>
                <a:srgbClr val="000000"/>
              </a:solidFill>
              <a:latin typeface="Arial"/>
              <a:ea typeface="Arial"/>
              <a:cs typeface="Arial"/>
              <a:sym typeface="Arial"/>
            </a:endParaRPr>
          </a:p>
          <a:p>
            <a:pPr indent="0" lvl="0" marL="0" rtl="0" algn="l">
              <a:lnSpc>
                <a:spcPct val="90000"/>
              </a:lnSpc>
              <a:spcBef>
                <a:spcPts val="1000"/>
              </a:spcBef>
              <a:spcAft>
                <a:spcPts val="2100"/>
              </a:spcAft>
              <a:buClr>
                <a:schemeClr val="dk1"/>
              </a:buClr>
              <a:buSzPts val="2800"/>
              <a:buNone/>
            </a:pPr>
            <a:r>
              <a:t/>
            </a:r>
            <a:endParaRPr b="1"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BFS (Breadth First Search)</a:t>
            </a:r>
            <a:endParaRPr/>
          </a:p>
        </p:txBody>
      </p:sp>
      <p:sp>
        <p:nvSpPr>
          <p:cNvPr id="117" name="Google Shape;117;p18"/>
          <p:cNvSpPr txBox="1"/>
          <p:nvPr>
            <p:ph idx="1" type="body"/>
          </p:nvPr>
        </p:nvSpPr>
        <p:spPr>
          <a:xfrm>
            <a:off x="838200" y="15039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400">
                <a:solidFill>
                  <a:srgbClr val="252C33"/>
                </a:solidFill>
                <a:latin typeface="Arial"/>
                <a:ea typeface="Arial"/>
                <a:cs typeface="Arial"/>
                <a:sym typeface="Arial"/>
              </a:rPr>
              <a:t>start traversing from a selected node (source or starting node) and traverse the graph layerwise thus exploring the neighbour nodes (nodes which are directly connected to source node). You must then move towards the next-level neighbour nodes.</a:t>
            </a:r>
            <a:endParaRPr sz="2400">
              <a:solidFill>
                <a:srgbClr val="252C33"/>
              </a:solidFill>
              <a:latin typeface="Arial"/>
              <a:ea typeface="Arial"/>
              <a:cs typeface="Arial"/>
              <a:sym typeface="Arial"/>
            </a:endParaRPr>
          </a:p>
          <a:p>
            <a:pPr indent="0" lvl="0" marL="0" rtl="0" algn="l">
              <a:lnSpc>
                <a:spcPct val="115000"/>
              </a:lnSpc>
              <a:spcBef>
                <a:spcPts val="1100"/>
              </a:spcBef>
              <a:spcAft>
                <a:spcPts val="0"/>
              </a:spcAft>
              <a:buNone/>
            </a:pPr>
            <a:r>
              <a:t/>
            </a:r>
            <a:endParaRPr sz="2400">
              <a:solidFill>
                <a:srgbClr val="000000"/>
              </a:solidFill>
              <a:latin typeface="Arial"/>
              <a:ea typeface="Arial"/>
              <a:cs typeface="Arial"/>
              <a:sym typeface="Arial"/>
            </a:endParaRPr>
          </a:p>
          <a:p>
            <a:pPr indent="0" lvl="0" marL="228600" rtl="0" algn="l">
              <a:lnSpc>
                <a:spcPct val="90000"/>
              </a:lnSpc>
              <a:spcBef>
                <a:spcPts val="0"/>
              </a:spcBef>
              <a:spcAft>
                <a:spcPts val="0"/>
              </a:spcAft>
              <a:buNone/>
            </a:pPr>
            <a:r>
              <a:rPr b="1" lang="en-US" sz="2400">
                <a:solidFill>
                  <a:srgbClr val="000000"/>
                </a:solidFill>
                <a:highlight>
                  <a:srgbClr val="FFFFFF"/>
                </a:highlight>
                <a:latin typeface="Roboto"/>
                <a:ea typeface="Roboto"/>
                <a:cs typeface="Roboto"/>
                <a:sym typeface="Roboto"/>
              </a:rPr>
              <a:t>Step Involved:</a:t>
            </a:r>
            <a:endParaRPr b="1" sz="2400">
              <a:solidFill>
                <a:srgbClr val="000000"/>
              </a:solidFill>
              <a:highlight>
                <a:srgbClr val="FFFFFF"/>
              </a:highlight>
              <a:latin typeface="Roboto"/>
              <a:ea typeface="Roboto"/>
              <a:cs typeface="Roboto"/>
              <a:sym typeface="Roboto"/>
            </a:endParaRPr>
          </a:p>
          <a:p>
            <a:pPr indent="-381000" lvl="0" marL="457200" rtl="0" algn="l">
              <a:lnSpc>
                <a:spcPct val="115000"/>
              </a:lnSpc>
              <a:spcBef>
                <a:spcPts val="1100"/>
              </a:spcBef>
              <a:spcAft>
                <a:spcPts val="0"/>
              </a:spcAft>
              <a:buClr>
                <a:srgbClr val="252C33"/>
              </a:buClr>
              <a:buSzPts val="2400"/>
              <a:buFont typeface="Arial"/>
              <a:buAutoNum type="arabicPeriod"/>
            </a:pPr>
            <a:r>
              <a:rPr lang="en-US" sz="2400">
                <a:solidFill>
                  <a:srgbClr val="252C33"/>
                </a:solidFill>
                <a:latin typeface="Arial"/>
                <a:ea typeface="Arial"/>
                <a:cs typeface="Arial"/>
                <a:sym typeface="Arial"/>
              </a:rPr>
              <a:t>First move horizontally and visit all the nodes of the current layer</a:t>
            </a:r>
            <a:endParaRPr sz="2400">
              <a:solidFill>
                <a:srgbClr val="252C33"/>
              </a:solidFill>
              <a:latin typeface="Arial"/>
              <a:ea typeface="Arial"/>
              <a:cs typeface="Arial"/>
              <a:sym typeface="Arial"/>
            </a:endParaRPr>
          </a:p>
          <a:p>
            <a:pPr indent="-381000" lvl="0" marL="457200" rtl="0" algn="l">
              <a:lnSpc>
                <a:spcPct val="115000"/>
              </a:lnSpc>
              <a:spcBef>
                <a:spcPts val="0"/>
              </a:spcBef>
              <a:spcAft>
                <a:spcPts val="0"/>
              </a:spcAft>
              <a:buClr>
                <a:srgbClr val="252C33"/>
              </a:buClr>
              <a:buSzPts val="2400"/>
              <a:buFont typeface="Arial"/>
              <a:buAutoNum type="arabicPeriod"/>
            </a:pPr>
            <a:r>
              <a:rPr lang="en-US" sz="2400">
                <a:solidFill>
                  <a:srgbClr val="252C33"/>
                </a:solidFill>
                <a:latin typeface="Arial"/>
                <a:ea typeface="Arial"/>
                <a:cs typeface="Arial"/>
                <a:sym typeface="Arial"/>
              </a:rPr>
              <a:t>Move to the next layer</a:t>
            </a:r>
            <a:endParaRPr sz="2400">
              <a:solidFill>
                <a:srgbClr val="252C33"/>
              </a:solidFill>
              <a:latin typeface="Arial"/>
              <a:ea typeface="Arial"/>
              <a:cs typeface="Arial"/>
              <a:sym typeface="Arial"/>
            </a:endParaRPr>
          </a:p>
          <a:p>
            <a:pPr indent="0" lvl="0" marL="177800" rtl="0" algn="l">
              <a:lnSpc>
                <a:spcPct val="90000"/>
              </a:lnSpc>
              <a:spcBef>
                <a:spcPts val="1100"/>
              </a:spcBef>
              <a:spcAft>
                <a:spcPts val="2100"/>
              </a:spcAft>
              <a:buClr>
                <a:schemeClr val="dk1"/>
              </a:buClr>
              <a:buSzPts val="28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466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BFS (Breadth First Search) PseudoCode</a:t>
            </a:r>
            <a:endParaRPr/>
          </a:p>
        </p:txBody>
      </p:sp>
      <p:sp>
        <p:nvSpPr>
          <p:cNvPr id="123" name="Google Shape;123;p19"/>
          <p:cNvSpPr txBox="1"/>
          <p:nvPr>
            <p:ph idx="1" type="body"/>
          </p:nvPr>
        </p:nvSpPr>
        <p:spPr>
          <a:xfrm>
            <a:off x="838200" y="933650"/>
            <a:ext cx="10515600" cy="4351200"/>
          </a:xfrm>
          <a:prstGeom prst="rect">
            <a:avLst/>
          </a:prstGeom>
          <a:noFill/>
          <a:ln>
            <a:noFill/>
          </a:ln>
        </p:spPr>
        <p:txBody>
          <a:bodyPr anchorCtr="0" anchor="t" bIns="45700" lIns="91425" spcFirstLastPara="1" rIns="91425" wrap="square" tIns="45700">
            <a:noAutofit/>
          </a:bodyPr>
          <a:lstStyle/>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BFS (G, s)                   //Where G is the graph and s is the source node</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let Q be queue.</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Q.enqueue( s ) //Inserting s in queue until all its neighbour vertices are marked.</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mark s as visited.</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while ( Q is not empty)</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//Removing that vertex from queue,whose neighbour will be visited now</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v  =  Q.dequeue( )</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//processing all the neighbours of v  </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for all neighbours w of v in Graph G</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if w is not visited </a:t>
            </a:r>
            <a:endParaRPr sz="18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800">
                <a:solidFill>
                  <a:srgbClr val="666666"/>
                </a:solidFill>
                <a:highlight>
                  <a:srgbClr val="F8F8F8"/>
                </a:highlight>
                <a:latin typeface="Arial"/>
                <a:ea typeface="Arial"/>
                <a:cs typeface="Arial"/>
                <a:sym typeface="Arial"/>
              </a:rPr>
              <a:t>                        Q.enqueue( w )             //Stores w in Q to further visit its neighbour</a:t>
            </a:r>
            <a:endParaRPr sz="1800">
              <a:solidFill>
                <a:srgbClr val="666666"/>
              </a:solidFill>
              <a:highlight>
                <a:srgbClr val="F8F8F8"/>
              </a:highlight>
              <a:latin typeface="Arial"/>
              <a:ea typeface="Arial"/>
              <a:cs typeface="Arial"/>
              <a:sym typeface="Arial"/>
            </a:endParaRPr>
          </a:p>
          <a:p>
            <a:pPr indent="0" lvl="0" marL="101600" marR="101600" rtl="0" algn="l">
              <a:lnSpc>
                <a:spcPct val="100000"/>
              </a:lnSpc>
              <a:spcBef>
                <a:spcPts val="1000"/>
              </a:spcBef>
              <a:spcAft>
                <a:spcPts val="0"/>
              </a:spcAft>
              <a:buNone/>
            </a:pPr>
            <a:r>
              <a:rPr lang="en-US" sz="1800">
                <a:solidFill>
                  <a:srgbClr val="666666"/>
                </a:solidFill>
                <a:highlight>
                  <a:srgbClr val="F8F8F8"/>
                </a:highlight>
                <a:latin typeface="Arial"/>
                <a:ea typeface="Arial"/>
                <a:cs typeface="Arial"/>
                <a:sym typeface="Arial"/>
              </a:rPr>
              <a:t>                        mark w as visited.</a:t>
            </a:r>
            <a:endParaRPr sz="1800">
              <a:solidFill>
                <a:srgbClr val="666666"/>
              </a:solidFill>
              <a:highlight>
                <a:srgbClr val="F8F8F8"/>
              </a:highlight>
              <a:latin typeface="Arial"/>
              <a:ea typeface="Arial"/>
              <a:cs typeface="Arial"/>
              <a:sym typeface="Arial"/>
            </a:endParaRPr>
          </a:p>
          <a:p>
            <a:pPr indent="0" lvl="0" marL="0" rtl="0" algn="l">
              <a:lnSpc>
                <a:spcPct val="100000"/>
              </a:lnSpc>
              <a:spcBef>
                <a:spcPts val="1000"/>
              </a:spcBef>
              <a:spcAft>
                <a:spcPts val="0"/>
              </a:spcAft>
              <a:buNone/>
            </a:pPr>
            <a:r>
              <a:t/>
            </a:r>
            <a:endParaRPr sz="1800">
              <a:solidFill>
                <a:srgbClr val="666666"/>
              </a:solidFill>
              <a:latin typeface="Arial"/>
              <a:ea typeface="Arial"/>
              <a:cs typeface="Arial"/>
              <a:sym typeface="Arial"/>
            </a:endParaRPr>
          </a:p>
          <a:p>
            <a:pPr indent="0" lvl="0" marL="177800" rtl="0" algn="l">
              <a:lnSpc>
                <a:spcPct val="100000"/>
              </a:lnSpc>
              <a:spcBef>
                <a:spcPts val="1000"/>
              </a:spcBef>
              <a:spcAft>
                <a:spcPts val="1000"/>
              </a:spcAft>
              <a:buClr>
                <a:schemeClr val="dk1"/>
              </a:buClr>
              <a:buSzPts val="2800"/>
              <a:buNone/>
            </a:pPr>
            <a:r>
              <a:t/>
            </a:r>
            <a:endParaRPr sz="1800">
              <a:solidFill>
                <a:srgbClr val="66666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
            </a:r>
            <a:r>
              <a:rPr lang="en-US"/>
              <a:t>FS (Depth First Search)</a:t>
            </a:r>
            <a:endParaRPr/>
          </a:p>
        </p:txBody>
      </p:sp>
      <p:sp>
        <p:nvSpPr>
          <p:cNvPr id="129" name="Google Shape;129;p20"/>
          <p:cNvSpPr txBox="1"/>
          <p:nvPr>
            <p:ph idx="1" type="body"/>
          </p:nvPr>
        </p:nvSpPr>
        <p:spPr>
          <a:xfrm>
            <a:off x="838200" y="15039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400">
                <a:solidFill>
                  <a:srgbClr val="252C33"/>
                </a:solidFill>
                <a:latin typeface="Arial"/>
                <a:ea typeface="Arial"/>
                <a:cs typeface="Arial"/>
                <a:sym typeface="Arial"/>
              </a:rPr>
              <a:t>The DFS algorithm is a recursive algorithm that uses the idea of backtracking. It involves exhaustive searches of all the nodes by going ahead, if possible, else by backtracking.</a:t>
            </a:r>
            <a:endParaRPr sz="2400">
              <a:solidFill>
                <a:srgbClr val="252C33"/>
              </a:solidFill>
              <a:latin typeface="Arial"/>
              <a:ea typeface="Arial"/>
              <a:cs typeface="Arial"/>
              <a:sym typeface="Arial"/>
            </a:endParaRPr>
          </a:p>
          <a:p>
            <a:pPr indent="0" lvl="0" marL="0" rtl="0" algn="l">
              <a:lnSpc>
                <a:spcPct val="115000"/>
              </a:lnSpc>
              <a:spcBef>
                <a:spcPts val="1100"/>
              </a:spcBef>
              <a:spcAft>
                <a:spcPts val="0"/>
              </a:spcAft>
              <a:buNone/>
            </a:pPr>
            <a:r>
              <a:t/>
            </a:r>
            <a:endParaRPr sz="1100">
              <a:solidFill>
                <a:srgbClr val="000000"/>
              </a:solidFill>
              <a:latin typeface="Arial"/>
              <a:ea typeface="Arial"/>
              <a:cs typeface="Arial"/>
              <a:sym typeface="Arial"/>
            </a:endParaRPr>
          </a:p>
          <a:p>
            <a:pPr indent="0" lvl="0" marL="0" rtl="0" algn="l">
              <a:lnSpc>
                <a:spcPct val="90000"/>
              </a:lnSpc>
              <a:spcBef>
                <a:spcPts val="0"/>
              </a:spcBef>
              <a:spcAft>
                <a:spcPts val="0"/>
              </a:spcAft>
              <a:buNone/>
            </a:pPr>
            <a:r>
              <a:rPr b="1" lang="en-US" sz="2400">
                <a:solidFill>
                  <a:srgbClr val="000000"/>
                </a:solidFill>
                <a:highlight>
                  <a:srgbClr val="FFFFFF"/>
                </a:highlight>
                <a:latin typeface="Roboto"/>
                <a:ea typeface="Roboto"/>
                <a:cs typeface="Roboto"/>
                <a:sym typeface="Roboto"/>
              </a:rPr>
              <a:t>Step Involved:</a:t>
            </a:r>
            <a:endParaRPr b="1" sz="2400">
              <a:solidFill>
                <a:srgbClr val="000000"/>
              </a:solidFill>
              <a:highlight>
                <a:srgbClr val="FFFFFF"/>
              </a:highlight>
              <a:latin typeface="Roboto"/>
              <a:ea typeface="Roboto"/>
              <a:cs typeface="Roboto"/>
              <a:sym typeface="Roboto"/>
            </a:endParaRPr>
          </a:p>
          <a:p>
            <a:pPr indent="-381000" lvl="0" marL="457200" rtl="0" algn="l">
              <a:lnSpc>
                <a:spcPct val="115000"/>
              </a:lnSpc>
              <a:spcBef>
                <a:spcPts val="1100"/>
              </a:spcBef>
              <a:spcAft>
                <a:spcPts val="0"/>
              </a:spcAft>
              <a:buClr>
                <a:srgbClr val="252C33"/>
              </a:buClr>
              <a:buSzPts val="2400"/>
              <a:buFont typeface="Arial"/>
              <a:buAutoNum type="arabicPeriod"/>
            </a:pPr>
            <a:r>
              <a:rPr lang="en-US" sz="2400">
                <a:solidFill>
                  <a:srgbClr val="252C33"/>
                </a:solidFill>
                <a:highlight>
                  <a:srgbClr val="FFFFFF"/>
                </a:highlight>
                <a:latin typeface="Arial"/>
                <a:ea typeface="Arial"/>
                <a:cs typeface="Arial"/>
                <a:sym typeface="Arial"/>
              </a:rPr>
              <a:t>Pick a starting node and push all its adjacent nodes into a stack</a:t>
            </a:r>
            <a:endParaRPr sz="2400">
              <a:solidFill>
                <a:srgbClr val="252C33"/>
              </a:solidFill>
              <a:latin typeface="Arial"/>
              <a:ea typeface="Arial"/>
              <a:cs typeface="Arial"/>
              <a:sym typeface="Arial"/>
            </a:endParaRPr>
          </a:p>
          <a:p>
            <a:pPr indent="-381000" lvl="0" marL="457200" rtl="0" algn="l">
              <a:lnSpc>
                <a:spcPct val="115000"/>
              </a:lnSpc>
              <a:spcBef>
                <a:spcPts val="0"/>
              </a:spcBef>
              <a:spcAft>
                <a:spcPts val="0"/>
              </a:spcAft>
              <a:buClr>
                <a:srgbClr val="252C33"/>
              </a:buClr>
              <a:buSzPts val="2400"/>
              <a:buFont typeface="Arial"/>
              <a:buAutoNum type="arabicPeriod"/>
            </a:pPr>
            <a:r>
              <a:rPr lang="en-US" sz="2400">
                <a:solidFill>
                  <a:srgbClr val="252C33"/>
                </a:solidFill>
                <a:highlight>
                  <a:srgbClr val="FFFFFF"/>
                </a:highlight>
                <a:latin typeface="Arial"/>
                <a:ea typeface="Arial"/>
                <a:cs typeface="Arial"/>
                <a:sym typeface="Arial"/>
              </a:rPr>
              <a:t>Pop a node from stack to select the next node to visit and push all its adjacent nodes into a stack.</a:t>
            </a:r>
            <a:endParaRPr sz="2400">
              <a:solidFill>
                <a:srgbClr val="252C33"/>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252C33"/>
              </a:buClr>
              <a:buSzPts val="2400"/>
              <a:buFont typeface="Arial"/>
              <a:buAutoNum type="arabicPeriod"/>
            </a:pPr>
            <a:r>
              <a:rPr lang="en-US" sz="2400">
                <a:solidFill>
                  <a:srgbClr val="252C33"/>
                </a:solidFill>
                <a:highlight>
                  <a:srgbClr val="FFFFFF"/>
                </a:highlight>
                <a:latin typeface="Arial"/>
                <a:ea typeface="Arial"/>
                <a:cs typeface="Arial"/>
                <a:sym typeface="Arial"/>
              </a:rPr>
              <a:t>Repeat this process until the stack is empty. However, ensure that the nodes that are visited are marked</a:t>
            </a:r>
            <a:endParaRPr sz="2400">
              <a:solidFill>
                <a:srgbClr val="252C33"/>
              </a:solidFill>
              <a:latin typeface="Arial"/>
              <a:ea typeface="Arial"/>
              <a:cs typeface="Arial"/>
              <a:sym typeface="Arial"/>
            </a:endParaRPr>
          </a:p>
          <a:p>
            <a:pPr indent="0" lvl="0" marL="177800" rtl="0" algn="l">
              <a:lnSpc>
                <a:spcPct val="90000"/>
              </a:lnSpc>
              <a:spcBef>
                <a:spcPts val="1100"/>
              </a:spcBef>
              <a:spcAft>
                <a:spcPts val="2100"/>
              </a:spcAft>
              <a:buClr>
                <a:schemeClr val="dk1"/>
              </a:buClr>
              <a:buSzPts val="28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0"/>
            <a:ext cx="10515600" cy="99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
            </a:r>
            <a:r>
              <a:rPr lang="en-US"/>
              <a:t>FS (Depth First Search) PseudoCode</a:t>
            </a:r>
            <a:endParaRPr/>
          </a:p>
        </p:txBody>
      </p:sp>
      <p:sp>
        <p:nvSpPr>
          <p:cNvPr id="135" name="Google Shape;135;p21"/>
          <p:cNvSpPr txBox="1"/>
          <p:nvPr>
            <p:ph idx="1" type="body"/>
          </p:nvPr>
        </p:nvSpPr>
        <p:spPr>
          <a:xfrm>
            <a:off x="838200" y="699675"/>
            <a:ext cx="10515600" cy="5998200"/>
          </a:xfrm>
          <a:prstGeom prst="rect">
            <a:avLst/>
          </a:prstGeom>
          <a:noFill/>
          <a:ln>
            <a:noFill/>
          </a:ln>
        </p:spPr>
        <p:txBody>
          <a:bodyPr anchorCtr="0" anchor="t" bIns="45700" lIns="91425" spcFirstLastPara="1" rIns="91425" wrap="square" tIns="45700">
            <a:noAutofit/>
          </a:bodyPr>
          <a:lstStyle/>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DFS-iterative (G, s):                                   //Where G is graph and s is source vertex</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let S be stack</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S.push( s )            //Inserting s in stack </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mark s as visited.</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while ( S is not empty):</a:t>
            </a:r>
            <a:endParaRPr sz="1600">
              <a:solidFill>
                <a:srgbClr val="666666"/>
              </a:solidFill>
              <a:highlight>
                <a:srgbClr val="F8F8F8"/>
              </a:highlight>
              <a:latin typeface="Arial"/>
              <a:ea typeface="Arial"/>
              <a:cs typeface="Arial"/>
              <a:sym typeface="Arial"/>
            </a:endParaRPr>
          </a:p>
          <a:p>
            <a:pPr indent="0" lvl="0" marL="6350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v  =  S.top( )</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S.pop( )</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for all neighbours w of v in Graph G:</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if w is not visited :</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S.push( w )         </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mark w as visited</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DFS-recursive(G, s):</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mark s as visited</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for all neighbours w of s in Graph G:</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0"/>
              </a:spcAft>
              <a:buClr>
                <a:schemeClr val="dk1"/>
              </a:buClr>
              <a:buSzPts val="2800"/>
              <a:buNone/>
            </a:pPr>
            <a:r>
              <a:rPr lang="en-US" sz="1600">
                <a:solidFill>
                  <a:srgbClr val="666666"/>
                </a:solidFill>
                <a:highlight>
                  <a:srgbClr val="F8F8F8"/>
                </a:highlight>
                <a:latin typeface="Arial"/>
                <a:ea typeface="Arial"/>
                <a:cs typeface="Arial"/>
                <a:sym typeface="Arial"/>
              </a:rPr>
              <a:t>            if w is not visited:</a:t>
            </a:r>
            <a:endParaRPr sz="1600">
              <a:solidFill>
                <a:srgbClr val="666666"/>
              </a:solidFill>
              <a:highlight>
                <a:srgbClr val="F8F8F8"/>
              </a:highlight>
              <a:latin typeface="Arial"/>
              <a:ea typeface="Arial"/>
              <a:cs typeface="Arial"/>
              <a:sym typeface="Arial"/>
            </a:endParaRPr>
          </a:p>
          <a:p>
            <a:pPr indent="0" lvl="0" marL="101600" marR="101600" rtl="0" algn="l">
              <a:lnSpc>
                <a:spcPct val="100000"/>
              </a:lnSpc>
              <a:spcBef>
                <a:spcPts val="1000"/>
              </a:spcBef>
              <a:spcAft>
                <a:spcPts val="0"/>
              </a:spcAft>
              <a:buNone/>
            </a:pPr>
            <a:r>
              <a:rPr lang="en-US" sz="1600">
                <a:solidFill>
                  <a:srgbClr val="666666"/>
                </a:solidFill>
                <a:highlight>
                  <a:srgbClr val="F8F8F8"/>
                </a:highlight>
                <a:latin typeface="Arial"/>
                <a:ea typeface="Arial"/>
                <a:cs typeface="Arial"/>
                <a:sym typeface="Arial"/>
              </a:rPr>
              <a:t>                DFS-recursive(G, w)</a:t>
            </a:r>
            <a:endParaRPr sz="1600">
              <a:solidFill>
                <a:srgbClr val="666666"/>
              </a:solidFill>
              <a:highlight>
                <a:srgbClr val="F8F8F8"/>
              </a:highlight>
              <a:latin typeface="Arial"/>
              <a:ea typeface="Arial"/>
              <a:cs typeface="Arial"/>
              <a:sym typeface="Arial"/>
            </a:endParaRPr>
          </a:p>
          <a:p>
            <a:pPr indent="0" lvl="0" marL="177800" rtl="0" algn="l">
              <a:lnSpc>
                <a:spcPct val="100000"/>
              </a:lnSpc>
              <a:spcBef>
                <a:spcPts val="1000"/>
              </a:spcBef>
              <a:spcAft>
                <a:spcPts val="1000"/>
              </a:spcAft>
              <a:buClr>
                <a:schemeClr val="dk1"/>
              </a:buClr>
              <a:buSzPts val="2800"/>
              <a:buNone/>
            </a:pPr>
            <a:r>
              <a:t/>
            </a:r>
            <a:endParaRPr sz="1600">
              <a:solidFill>
                <a:srgbClr val="666666"/>
              </a:solidFill>
              <a:highlight>
                <a:srgbClr val="F8F8F8"/>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Minimum Spanning Tree</a:t>
            </a:r>
            <a:endParaRPr/>
          </a:p>
        </p:txBody>
      </p:sp>
      <p:sp>
        <p:nvSpPr>
          <p:cNvPr id="141" name="Google Shape;141;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400">
                <a:solidFill>
                  <a:srgbClr val="252C33"/>
                </a:solidFill>
                <a:latin typeface="Arial"/>
                <a:ea typeface="Arial"/>
                <a:cs typeface="Arial"/>
                <a:sym typeface="Arial"/>
              </a:rPr>
              <a:t>The cost of the spanning tree is the sum of the weights of all the edges in the tree. There can be many spanning trees. Minimum spanning tree is the spanning tree where the cost is minimum among all the spanning trees. There also can be many minimum spanning trees.</a:t>
            </a:r>
            <a:endParaRPr sz="2400">
              <a:solidFill>
                <a:srgbClr val="252C33"/>
              </a:solidFill>
              <a:latin typeface="Arial"/>
              <a:ea typeface="Arial"/>
              <a:cs typeface="Arial"/>
              <a:sym typeface="Arial"/>
            </a:endParaRPr>
          </a:p>
          <a:p>
            <a:pPr indent="0" lvl="0" marL="0" rtl="0" algn="l">
              <a:lnSpc>
                <a:spcPct val="90000"/>
              </a:lnSpc>
              <a:spcBef>
                <a:spcPts val="1100"/>
              </a:spcBef>
              <a:spcAft>
                <a:spcPts val="2100"/>
              </a:spcAft>
              <a:buClr>
                <a:schemeClr val="dk1"/>
              </a:buClr>
              <a:buSzPts val="2800"/>
              <a:buNone/>
            </a:pPr>
            <a:r>
              <a:t/>
            </a:r>
            <a:endParaRPr sz="2400">
              <a:solidFill>
                <a:srgbClr val="252C3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