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137893"/>
            <a:ext cx="8825658" cy="1351601"/>
          </a:xfrm>
        </p:spPr>
        <p:txBody>
          <a:bodyPr/>
          <a:lstStyle/>
          <a:p>
            <a:pPr algn="ctr"/>
            <a:r>
              <a:rPr lang="en-IN" dirty="0" smtClean="0">
                <a:latin typeface="Adobe Caslon Pro Bold" panose="0205070206050A020403" pitchFamily="18" charset="0"/>
              </a:rPr>
              <a:t>Divide and Conquer Algorithm</a:t>
            </a:r>
            <a:endParaRPr lang="en-IN" dirty="0">
              <a:latin typeface="Adobe Caslon Pro Bold" panose="0205070206050A020403" pitchFamily="18" charset="0"/>
            </a:endParaRPr>
          </a:p>
        </p:txBody>
      </p:sp>
      <p:sp>
        <p:nvSpPr>
          <p:cNvPr id="3" name="Subtitle 2"/>
          <p:cNvSpPr>
            <a:spLocks noGrp="1"/>
          </p:cNvSpPr>
          <p:nvPr>
            <p:ph type="subTitle" idx="1"/>
          </p:nvPr>
        </p:nvSpPr>
        <p:spPr>
          <a:xfrm>
            <a:off x="1154955" y="3747070"/>
            <a:ext cx="8825658" cy="861420"/>
          </a:xfrm>
        </p:spPr>
        <p:txBody>
          <a:bodyPr/>
          <a:lstStyle/>
          <a:p>
            <a:pPr algn="ctr"/>
            <a:r>
              <a:rPr lang="en-IN" dirty="0" smtClean="0"/>
              <a:t>Polynomial Multiplication PROBLEM</a:t>
            </a:r>
            <a:endParaRPr lang="en-IN" dirty="0"/>
          </a:p>
        </p:txBody>
      </p:sp>
      <p:sp>
        <p:nvSpPr>
          <p:cNvPr id="4" name="TextBox 3"/>
          <p:cNvSpPr txBox="1"/>
          <p:nvPr/>
        </p:nvSpPr>
        <p:spPr>
          <a:xfrm>
            <a:off x="1154955" y="4866066"/>
            <a:ext cx="3284113" cy="1200329"/>
          </a:xfrm>
          <a:prstGeom prst="rect">
            <a:avLst/>
          </a:prstGeom>
          <a:noFill/>
        </p:spPr>
        <p:txBody>
          <a:bodyPr wrap="square" rtlCol="0">
            <a:spAutoFit/>
          </a:bodyPr>
          <a:lstStyle/>
          <a:p>
            <a:r>
              <a:rPr lang="en-IN" dirty="0"/>
              <a:t>Name: Jerin Joseph</a:t>
            </a:r>
          </a:p>
          <a:p>
            <a:r>
              <a:rPr lang="en-IN" dirty="0"/>
              <a:t>Roll no: 181210025</a:t>
            </a:r>
          </a:p>
          <a:p>
            <a:r>
              <a:rPr lang="en-IN" dirty="0"/>
              <a:t>Branch: CSE(2</a:t>
            </a:r>
            <a:r>
              <a:rPr lang="en-IN" baseline="30000" dirty="0"/>
              <a:t>nd</a:t>
            </a:r>
            <a:r>
              <a:rPr lang="en-IN" dirty="0"/>
              <a:t> Year)</a:t>
            </a:r>
          </a:p>
          <a:p>
            <a:endParaRPr lang="en-IN" dirty="0"/>
          </a:p>
        </p:txBody>
      </p:sp>
    </p:spTree>
    <p:extLst>
      <p:ext uri="{BB962C8B-B14F-4D97-AF65-F5344CB8AC3E}">
        <p14:creationId xmlns:p14="http://schemas.microsoft.com/office/powerpoint/2010/main" val="2006096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Divide and Conquer Method</a:t>
            </a:r>
            <a:endParaRPr lang="en-IN" dirty="0"/>
          </a:p>
        </p:txBody>
      </p:sp>
      <p:sp>
        <p:nvSpPr>
          <p:cNvPr id="3" name="Content Placeholder 2"/>
          <p:cNvSpPr>
            <a:spLocks noGrp="1"/>
          </p:cNvSpPr>
          <p:nvPr>
            <p:ph idx="1"/>
          </p:nvPr>
        </p:nvSpPr>
        <p:spPr/>
        <p:txBody>
          <a:bodyPr>
            <a:normAutofit/>
          </a:bodyPr>
          <a:lstStyle/>
          <a:p>
            <a:pPr algn="just"/>
            <a:r>
              <a:rPr lang="en-GB" sz="2800" dirty="0" smtClean="0"/>
              <a:t>Divide </a:t>
            </a:r>
            <a:r>
              <a:rPr lang="en-GB" sz="2800" dirty="0"/>
              <a:t>and </a:t>
            </a:r>
            <a:r>
              <a:rPr lang="en-GB" sz="2800" dirty="0" smtClean="0"/>
              <a:t>Conquer </a:t>
            </a:r>
            <a:r>
              <a:rPr lang="en-GB" sz="2800" dirty="0"/>
              <a:t>is an algorithm design paradigm based on multi-branched recursion. A divide-and-conquer algorithm works </a:t>
            </a:r>
            <a:r>
              <a:rPr lang="en-GB" sz="2800" dirty="0" smtClean="0"/>
              <a:t>by breaking </a:t>
            </a:r>
            <a:r>
              <a:rPr lang="en-GB" sz="2800" dirty="0"/>
              <a:t>down a problem into two or more sub-problems of the same or related type, until these become simple enough to be solved directly. The solutions to the sub-problems are then combined to give a solution to the original problem.</a:t>
            </a:r>
            <a:endParaRPr lang="en-IN" sz="2800" dirty="0"/>
          </a:p>
        </p:txBody>
      </p:sp>
    </p:spTree>
    <p:extLst>
      <p:ext uri="{BB962C8B-B14F-4D97-AF65-F5344CB8AC3E}">
        <p14:creationId xmlns:p14="http://schemas.microsoft.com/office/powerpoint/2010/main" val="24406745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Polynomial Multiplication Problem</a:t>
            </a:r>
            <a:endParaRPr lang="en-IN" dirty="0"/>
          </a:p>
        </p:txBody>
      </p:sp>
      <p:sp>
        <p:nvSpPr>
          <p:cNvPr id="3" name="Content Placeholder 2"/>
          <p:cNvSpPr>
            <a:spLocks noGrp="1"/>
          </p:cNvSpPr>
          <p:nvPr>
            <p:ph idx="1"/>
          </p:nvPr>
        </p:nvSpPr>
        <p:spPr/>
        <p:txBody>
          <a:bodyPr>
            <a:normAutofit/>
          </a:bodyPr>
          <a:lstStyle/>
          <a:p>
            <a:pPr algn="just"/>
            <a:r>
              <a:rPr lang="en-IN" sz="2400" dirty="0" smtClean="0"/>
              <a:t>In the problem, the input given is the degree of the two polynomials(the degree of the two polynomials will be the same) and also the coefficients of the two polynomials from power of 0 to the degree.</a:t>
            </a:r>
          </a:p>
          <a:p>
            <a:pPr algn="just"/>
            <a:r>
              <a:rPr lang="en-IN" sz="2400" dirty="0" smtClean="0"/>
              <a:t>The program will give the product of the polynomial with different coefficients and their x power as the output of the program.</a:t>
            </a:r>
            <a:endParaRPr lang="en-IN" sz="2400" dirty="0"/>
          </a:p>
        </p:txBody>
      </p:sp>
    </p:spTree>
    <p:extLst>
      <p:ext uri="{BB962C8B-B14F-4D97-AF65-F5344CB8AC3E}">
        <p14:creationId xmlns:p14="http://schemas.microsoft.com/office/powerpoint/2010/main" val="3878677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normAutofit/>
          </a:bodyPr>
          <a:lstStyle/>
          <a:p>
            <a:pPr algn="just"/>
            <a:r>
              <a:rPr lang="en-IN" sz="2800" dirty="0" smtClean="0"/>
              <a:t>The output of the program is the polynomial 1 and polynomial 2 which was given as input, written in terms of their x power</a:t>
            </a:r>
          </a:p>
          <a:p>
            <a:pPr algn="just"/>
            <a:r>
              <a:rPr lang="en-IN" sz="2800" dirty="0" smtClean="0"/>
              <a:t>The program then prints a new polynomial in terms of x power which is the product of polynomial 1 and polynomial 2</a:t>
            </a:r>
          </a:p>
        </p:txBody>
      </p:sp>
    </p:spTree>
    <p:extLst>
      <p:ext uri="{BB962C8B-B14F-4D97-AF65-F5344CB8AC3E}">
        <p14:creationId xmlns:p14="http://schemas.microsoft.com/office/powerpoint/2010/main" val="425176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Divide and Conquer Analysis of the Problem</a:t>
            </a:r>
            <a:endParaRPr lang="en-IN" dirty="0"/>
          </a:p>
        </p:txBody>
      </p:sp>
      <p:sp>
        <p:nvSpPr>
          <p:cNvPr id="3" name="Content Placeholder 2"/>
          <p:cNvSpPr>
            <a:spLocks noGrp="1"/>
          </p:cNvSpPr>
          <p:nvPr>
            <p:ph idx="1"/>
          </p:nvPr>
        </p:nvSpPr>
        <p:spPr/>
        <p:txBody>
          <a:bodyPr>
            <a:normAutofit/>
          </a:bodyPr>
          <a:lstStyle/>
          <a:p>
            <a:pPr algn="just"/>
            <a:r>
              <a:rPr lang="en-IN" sz="2800" dirty="0" smtClean="0"/>
              <a:t>The divide and conquer method is implemented in this problem to get an efficient code with less time complexity</a:t>
            </a:r>
          </a:p>
          <a:p>
            <a:pPr algn="just"/>
            <a:r>
              <a:rPr lang="en-IN" sz="2800" dirty="0" smtClean="0"/>
              <a:t>In the problem, instead of multiplying the two big polynomials in one go, the program does three small multiplications to reduce the total time complexity. Thus the program divides the program into three small parts and solve them individually</a:t>
            </a:r>
            <a:endParaRPr lang="en-IN" sz="2800" dirty="0"/>
          </a:p>
        </p:txBody>
      </p:sp>
    </p:spTree>
    <p:extLst>
      <p:ext uri="{BB962C8B-B14F-4D97-AF65-F5344CB8AC3E}">
        <p14:creationId xmlns:p14="http://schemas.microsoft.com/office/powerpoint/2010/main" val="2685459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Analysis of the Polynomial Multiplication Program</a:t>
            </a:r>
            <a:endParaRPr lang="en-IN" dirty="0"/>
          </a:p>
        </p:txBody>
      </p:sp>
      <p:sp>
        <p:nvSpPr>
          <p:cNvPr id="3" name="Content Placeholder 2"/>
          <p:cNvSpPr>
            <a:spLocks noGrp="1"/>
          </p:cNvSpPr>
          <p:nvPr>
            <p:ph idx="1"/>
          </p:nvPr>
        </p:nvSpPr>
        <p:spPr/>
        <p:txBody>
          <a:bodyPr>
            <a:normAutofit lnSpcReduction="10000"/>
          </a:bodyPr>
          <a:lstStyle/>
          <a:p>
            <a:r>
              <a:rPr lang="en-IN" sz="2200" dirty="0" smtClean="0"/>
              <a:t>Polynomial 1, A = an*</a:t>
            </a:r>
            <a:r>
              <a:rPr lang="en-IN" sz="2200" dirty="0" err="1" smtClean="0"/>
              <a:t>x^n</a:t>
            </a:r>
            <a:r>
              <a:rPr lang="en-IN" sz="2200" dirty="0" smtClean="0"/>
              <a:t> + an-1*x^n-1 + ……. + a2x^2 + a1x^1 + a0</a:t>
            </a:r>
          </a:p>
          <a:p>
            <a:r>
              <a:rPr lang="en-IN" sz="2200" dirty="0" smtClean="0"/>
              <a:t>Polynomial 2, B = </a:t>
            </a:r>
            <a:r>
              <a:rPr lang="en-IN" sz="2200" dirty="0" err="1" smtClean="0"/>
              <a:t>bn</a:t>
            </a:r>
            <a:r>
              <a:rPr lang="en-IN" sz="2200" dirty="0" smtClean="0"/>
              <a:t>*</a:t>
            </a:r>
            <a:r>
              <a:rPr lang="en-IN" sz="2200" dirty="0" err="1" smtClean="0"/>
              <a:t>x^n</a:t>
            </a:r>
            <a:r>
              <a:rPr lang="en-IN" sz="2200" dirty="0" smtClean="0"/>
              <a:t> </a:t>
            </a:r>
            <a:r>
              <a:rPr lang="en-IN" sz="2200" dirty="0"/>
              <a:t>+ </a:t>
            </a:r>
            <a:r>
              <a:rPr lang="en-IN" sz="2200" dirty="0" smtClean="0"/>
              <a:t>bn-1*x^n-1 </a:t>
            </a:r>
            <a:r>
              <a:rPr lang="en-IN" sz="2200" dirty="0"/>
              <a:t>+ ……. + </a:t>
            </a:r>
            <a:r>
              <a:rPr lang="en-IN" sz="2200" dirty="0" smtClean="0"/>
              <a:t>b2x^2 </a:t>
            </a:r>
            <a:r>
              <a:rPr lang="en-IN" sz="2200" dirty="0"/>
              <a:t>+ </a:t>
            </a:r>
            <a:r>
              <a:rPr lang="en-IN" sz="2200" dirty="0" smtClean="0"/>
              <a:t>b1x^1 </a:t>
            </a:r>
            <a:r>
              <a:rPr lang="en-IN" sz="2200" dirty="0"/>
              <a:t>+ </a:t>
            </a:r>
            <a:r>
              <a:rPr lang="en-IN" sz="2200" dirty="0" smtClean="0"/>
              <a:t>b0</a:t>
            </a:r>
          </a:p>
          <a:p>
            <a:endParaRPr lang="en-IN" sz="2200" dirty="0"/>
          </a:p>
          <a:p>
            <a:r>
              <a:rPr lang="en-IN" sz="2200" dirty="0" smtClean="0"/>
              <a:t>D0 = a0 + a1x^1 + a2x^2 + …… + a((n/2)-1)x^((n/2)-1)</a:t>
            </a:r>
          </a:p>
          <a:p>
            <a:r>
              <a:rPr lang="en-IN" sz="2200" dirty="0" smtClean="0"/>
              <a:t>D1 = a(n/2)+ a((n/2)+1)x^1 + …….. + </a:t>
            </a:r>
            <a:r>
              <a:rPr lang="en-IN" sz="2200" dirty="0" err="1" smtClean="0"/>
              <a:t>anx</a:t>
            </a:r>
            <a:r>
              <a:rPr lang="en-IN" sz="2200" dirty="0" smtClean="0"/>
              <a:t>^(n/2)</a:t>
            </a:r>
          </a:p>
          <a:p>
            <a:endParaRPr lang="en-IN" sz="2200" dirty="0" smtClean="0"/>
          </a:p>
          <a:p>
            <a:r>
              <a:rPr lang="en-IN" sz="2200" dirty="0" smtClean="0"/>
              <a:t>E0 </a:t>
            </a:r>
            <a:r>
              <a:rPr lang="en-IN" sz="2200" dirty="0"/>
              <a:t>= </a:t>
            </a:r>
            <a:r>
              <a:rPr lang="en-IN" sz="2200" dirty="0" smtClean="0"/>
              <a:t>b0 </a:t>
            </a:r>
            <a:r>
              <a:rPr lang="en-IN" sz="2200" dirty="0"/>
              <a:t>+ </a:t>
            </a:r>
            <a:r>
              <a:rPr lang="en-IN" sz="2200" dirty="0" smtClean="0"/>
              <a:t>b1x^1 </a:t>
            </a:r>
            <a:r>
              <a:rPr lang="en-IN" sz="2200" dirty="0"/>
              <a:t>+ </a:t>
            </a:r>
            <a:r>
              <a:rPr lang="en-IN" sz="2200" dirty="0" smtClean="0"/>
              <a:t>b2x^2 </a:t>
            </a:r>
            <a:r>
              <a:rPr lang="en-IN" sz="2200" dirty="0"/>
              <a:t>+ …… + </a:t>
            </a:r>
            <a:r>
              <a:rPr lang="en-IN" sz="2200" dirty="0" smtClean="0"/>
              <a:t>b((n/2)-1)x^((</a:t>
            </a:r>
            <a:r>
              <a:rPr lang="en-IN" sz="2200" dirty="0"/>
              <a:t>n/2</a:t>
            </a:r>
            <a:r>
              <a:rPr lang="en-IN" sz="2200" dirty="0" smtClean="0"/>
              <a:t>)-1)</a:t>
            </a:r>
            <a:endParaRPr lang="en-IN" sz="2200" dirty="0"/>
          </a:p>
          <a:p>
            <a:r>
              <a:rPr lang="en-IN" sz="2200" dirty="0" smtClean="0"/>
              <a:t>E1 </a:t>
            </a:r>
            <a:r>
              <a:rPr lang="en-IN" sz="2200" dirty="0"/>
              <a:t>= </a:t>
            </a:r>
            <a:r>
              <a:rPr lang="en-IN" sz="2200" dirty="0" smtClean="0"/>
              <a:t>b(n/2</a:t>
            </a:r>
            <a:r>
              <a:rPr lang="en-IN" sz="2200" dirty="0"/>
              <a:t>)+ </a:t>
            </a:r>
            <a:r>
              <a:rPr lang="en-IN" sz="2200" dirty="0" smtClean="0"/>
              <a:t>b((</a:t>
            </a:r>
            <a:r>
              <a:rPr lang="en-IN" sz="2200" dirty="0"/>
              <a:t>n/2)+</a:t>
            </a:r>
            <a:r>
              <a:rPr lang="en-IN" sz="2200" dirty="0" smtClean="0"/>
              <a:t>1)x^1 </a:t>
            </a:r>
            <a:r>
              <a:rPr lang="en-IN" sz="2200" dirty="0"/>
              <a:t>+ …….. + </a:t>
            </a:r>
            <a:r>
              <a:rPr lang="en-IN" sz="2200" dirty="0" err="1" smtClean="0"/>
              <a:t>bnx</a:t>
            </a:r>
            <a:r>
              <a:rPr lang="en-IN" sz="2200" dirty="0" smtClean="0"/>
              <a:t>^(n/2)</a:t>
            </a:r>
          </a:p>
          <a:p>
            <a:endParaRPr lang="en-IN" dirty="0" smtClean="0"/>
          </a:p>
        </p:txBody>
      </p:sp>
    </p:spTree>
    <p:extLst>
      <p:ext uri="{BB962C8B-B14F-4D97-AF65-F5344CB8AC3E}">
        <p14:creationId xmlns:p14="http://schemas.microsoft.com/office/powerpoint/2010/main" val="1880936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43944"/>
            <a:ext cx="8946541" cy="5604455"/>
          </a:xfrm>
        </p:spPr>
        <p:txBody>
          <a:bodyPr>
            <a:normAutofit/>
          </a:bodyPr>
          <a:lstStyle/>
          <a:p>
            <a:r>
              <a:rPr lang="en-IN" sz="2400" dirty="0" smtClean="0"/>
              <a:t>New polynomial formed by the product of polynomial 1 and polynomial 2 is :</a:t>
            </a:r>
          </a:p>
          <a:p>
            <a:r>
              <a:rPr lang="en-IN" sz="2400" dirty="0" smtClean="0"/>
              <a:t>A*B </a:t>
            </a:r>
            <a:r>
              <a:rPr lang="en-IN" sz="2400" dirty="0"/>
              <a:t>= (D1E1)</a:t>
            </a:r>
            <a:r>
              <a:rPr lang="en-IN" sz="2400" dirty="0" err="1"/>
              <a:t>x^n</a:t>
            </a:r>
            <a:r>
              <a:rPr lang="en-IN" sz="2400" dirty="0"/>
              <a:t> + ((D0+D1)(E0+E1) – D1E1 – D0E0)</a:t>
            </a:r>
            <a:r>
              <a:rPr lang="en-IN" sz="2400" dirty="0" err="1"/>
              <a:t>x^n</a:t>
            </a:r>
            <a:r>
              <a:rPr lang="en-IN" sz="2400" dirty="0"/>
              <a:t>/2 + </a:t>
            </a:r>
            <a:r>
              <a:rPr lang="en-IN" sz="2400" dirty="0" smtClean="0"/>
              <a:t>D0E0</a:t>
            </a:r>
            <a:endParaRPr lang="en-IN" sz="2400" dirty="0"/>
          </a:p>
          <a:p>
            <a:endParaRPr lang="en-IN" sz="2400" dirty="0" smtClean="0"/>
          </a:p>
          <a:p>
            <a:r>
              <a:rPr lang="en-IN" sz="2400" dirty="0" smtClean="0"/>
              <a:t>Here three multiplications takes place:</a:t>
            </a:r>
          </a:p>
          <a:p>
            <a:r>
              <a:rPr lang="en-IN" sz="2400" dirty="0" smtClean="0"/>
              <a:t>D1*E1</a:t>
            </a:r>
          </a:p>
          <a:p>
            <a:r>
              <a:rPr lang="en-IN" sz="2400" dirty="0" smtClean="0"/>
              <a:t>D0*E0</a:t>
            </a:r>
          </a:p>
          <a:p>
            <a:r>
              <a:rPr lang="en-IN" sz="2400" dirty="0" smtClean="0"/>
              <a:t>(D0+D1)*(E0+E1)</a:t>
            </a:r>
          </a:p>
          <a:p>
            <a:endParaRPr lang="en-IN" sz="2400" dirty="0"/>
          </a:p>
          <a:p>
            <a:r>
              <a:rPr lang="en-IN" sz="2400" dirty="0" smtClean="0"/>
              <a:t>This method compared to the normal method, makes the program more efficient</a:t>
            </a:r>
          </a:p>
        </p:txBody>
      </p:sp>
    </p:spTree>
    <p:extLst>
      <p:ext uri="{BB962C8B-B14F-4D97-AF65-F5344CB8AC3E}">
        <p14:creationId xmlns:p14="http://schemas.microsoft.com/office/powerpoint/2010/main" val="32838420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70</TotalTime>
  <Words>434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Adobe Caslon Pro Bold</vt:lpstr>
      <vt:lpstr>Arial</vt:lpstr>
      <vt:lpstr>Century Gothic</vt:lpstr>
      <vt:lpstr>Wingdings 3</vt:lpstr>
      <vt:lpstr>Ion</vt:lpstr>
      <vt:lpstr>Divide and Conquer Algorithm</vt:lpstr>
      <vt:lpstr>Divide and Conquer Method</vt:lpstr>
      <vt:lpstr>Polynomial Multiplication Problem</vt:lpstr>
      <vt:lpstr>Output</vt:lpstr>
      <vt:lpstr>Divide and Conquer Analysis of the Problem</vt:lpstr>
      <vt:lpstr>Mathematical Analysis of the Polynomial Multiplication Program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Jerin Cheenkallel</dc:creator>
  <cp:lastModifiedBy>Jerin Cheenkallel</cp:lastModifiedBy>
  <cp:revision>27</cp:revision>
  <dcterms:created xsi:type="dcterms:W3CDTF">2020-04-13T15:12:12Z</dcterms:created>
  <dcterms:modified xsi:type="dcterms:W3CDTF">2020-04-14T05:40:50Z</dcterms:modified>
</cp:coreProperties>
</file>