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4/24/2020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4/24/2020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4/24/2020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4/24/2020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4/24/2020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4/24/2020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3D25-1101-4AB6-B3BC-BEDDA0C1029C}"/>
              </a:ext>
            </a:extLst>
          </p:cNvPr>
          <p:cNvSpPr>
            <a:spLocks noGrp="1"/>
          </p:cNvSpPr>
          <p:nvPr>
            <p:ph type="ctrTitle"/>
          </p:nvPr>
        </p:nvSpPr>
        <p:spPr/>
        <p:txBody>
          <a:bodyPr>
            <a:normAutofit/>
          </a:bodyPr>
          <a:lstStyle/>
          <a:p>
            <a:br>
              <a:rPr lang="en-IN" sz="1800" dirty="0"/>
            </a:br>
            <a:r>
              <a:rPr lang="en-IN" sz="1800" dirty="0"/>
              <a:t>By Rahul Dev </a:t>
            </a:r>
            <a:r>
              <a:rPr lang="en-IN" sz="1800" dirty="0" err="1"/>
              <a:t>Kureel</a:t>
            </a:r>
            <a:br>
              <a:rPr lang="en-IN" sz="1800" dirty="0"/>
            </a:br>
            <a:r>
              <a:rPr lang="en-IN" sz="1800" dirty="0"/>
              <a:t>Roll number 181210039</a:t>
            </a:r>
            <a:br>
              <a:rPr lang="en-IN" sz="1800" dirty="0"/>
            </a:br>
            <a:r>
              <a:rPr lang="en-IN" sz="1800" dirty="0"/>
              <a:t>Branch CSE 2</a:t>
            </a:r>
            <a:r>
              <a:rPr lang="en-IN" sz="1800" baseline="30000" dirty="0"/>
              <a:t>nd</a:t>
            </a:r>
            <a:r>
              <a:rPr lang="en-IN" sz="1800" dirty="0"/>
              <a:t> year</a:t>
            </a:r>
          </a:p>
        </p:txBody>
      </p:sp>
      <p:sp>
        <p:nvSpPr>
          <p:cNvPr id="3" name="Subtitle 2">
            <a:extLst>
              <a:ext uri="{FF2B5EF4-FFF2-40B4-BE49-F238E27FC236}">
                <a16:creationId xmlns:a16="http://schemas.microsoft.com/office/drawing/2014/main" id="{9133E8D6-AED1-4073-B315-2442D7066685}"/>
              </a:ext>
            </a:extLst>
          </p:cNvPr>
          <p:cNvSpPr>
            <a:spLocks noGrp="1"/>
          </p:cNvSpPr>
          <p:nvPr>
            <p:ph type="subTitle" idx="1"/>
          </p:nvPr>
        </p:nvSpPr>
        <p:spPr/>
        <p:txBody>
          <a:bodyPr>
            <a:noAutofit/>
          </a:bodyPr>
          <a:lstStyle/>
          <a:p>
            <a:r>
              <a:rPr lang="en-US" sz="4400" dirty="0"/>
              <a:t>Design and analysis of algorithms</a:t>
            </a:r>
            <a:endParaRPr lang="en-IN" sz="4400" dirty="0"/>
          </a:p>
        </p:txBody>
      </p:sp>
    </p:spTree>
    <p:extLst>
      <p:ext uri="{BB962C8B-B14F-4D97-AF65-F5344CB8AC3E}">
        <p14:creationId xmlns:p14="http://schemas.microsoft.com/office/powerpoint/2010/main" val="22477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E645-5DB7-4969-9343-EAB2D7D3A4DF}"/>
              </a:ext>
            </a:extLst>
          </p:cNvPr>
          <p:cNvSpPr>
            <a:spLocks noGrp="1"/>
          </p:cNvSpPr>
          <p:nvPr>
            <p:ph type="title"/>
          </p:nvPr>
        </p:nvSpPr>
        <p:spPr/>
        <p:txBody>
          <a:bodyPr/>
          <a:lstStyle/>
          <a:p>
            <a:r>
              <a:rPr lang="en-IN" dirty="0"/>
              <a:t>Shortest Path algorithms</a:t>
            </a:r>
          </a:p>
        </p:txBody>
      </p:sp>
      <p:sp>
        <p:nvSpPr>
          <p:cNvPr id="3" name="Content Placeholder 2">
            <a:extLst>
              <a:ext uri="{FF2B5EF4-FFF2-40B4-BE49-F238E27FC236}">
                <a16:creationId xmlns:a16="http://schemas.microsoft.com/office/drawing/2014/main" id="{112211E8-960A-424A-B213-9FB3618B5167}"/>
              </a:ext>
            </a:extLst>
          </p:cNvPr>
          <p:cNvSpPr>
            <a:spLocks noGrp="1"/>
          </p:cNvSpPr>
          <p:nvPr>
            <p:ph idx="1"/>
          </p:nvPr>
        </p:nvSpPr>
        <p:spPr/>
        <p:txBody>
          <a:bodyPr/>
          <a:lstStyle/>
          <a:p>
            <a:r>
              <a:rPr lang="en-IN" dirty="0"/>
              <a:t>Single source shortest path(</a:t>
            </a:r>
            <a:r>
              <a:rPr lang="en-IN" b="1" dirty="0"/>
              <a:t>Dijkstra's Algorithm)</a:t>
            </a:r>
            <a:endParaRPr lang="en-IN" dirty="0"/>
          </a:p>
          <a:p>
            <a:r>
              <a:rPr lang="en-IN" dirty="0"/>
              <a:t>All pair shortest path(</a:t>
            </a:r>
            <a:r>
              <a:rPr lang="en-IN" b="1" dirty="0"/>
              <a:t>Floyd–</a:t>
            </a:r>
            <a:r>
              <a:rPr lang="en-IN" b="1" dirty="0" err="1"/>
              <a:t>Warshall's</a:t>
            </a:r>
            <a:r>
              <a:rPr lang="en-IN" b="1" dirty="0"/>
              <a:t> Algorithm</a:t>
            </a:r>
            <a:r>
              <a:rPr lang="en-IN" dirty="0"/>
              <a:t>)</a:t>
            </a:r>
          </a:p>
        </p:txBody>
      </p:sp>
    </p:spTree>
    <p:extLst>
      <p:ext uri="{BB962C8B-B14F-4D97-AF65-F5344CB8AC3E}">
        <p14:creationId xmlns:p14="http://schemas.microsoft.com/office/powerpoint/2010/main" val="182897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9E3A-93CD-4123-81E5-0640BE73582D}"/>
              </a:ext>
            </a:extLst>
          </p:cNvPr>
          <p:cNvSpPr>
            <a:spLocks noGrp="1"/>
          </p:cNvSpPr>
          <p:nvPr>
            <p:ph type="title"/>
          </p:nvPr>
        </p:nvSpPr>
        <p:spPr/>
        <p:txBody>
          <a:bodyPr/>
          <a:lstStyle/>
          <a:p>
            <a:r>
              <a:rPr lang="en-IN" b="1" dirty="0"/>
              <a:t>Dijkstra's Algorithm</a:t>
            </a:r>
            <a:endParaRPr lang="en-IN" dirty="0"/>
          </a:p>
        </p:txBody>
      </p:sp>
      <p:sp>
        <p:nvSpPr>
          <p:cNvPr id="4" name="TextBox 3">
            <a:extLst>
              <a:ext uri="{FF2B5EF4-FFF2-40B4-BE49-F238E27FC236}">
                <a16:creationId xmlns:a16="http://schemas.microsoft.com/office/drawing/2014/main" id="{746A4A46-20E1-4765-8F56-AE96FB7643C0}"/>
              </a:ext>
            </a:extLst>
          </p:cNvPr>
          <p:cNvSpPr txBox="1"/>
          <p:nvPr/>
        </p:nvSpPr>
        <p:spPr>
          <a:xfrm>
            <a:off x="1873188" y="1819922"/>
            <a:ext cx="8696951" cy="4247317"/>
          </a:xfrm>
          <a:prstGeom prst="rect">
            <a:avLst/>
          </a:prstGeom>
          <a:noFill/>
        </p:spPr>
        <p:txBody>
          <a:bodyPr wrap="square" rtlCol="0">
            <a:spAutoFit/>
          </a:bodyPr>
          <a:lstStyle/>
          <a:p>
            <a:r>
              <a:rPr lang="en-US" dirty="0"/>
              <a:t>Dijkstra's algorithm has many variants but the most common one is to find the shortest paths from the source vertex to all other vertices in the graph.</a:t>
            </a:r>
          </a:p>
          <a:p>
            <a:r>
              <a:rPr lang="en-US" b="1" dirty="0"/>
              <a:t>Algorithm Steps:</a:t>
            </a:r>
            <a:endParaRPr lang="en-US" dirty="0"/>
          </a:p>
          <a:p>
            <a:r>
              <a:rPr lang="en-US" dirty="0"/>
              <a:t>Set all vertices distances = infinity except for the source vertex, set the source distance = 0.</a:t>
            </a:r>
          </a:p>
          <a:p>
            <a:r>
              <a:rPr lang="en-US" dirty="0"/>
              <a:t>Push the source vertex in a min-priority queue in the form (distance , vertex), as the comparison in the min-priority queue will be according to vertices distances.</a:t>
            </a:r>
          </a:p>
          <a:p>
            <a:r>
              <a:rPr lang="en-US" dirty="0"/>
              <a:t>Pop the vertex with the minimum distance from the priority queue (at first the popped vertex = source).</a:t>
            </a:r>
          </a:p>
          <a:p>
            <a:r>
              <a:rPr lang="en-US" dirty="0"/>
              <a:t>Update the distances of the connected vertices to the popped vertex in case of "current vertex distance + edge weight &lt; next vertex distance", then push the vertex</a:t>
            </a:r>
            <a:br>
              <a:rPr lang="en-US" dirty="0"/>
            </a:br>
            <a:r>
              <a:rPr lang="en-US" dirty="0"/>
              <a:t>with the new distance to the priority queue.</a:t>
            </a:r>
          </a:p>
          <a:p>
            <a:r>
              <a:rPr lang="en-US" dirty="0"/>
              <a:t>If the popped vertex is visited before, just continue without using it.</a:t>
            </a:r>
          </a:p>
          <a:p>
            <a:r>
              <a:rPr lang="en-US" dirty="0"/>
              <a:t>Apply the same algorithm again until the priority queue is empty.</a:t>
            </a:r>
          </a:p>
          <a:p>
            <a:endParaRPr lang="en-IN" dirty="0"/>
          </a:p>
        </p:txBody>
      </p:sp>
    </p:spTree>
    <p:extLst>
      <p:ext uri="{BB962C8B-B14F-4D97-AF65-F5344CB8AC3E}">
        <p14:creationId xmlns:p14="http://schemas.microsoft.com/office/powerpoint/2010/main" val="100906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2DCB-CD8F-42AF-839E-D91F6A43F86F}"/>
              </a:ext>
            </a:extLst>
          </p:cNvPr>
          <p:cNvSpPr>
            <a:spLocks noGrp="1"/>
          </p:cNvSpPr>
          <p:nvPr>
            <p:ph type="title"/>
          </p:nvPr>
        </p:nvSpPr>
        <p:spPr/>
        <p:txBody>
          <a:bodyPr/>
          <a:lstStyle/>
          <a:p>
            <a:r>
              <a:rPr lang="en-IN" b="1" dirty="0"/>
              <a:t>Floyd–</a:t>
            </a:r>
            <a:r>
              <a:rPr lang="en-IN" b="1" dirty="0" err="1"/>
              <a:t>Warshall's</a:t>
            </a:r>
            <a:r>
              <a:rPr lang="en-IN" b="1" dirty="0"/>
              <a:t> Algorithm</a:t>
            </a:r>
            <a:endParaRPr lang="en-IN" dirty="0"/>
          </a:p>
        </p:txBody>
      </p:sp>
      <p:sp>
        <p:nvSpPr>
          <p:cNvPr id="4" name="TextBox 3">
            <a:extLst>
              <a:ext uri="{FF2B5EF4-FFF2-40B4-BE49-F238E27FC236}">
                <a16:creationId xmlns:a16="http://schemas.microsoft.com/office/drawing/2014/main" id="{659167D0-FB95-4FC1-A4D7-B6D0B50BBB64}"/>
              </a:ext>
            </a:extLst>
          </p:cNvPr>
          <p:cNvSpPr txBox="1"/>
          <p:nvPr/>
        </p:nvSpPr>
        <p:spPr>
          <a:xfrm>
            <a:off x="1882066" y="1512423"/>
            <a:ext cx="8913180" cy="5078313"/>
          </a:xfrm>
          <a:prstGeom prst="rect">
            <a:avLst/>
          </a:prstGeom>
          <a:noFill/>
        </p:spPr>
        <p:txBody>
          <a:bodyPr wrap="square" rtlCol="0">
            <a:spAutoFit/>
          </a:bodyPr>
          <a:lstStyle/>
          <a:p>
            <a:r>
              <a:rPr lang="en-US" dirty="0"/>
              <a:t>Floyd–</a:t>
            </a:r>
            <a:r>
              <a:rPr lang="en-US" dirty="0" err="1"/>
              <a:t>Warshall's</a:t>
            </a:r>
            <a:r>
              <a:rPr lang="en-US" dirty="0"/>
              <a:t> Algorithm is used to find the shortest paths between </a:t>
            </a:r>
            <a:r>
              <a:rPr lang="en-US" dirty="0" err="1"/>
              <a:t>between</a:t>
            </a:r>
            <a:r>
              <a:rPr lang="en-US" dirty="0"/>
              <a:t> all pairs of vertices in a graph, where each edge in the graph has a weight which is positive or negative. The biggest advantage of using this algorithm is that all the shortest distances between any 2 vertices could be calculated in O(V3), where V is the number of vertices in a graph.</a:t>
            </a:r>
          </a:p>
          <a:p>
            <a:r>
              <a:rPr lang="en-US" b="1" dirty="0"/>
              <a:t>The Algorithm Steps:</a:t>
            </a:r>
            <a:endParaRPr lang="en-US" dirty="0"/>
          </a:p>
          <a:p>
            <a:r>
              <a:rPr lang="en-US" dirty="0"/>
              <a:t>For a graph with N vertices:</a:t>
            </a:r>
          </a:p>
          <a:p>
            <a:r>
              <a:rPr lang="en-US" dirty="0"/>
              <a:t>Initialize the shortest paths between any 2 vertices with Infinity.</a:t>
            </a:r>
          </a:p>
          <a:p>
            <a:r>
              <a:rPr lang="en-US" dirty="0"/>
              <a:t>Find all pair shortest paths that use 0 intermediate vertices, then find the shortest paths that use 1 intermediate vertex and so on.. until using all N vertices as intermediate nodes.</a:t>
            </a:r>
          </a:p>
          <a:p>
            <a:r>
              <a:rPr lang="en-US" dirty="0"/>
              <a:t>Minimize the shortest paths between any 2 pairs in the previous operation.</a:t>
            </a:r>
          </a:p>
          <a:p>
            <a:r>
              <a:rPr lang="en-US" dirty="0"/>
              <a:t>For any 2 vertices (</a:t>
            </a:r>
            <a:r>
              <a:rPr lang="en-US" dirty="0" err="1"/>
              <a:t>i,j</a:t>
            </a:r>
            <a:r>
              <a:rPr lang="en-US" dirty="0"/>
              <a:t>) , one should actually minimize the distances between this pair using the first K nodes, so the shortest path will be: min(</a:t>
            </a:r>
            <a:r>
              <a:rPr lang="en-US" dirty="0" err="1"/>
              <a:t>dist</a:t>
            </a:r>
            <a:r>
              <a:rPr lang="en-US" dirty="0"/>
              <a:t>[</a:t>
            </a:r>
            <a:r>
              <a:rPr lang="en-US" dirty="0" err="1"/>
              <a:t>i</a:t>
            </a:r>
            <a:r>
              <a:rPr lang="en-US" dirty="0"/>
              <a:t>][k]+</a:t>
            </a:r>
            <a:r>
              <a:rPr lang="en-US" dirty="0" err="1"/>
              <a:t>dist</a:t>
            </a:r>
            <a:r>
              <a:rPr lang="en-US" dirty="0"/>
              <a:t>[k][j],</a:t>
            </a:r>
            <a:r>
              <a:rPr lang="en-US" dirty="0" err="1"/>
              <a:t>dist</a:t>
            </a:r>
            <a:r>
              <a:rPr lang="en-US" dirty="0"/>
              <a:t>[</a:t>
            </a:r>
            <a:r>
              <a:rPr lang="en-US" dirty="0" err="1"/>
              <a:t>i</a:t>
            </a:r>
            <a:r>
              <a:rPr lang="en-US" dirty="0"/>
              <a:t>][j]).</a:t>
            </a:r>
          </a:p>
          <a:p>
            <a:r>
              <a:rPr lang="en-US" dirty="0" err="1"/>
              <a:t>dist</a:t>
            </a:r>
            <a:r>
              <a:rPr lang="en-US" dirty="0"/>
              <a:t>[</a:t>
            </a:r>
            <a:r>
              <a:rPr lang="en-US" dirty="0" err="1"/>
              <a:t>i</a:t>
            </a:r>
            <a:r>
              <a:rPr lang="en-US" dirty="0"/>
              <a:t>][k] represents the shortest path that only uses the first K vertices, </a:t>
            </a:r>
            <a:r>
              <a:rPr lang="en-US" dirty="0" err="1"/>
              <a:t>dist</a:t>
            </a:r>
            <a:r>
              <a:rPr lang="en-US" dirty="0"/>
              <a:t>[k][j] represents the shortest path between the pair </a:t>
            </a:r>
            <a:r>
              <a:rPr lang="en-US" dirty="0" err="1"/>
              <a:t>k,j</a:t>
            </a:r>
            <a:r>
              <a:rPr lang="en-US" dirty="0"/>
              <a:t>. As the shortest path will be a concatenation of the shortest path from </a:t>
            </a:r>
            <a:r>
              <a:rPr lang="en-US" dirty="0" err="1"/>
              <a:t>i</a:t>
            </a:r>
            <a:r>
              <a:rPr lang="en-US" dirty="0"/>
              <a:t> to k, then from k to j.</a:t>
            </a:r>
          </a:p>
          <a:p>
            <a:endParaRPr lang="en-IN" dirty="0"/>
          </a:p>
        </p:txBody>
      </p:sp>
    </p:spTree>
    <p:extLst>
      <p:ext uri="{BB962C8B-B14F-4D97-AF65-F5344CB8AC3E}">
        <p14:creationId xmlns:p14="http://schemas.microsoft.com/office/powerpoint/2010/main" val="51233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46C8-32EB-4078-9A5B-5D44A5E8B38B}"/>
              </a:ext>
            </a:extLst>
          </p:cNvPr>
          <p:cNvSpPr>
            <a:spLocks noGrp="1"/>
          </p:cNvSpPr>
          <p:nvPr>
            <p:ph type="title"/>
          </p:nvPr>
        </p:nvSpPr>
        <p:spPr>
          <a:xfrm>
            <a:off x="2116834" y="2539202"/>
            <a:ext cx="7958331" cy="1077229"/>
          </a:xfrm>
        </p:spPr>
        <p:txBody>
          <a:bodyPr>
            <a:normAutofit/>
          </a:bodyPr>
          <a:lstStyle/>
          <a:p>
            <a:pPr algn="ctr"/>
            <a:r>
              <a:rPr lang="en-IN" sz="6000" dirty="0"/>
              <a:t>THANK YOU</a:t>
            </a:r>
          </a:p>
        </p:txBody>
      </p:sp>
    </p:spTree>
    <p:extLst>
      <p:ext uri="{BB962C8B-B14F-4D97-AF65-F5344CB8AC3E}">
        <p14:creationId xmlns:p14="http://schemas.microsoft.com/office/powerpoint/2010/main" val="219561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A49-4043-4814-A628-44E0F25D660B}"/>
              </a:ext>
            </a:extLst>
          </p:cNvPr>
          <p:cNvSpPr>
            <a:spLocks noGrp="1"/>
          </p:cNvSpPr>
          <p:nvPr>
            <p:ph type="title"/>
          </p:nvPr>
        </p:nvSpPr>
        <p:spPr/>
        <p:txBody>
          <a:bodyPr/>
          <a:lstStyle/>
          <a:p>
            <a:r>
              <a:rPr lang="en-IN" dirty="0"/>
              <a:t>Elementary Graph Algorithms</a:t>
            </a:r>
          </a:p>
        </p:txBody>
      </p:sp>
      <p:sp>
        <p:nvSpPr>
          <p:cNvPr id="3" name="Content Placeholder 2">
            <a:extLst>
              <a:ext uri="{FF2B5EF4-FFF2-40B4-BE49-F238E27FC236}">
                <a16:creationId xmlns:a16="http://schemas.microsoft.com/office/drawing/2014/main" id="{A0ADB9B5-475E-436B-BB2A-D33A71DDC17A}"/>
              </a:ext>
            </a:extLst>
          </p:cNvPr>
          <p:cNvSpPr>
            <a:spLocks noGrp="1"/>
          </p:cNvSpPr>
          <p:nvPr>
            <p:ph idx="1"/>
          </p:nvPr>
        </p:nvSpPr>
        <p:spPr/>
        <p:txBody>
          <a:bodyPr/>
          <a:lstStyle/>
          <a:p>
            <a:r>
              <a:rPr lang="en-IN" dirty="0"/>
              <a:t>1. BFS</a:t>
            </a:r>
          </a:p>
          <a:p>
            <a:r>
              <a:rPr lang="en-IN" dirty="0"/>
              <a:t>2.DFS</a:t>
            </a:r>
          </a:p>
        </p:txBody>
      </p:sp>
    </p:spTree>
    <p:extLst>
      <p:ext uri="{BB962C8B-B14F-4D97-AF65-F5344CB8AC3E}">
        <p14:creationId xmlns:p14="http://schemas.microsoft.com/office/powerpoint/2010/main" val="227031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22DA-2EBF-4816-BE3F-8F53CA2C1FDE}"/>
              </a:ext>
            </a:extLst>
          </p:cNvPr>
          <p:cNvSpPr>
            <a:spLocks noGrp="1"/>
          </p:cNvSpPr>
          <p:nvPr>
            <p:ph type="title"/>
          </p:nvPr>
        </p:nvSpPr>
        <p:spPr/>
        <p:txBody>
          <a:bodyPr/>
          <a:lstStyle/>
          <a:p>
            <a:r>
              <a:rPr lang="en-IN" dirty="0"/>
              <a:t>Breadth First Search</a:t>
            </a:r>
          </a:p>
        </p:txBody>
      </p:sp>
      <p:sp>
        <p:nvSpPr>
          <p:cNvPr id="3" name="Content Placeholder 2">
            <a:extLst>
              <a:ext uri="{FF2B5EF4-FFF2-40B4-BE49-F238E27FC236}">
                <a16:creationId xmlns:a16="http://schemas.microsoft.com/office/drawing/2014/main" id="{AD9643A0-43F5-46E7-B00D-7AF73B807732}"/>
              </a:ext>
            </a:extLst>
          </p:cNvPr>
          <p:cNvSpPr>
            <a:spLocks noGrp="1"/>
          </p:cNvSpPr>
          <p:nvPr>
            <p:ph idx="1"/>
          </p:nvPr>
        </p:nvSpPr>
        <p:spPr>
          <a:xfrm>
            <a:off x="2773599" y="1793289"/>
            <a:ext cx="7796540" cy="4256655"/>
          </a:xfrm>
        </p:spPr>
        <p:txBody>
          <a:bodyPr>
            <a:normAutofit fontScale="92500" lnSpcReduction="20000"/>
          </a:bodyPr>
          <a:lstStyle/>
          <a:p>
            <a:r>
              <a:rPr lang="en-US" dirty="0"/>
              <a:t>There are many ways to traverse graphs. BFS is the most commonly used approach.</a:t>
            </a:r>
          </a:p>
          <a:p>
            <a:r>
              <a:rPr lang="en-US" dirty="0"/>
              <a:t>BFS is a traversing algorithm where we should start traversing from a selected node (source or starting node) and traverse the graph </a:t>
            </a:r>
            <a:r>
              <a:rPr lang="en-US" dirty="0" err="1"/>
              <a:t>layerwise</a:t>
            </a:r>
            <a:r>
              <a:rPr lang="en-US" dirty="0"/>
              <a:t> thus exploring the </a:t>
            </a:r>
            <a:r>
              <a:rPr lang="en-US" dirty="0" err="1"/>
              <a:t>neighbour</a:t>
            </a:r>
            <a:r>
              <a:rPr lang="en-US" dirty="0"/>
              <a:t> nodes (nodes which are directly connected to source node). We must then move towards the next-level </a:t>
            </a:r>
            <a:r>
              <a:rPr lang="en-US" dirty="0" err="1"/>
              <a:t>neighbour</a:t>
            </a:r>
            <a:r>
              <a:rPr lang="en-US" dirty="0"/>
              <a:t> nodes.</a:t>
            </a:r>
          </a:p>
          <a:p>
            <a:r>
              <a:rPr lang="en-US" dirty="0"/>
              <a:t>As the name BFS suggests, we are required to traverse the graph breadthwise as follows:</a:t>
            </a:r>
          </a:p>
          <a:p>
            <a:r>
              <a:rPr lang="en-US" dirty="0"/>
              <a:t>First move horizontally and visit all the nodes of the current layer</a:t>
            </a:r>
          </a:p>
          <a:p>
            <a:r>
              <a:rPr lang="en-US" dirty="0"/>
              <a:t>Move to the next layer</a:t>
            </a:r>
          </a:p>
          <a:p>
            <a:endParaRPr lang="en-IN" dirty="0"/>
          </a:p>
        </p:txBody>
      </p:sp>
    </p:spTree>
    <p:extLst>
      <p:ext uri="{BB962C8B-B14F-4D97-AF65-F5344CB8AC3E}">
        <p14:creationId xmlns:p14="http://schemas.microsoft.com/office/powerpoint/2010/main" val="26613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80E-420B-49ED-945A-CD652F27048D}"/>
              </a:ext>
            </a:extLst>
          </p:cNvPr>
          <p:cNvSpPr>
            <a:spLocks noGrp="1"/>
          </p:cNvSpPr>
          <p:nvPr>
            <p:ph type="title"/>
          </p:nvPr>
        </p:nvSpPr>
        <p:spPr/>
        <p:txBody>
          <a:bodyPr/>
          <a:lstStyle/>
          <a:p>
            <a:r>
              <a:rPr lang="en-IN" dirty="0"/>
              <a:t>BFS Pseudo code</a:t>
            </a:r>
          </a:p>
        </p:txBody>
      </p:sp>
      <p:sp>
        <p:nvSpPr>
          <p:cNvPr id="6" name="TextBox 5">
            <a:extLst>
              <a:ext uri="{FF2B5EF4-FFF2-40B4-BE49-F238E27FC236}">
                <a16:creationId xmlns:a16="http://schemas.microsoft.com/office/drawing/2014/main" id="{08C670E3-8332-490B-8529-399FDDD48609}"/>
              </a:ext>
            </a:extLst>
          </p:cNvPr>
          <p:cNvSpPr txBox="1"/>
          <p:nvPr/>
        </p:nvSpPr>
        <p:spPr>
          <a:xfrm>
            <a:off x="1828800" y="2041864"/>
            <a:ext cx="8957569" cy="3970318"/>
          </a:xfrm>
          <a:prstGeom prst="rect">
            <a:avLst/>
          </a:prstGeom>
          <a:noFill/>
        </p:spPr>
        <p:txBody>
          <a:bodyPr wrap="square" rtlCol="0">
            <a:spAutoFit/>
          </a:bodyPr>
          <a:lstStyle/>
          <a:p>
            <a:r>
              <a:rPr lang="en-US"/>
              <a:t>BFS (G, s)                   //Where G is the graph and s is the source node</a:t>
            </a:r>
          </a:p>
          <a:p>
            <a:r>
              <a:rPr lang="en-US"/>
              <a:t>      let Q be queue.</a:t>
            </a:r>
          </a:p>
          <a:p>
            <a:r>
              <a:rPr lang="en-US"/>
              <a:t>      Q.enqueue( s ) //Inserting s in queue until all its neighbour vertices are marked.</a:t>
            </a:r>
          </a:p>
          <a:p>
            <a:endParaRPr lang="en-US"/>
          </a:p>
          <a:p>
            <a:r>
              <a:rPr lang="en-US"/>
              <a:t>      mark s as visited.</a:t>
            </a:r>
          </a:p>
          <a:p>
            <a:r>
              <a:rPr lang="en-US"/>
              <a:t>      while ( Q is not empty)</a:t>
            </a:r>
          </a:p>
          <a:p>
            <a:r>
              <a:rPr lang="en-US"/>
              <a:t>           //Removing that vertex from queue,whose neighbour will be visited now</a:t>
            </a:r>
          </a:p>
          <a:p>
            <a:r>
              <a:rPr lang="en-US"/>
              <a:t>           v  =  Q.dequeue( )</a:t>
            </a:r>
          </a:p>
          <a:p>
            <a:endParaRPr lang="en-US"/>
          </a:p>
          <a:p>
            <a:r>
              <a:rPr lang="en-US"/>
              <a:t>          //processing all the neighbours of v  </a:t>
            </a:r>
          </a:p>
          <a:p>
            <a:r>
              <a:rPr lang="en-US"/>
              <a:t>          for all neighbours w of v in Graph G</a:t>
            </a:r>
          </a:p>
          <a:p>
            <a:r>
              <a:rPr lang="en-US"/>
              <a:t>               if w is not visited </a:t>
            </a:r>
          </a:p>
          <a:p>
            <a:r>
              <a:rPr lang="en-US"/>
              <a:t>                        Q.enqueue( w )             //Stores w in Q to further visit its neighbour</a:t>
            </a:r>
          </a:p>
          <a:p>
            <a:r>
              <a:rPr lang="en-US"/>
              <a:t>                        mark w as visited.</a:t>
            </a:r>
            <a:endParaRPr lang="en-IN" dirty="0"/>
          </a:p>
        </p:txBody>
      </p:sp>
    </p:spTree>
    <p:extLst>
      <p:ext uri="{BB962C8B-B14F-4D97-AF65-F5344CB8AC3E}">
        <p14:creationId xmlns:p14="http://schemas.microsoft.com/office/powerpoint/2010/main" val="154062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DC84-7335-448A-BF90-1649CEC0CDC5}"/>
              </a:ext>
            </a:extLst>
          </p:cNvPr>
          <p:cNvSpPr>
            <a:spLocks noGrp="1"/>
          </p:cNvSpPr>
          <p:nvPr>
            <p:ph type="title"/>
          </p:nvPr>
        </p:nvSpPr>
        <p:spPr/>
        <p:txBody>
          <a:bodyPr/>
          <a:lstStyle/>
          <a:p>
            <a:r>
              <a:rPr lang="en-IN" dirty="0"/>
              <a:t>Depth First Search</a:t>
            </a:r>
          </a:p>
        </p:txBody>
      </p:sp>
      <p:sp>
        <p:nvSpPr>
          <p:cNvPr id="3" name="Content Placeholder 2">
            <a:extLst>
              <a:ext uri="{FF2B5EF4-FFF2-40B4-BE49-F238E27FC236}">
                <a16:creationId xmlns:a16="http://schemas.microsoft.com/office/drawing/2014/main" id="{13BADAF4-26D2-4F41-A249-C1E4E92E5264}"/>
              </a:ext>
            </a:extLst>
          </p:cNvPr>
          <p:cNvSpPr>
            <a:spLocks noGrp="1"/>
          </p:cNvSpPr>
          <p:nvPr>
            <p:ph idx="1"/>
          </p:nvPr>
        </p:nvSpPr>
        <p:spPr/>
        <p:txBody>
          <a:bodyPr>
            <a:normAutofit fontScale="70000" lnSpcReduction="20000"/>
          </a:bodyPr>
          <a:lstStyle/>
          <a:p>
            <a:r>
              <a:rPr lang="en-US" dirty="0"/>
              <a:t>The DFS algorithm is a recursive algorithm that uses the idea of backtracking. It involves exhaustive searches of all the nodes by going ahead, if possible, else by backtracking.</a:t>
            </a:r>
          </a:p>
          <a:p>
            <a:r>
              <a:rPr lang="en-US" dirty="0"/>
              <a:t>Here, the word backtrack means that when we are moving forward and there are no more nodes along the current path, we move backwards on the same path to find nodes to traverse. All the nodes will be visited on the current path till all the unvisited nodes have been traversed after which the next path will be selected.</a:t>
            </a:r>
          </a:p>
          <a:p>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us from visiting the same node more than once. If we do not mark the nodes that are visited and you visit the same node more than once, we may end up in an infinite loop.</a:t>
            </a:r>
          </a:p>
          <a:p>
            <a:endParaRPr lang="en-IN" dirty="0"/>
          </a:p>
        </p:txBody>
      </p:sp>
    </p:spTree>
    <p:extLst>
      <p:ext uri="{BB962C8B-B14F-4D97-AF65-F5344CB8AC3E}">
        <p14:creationId xmlns:p14="http://schemas.microsoft.com/office/powerpoint/2010/main" val="318283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D144-D427-4408-85B9-06D539771D11}"/>
              </a:ext>
            </a:extLst>
          </p:cNvPr>
          <p:cNvSpPr>
            <a:spLocks noGrp="1"/>
          </p:cNvSpPr>
          <p:nvPr>
            <p:ph type="title"/>
          </p:nvPr>
        </p:nvSpPr>
        <p:spPr/>
        <p:txBody>
          <a:bodyPr/>
          <a:lstStyle/>
          <a:p>
            <a:r>
              <a:rPr lang="en-IN" dirty="0"/>
              <a:t>DFS Pseudo code</a:t>
            </a:r>
          </a:p>
        </p:txBody>
      </p:sp>
      <p:sp>
        <p:nvSpPr>
          <p:cNvPr id="4" name="TextBox 3">
            <a:extLst>
              <a:ext uri="{FF2B5EF4-FFF2-40B4-BE49-F238E27FC236}">
                <a16:creationId xmlns:a16="http://schemas.microsoft.com/office/drawing/2014/main" id="{5E55755D-3861-426D-9676-221E2C5FDFF2}"/>
              </a:ext>
            </a:extLst>
          </p:cNvPr>
          <p:cNvSpPr txBox="1"/>
          <p:nvPr/>
        </p:nvSpPr>
        <p:spPr>
          <a:xfrm>
            <a:off x="1846555" y="2467992"/>
            <a:ext cx="8966447" cy="3693319"/>
          </a:xfrm>
          <a:prstGeom prst="rect">
            <a:avLst/>
          </a:prstGeom>
          <a:noFill/>
        </p:spPr>
        <p:txBody>
          <a:bodyPr wrap="square" rtlCol="0">
            <a:spAutoFit/>
          </a:bodyPr>
          <a:lstStyle/>
          <a:p>
            <a:r>
              <a:rPr lang="en-US"/>
              <a:t>DFS-iterative (G, s):                                   //Where G is graph and s is source vertex</a:t>
            </a:r>
          </a:p>
          <a:p>
            <a:r>
              <a:rPr lang="en-US"/>
              <a:t>      let S be stack</a:t>
            </a:r>
          </a:p>
          <a:p>
            <a:r>
              <a:rPr lang="en-US"/>
              <a:t>      S.push( s )            //Inserting s in stack </a:t>
            </a:r>
          </a:p>
          <a:p>
            <a:r>
              <a:rPr lang="en-US"/>
              <a:t>      mark s as visited.</a:t>
            </a:r>
          </a:p>
          <a:p>
            <a:r>
              <a:rPr lang="en-US"/>
              <a:t>      while ( S is not empty):</a:t>
            </a:r>
          </a:p>
          <a:p>
            <a:r>
              <a:rPr lang="en-US"/>
              <a:t>          //Pop a vertex from stack to visit next</a:t>
            </a:r>
          </a:p>
          <a:p>
            <a:r>
              <a:rPr lang="en-US"/>
              <a:t>          v  =  S.top( )</a:t>
            </a:r>
          </a:p>
          <a:p>
            <a:r>
              <a:rPr lang="en-US"/>
              <a:t>         S.pop( )</a:t>
            </a:r>
          </a:p>
          <a:p>
            <a:r>
              <a:rPr lang="en-US"/>
              <a:t>         //Push all the neighbours of v in stack that are not visited   </a:t>
            </a:r>
          </a:p>
          <a:p>
            <a:r>
              <a:rPr lang="en-US"/>
              <a:t>        for all neighbours w of v in Graph G:</a:t>
            </a:r>
          </a:p>
          <a:p>
            <a:r>
              <a:rPr lang="en-US"/>
              <a:t>            if w is not visited :</a:t>
            </a:r>
          </a:p>
          <a:p>
            <a:r>
              <a:rPr lang="en-US"/>
              <a:t>                     S.push( w )         </a:t>
            </a:r>
          </a:p>
          <a:p>
            <a:r>
              <a:rPr lang="en-US"/>
              <a:t>                    mark w as visited</a:t>
            </a:r>
            <a:endParaRPr lang="en-IN"/>
          </a:p>
        </p:txBody>
      </p:sp>
    </p:spTree>
    <p:extLst>
      <p:ext uri="{BB962C8B-B14F-4D97-AF65-F5344CB8AC3E}">
        <p14:creationId xmlns:p14="http://schemas.microsoft.com/office/powerpoint/2010/main" val="45108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D545-3246-4E50-B59B-2906F37006B7}"/>
              </a:ext>
            </a:extLst>
          </p:cNvPr>
          <p:cNvSpPr>
            <a:spLocks noGrp="1"/>
          </p:cNvSpPr>
          <p:nvPr>
            <p:ph type="title"/>
          </p:nvPr>
        </p:nvSpPr>
        <p:spPr/>
        <p:txBody>
          <a:bodyPr/>
          <a:lstStyle/>
          <a:p>
            <a:r>
              <a:rPr lang="en-IN" dirty="0"/>
              <a:t> Minimum Spanning Tree</a:t>
            </a:r>
          </a:p>
        </p:txBody>
      </p:sp>
      <p:sp>
        <p:nvSpPr>
          <p:cNvPr id="3" name="Content Placeholder 2">
            <a:extLst>
              <a:ext uri="{FF2B5EF4-FFF2-40B4-BE49-F238E27FC236}">
                <a16:creationId xmlns:a16="http://schemas.microsoft.com/office/drawing/2014/main" id="{83918FDF-D657-443E-8C9C-5A629A0BE0B2}"/>
              </a:ext>
            </a:extLst>
          </p:cNvPr>
          <p:cNvSpPr>
            <a:spLocks noGrp="1"/>
          </p:cNvSpPr>
          <p:nvPr>
            <p:ph idx="1"/>
          </p:nvPr>
        </p:nvSpPr>
        <p:spPr/>
        <p:txBody>
          <a:bodyPr/>
          <a:lstStyle/>
          <a:p>
            <a:r>
              <a:rPr lang="en-IN" dirty="0"/>
              <a:t>Kruskal’s Algorithm</a:t>
            </a:r>
          </a:p>
          <a:p>
            <a:r>
              <a:rPr lang="en-IN" dirty="0"/>
              <a:t>Prim’s Algorithm</a:t>
            </a:r>
          </a:p>
        </p:txBody>
      </p:sp>
    </p:spTree>
    <p:extLst>
      <p:ext uri="{BB962C8B-B14F-4D97-AF65-F5344CB8AC3E}">
        <p14:creationId xmlns:p14="http://schemas.microsoft.com/office/powerpoint/2010/main" val="357685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2F88-EC34-476A-807B-92870EBB58EE}"/>
              </a:ext>
            </a:extLst>
          </p:cNvPr>
          <p:cNvSpPr>
            <a:spLocks noGrp="1"/>
          </p:cNvSpPr>
          <p:nvPr>
            <p:ph type="title"/>
          </p:nvPr>
        </p:nvSpPr>
        <p:spPr/>
        <p:txBody>
          <a:bodyPr/>
          <a:lstStyle/>
          <a:p>
            <a:r>
              <a:rPr lang="en-IN" dirty="0"/>
              <a:t>Kruskal’s algorithm</a:t>
            </a:r>
          </a:p>
        </p:txBody>
      </p:sp>
      <p:sp>
        <p:nvSpPr>
          <p:cNvPr id="4" name="TextBox 3">
            <a:extLst>
              <a:ext uri="{FF2B5EF4-FFF2-40B4-BE49-F238E27FC236}">
                <a16:creationId xmlns:a16="http://schemas.microsoft.com/office/drawing/2014/main" id="{66F13F2F-A233-4EE1-B70B-BA19B5F6F850}"/>
              </a:ext>
            </a:extLst>
          </p:cNvPr>
          <p:cNvSpPr txBox="1"/>
          <p:nvPr/>
        </p:nvSpPr>
        <p:spPr>
          <a:xfrm>
            <a:off x="1515122" y="1748901"/>
            <a:ext cx="9161756" cy="4524315"/>
          </a:xfrm>
          <a:prstGeom prst="rect">
            <a:avLst/>
          </a:prstGeom>
          <a:noFill/>
        </p:spPr>
        <p:txBody>
          <a:bodyPr wrap="square" rtlCol="0">
            <a:spAutoFit/>
          </a:bodyPr>
          <a:lstStyle/>
          <a:p>
            <a:r>
              <a:rPr lang="en-US" dirty="0"/>
              <a:t>Kruskal’s Algorithm builds the spanning tree by adding edges one by one into a growing spanning tree. Kruskal's algorithm follows greedy approach as in each iteration it finds an edge which has least weight and add it to the growing spanning tree.</a:t>
            </a:r>
          </a:p>
          <a:p>
            <a:r>
              <a:rPr lang="en-US" b="1" dirty="0"/>
              <a:t>Algorithm Steps:</a:t>
            </a:r>
            <a:endParaRPr lang="en-US" dirty="0"/>
          </a:p>
          <a:p>
            <a:r>
              <a:rPr lang="en-US" dirty="0"/>
              <a:t>Sort the graph edges with respect to their weights.</a:t>
            </a:r>
          </a:p>
          <a:p>
            <a:r>
              <a:rPr lang="en-US" dirty="0"/>
              <a:t>Start adding edges to the MST from the edge with the smallest weight until the edge of the largest weight.</a:t>
            </a:r>
          </a:p>
          <a:p>
            <a:r>
              <a:rPr lang="en-US" dirty="0"/>
              <a:t>Only add edges which doesn't form a cycle , edges which connect only disconnected components.</a:t>
            </a:r>
          </a:p>
          <a:p>
            <a:r>
              <a:rPr lang="en-US" dirty="0"/>
              <a:t>Checking if two vertices are connected checking could be done using DFS which starts from the first vertex, then check if the second vertex is visited or not. But DFS will make time complexity large as it has an order of O(V+E) where V is the number of vertices, E is the number of edges. So the best solution is </a:t>
            </a:r>
            <a:r>
              <a:rPr lang="en-US" b="1" dirty="0"/>
              <a:t>"Disjoint Sets":</a:t>
            </a:r>
            <a:br>
              <a:rPr lang="en-US" dirty="0"/>
            </a:br>
            <a:r>
              <a:rPr lang="en-US" dirty="0"/>
              <a:t>Disjoint sets are sets whose intersection is the empty set so it means that they don't have any element in common.</a:t>
            </a:r>
          </a:p>
          <a:p>
            <a:endParaRPr lang="en-IN" dirty="0"/>
          </a:p>
        </p:txBody>
      </p:sp>
    </p:spTree>
    <p:extLst>
      <p:ext uri="{BB962C8B-B14F-4D97-AF65-F5344CB8AC3E}">
        <p14:creationId xmlns:p14="http://schemas.microsoft.com/office/powerpoint/2010/main" val="308704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59E0-0AE7-46C1-8222-C95275EEEA2E}"/>
              </a:ext>
            </a:extLst>
          </p:cNvPr>
          <p:cNvSpPr>
            <a:spLocks noGrp="1"/>
          </p:cNvSpPr>
          <p:nvPr>
            <p:ph type="title"/>
          </p:nvPr>
        </p:nvSpPr>
        <p:spPr/>
        <p:txBody>
          <a:bodyPr/>
          <a:lstStyle/>
          <a:p>
            <a:r>
              <a:rPr lang="en-IN" dirty="0"/>
              <a:t>Prim’s algorithm</a:t>
            </a:r>
          </a:p>
        </p:txBody>
      </p:sp>
      <p:sp>
        <p:nvSpPr>
          <p:cNvPr id="4" name="TextBox 3">
            <a:extLst>
              <a:ext uri="{FF2B5EF4-FFF2-40B4-BE49-F238E27FC236}">
                <a16:creationId xmlns:a16="http://schemas.microsoft.com/office/drawing/2014/main" id="{E1B76730-F57C-4ED3-A8F4-F6A459C4DE1C}"/>
              </a:ext>
            </a:extLst>
          </p:cNvPr>
          <p:cNvSpPr txBox="1"/>
          <p:nvPr/>
        </p:nvSpPr>
        <p:spPr>
          <a:xfrm>
            <a:off x="1677880" y="1885285"/>
            <a:ext cx="9135122" cy="3970318"/>
          </a:xfrm>
          <a:prstGeom prst="rect">
            <a:avLst/>
          </a:prstGeom>
          <a:noFill/>
        </p:spPr>
        <p:txBody>
          <a:bodyPr wrap="square" rtlCol="0">
            <a:spAutoFit/>
          </a:bodyPr>
          <a:lstStyle/>
          <a:p>
            <a:r>
              <a:rPr lang="en-US" b="1" dirty="0"/>
              <a:t>Prim’s Algorithm</a:t>
            </a:r>
          </a:p>
          <a:p>
            <a:r>
              <a:rPr lang="en-US" dirty="0"/>
              <a:t>Prim’s Algorithm also use Greedy approach to find the minimum spanning tree. In Prim’s Algorithm we grow the spanning tree from a starting position. Unlike an </a:t>
            </a:r>
            <a:r>
              <a:rPr lang="en-US" b="1" dirty="0"/>
              <a:t>edge</a:t>
            </a:r>
            <a:r>
              <a:rPr lang="en-US" dirty="0"/>
              <a:t> in Kruskal's, we add </a:t>
            </a:r>
            <a:r>
              <a:rPr lang="en-US" b="1" dirty="0"/>
              <a:t>vertex</a:t>
            </a:r>
            <a:r>
              <a:rPr lang="en-US" dirty="0"/>
              <a:t> to the growing spanning tree in Prim's.</a:t>
            </a:r>
          </a:p>
          <a:p>
            <a:r>
              <a:rPr lang="en-US" b="1" dirty="0"/>
              <a:t>Algorithm Steps:</a:t>
            </a:r>
            <a:endParaRPr lang="en-US" dirty="0"/>
          </a:p>
          <a:p>
            <a:r>
              <a:rPr lang="en-US" dirty="0"/>
              <a:t>Maintain two disjoint sets of vertices. One containing vertices that are in the growing spanning tree and other that are not in the growing spanning tree.</a:t>
            </a:r>
          </a:p>
          <a:p>
            <a:r>
              <a:rPr lang="en-US"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t>Check for cycles. To do that, mark the nodes which have been already selected and insert only those nodes in the Priority Queue that are not marked.</a:t>
            </a:r>
          </a:p>
          <a:p>
            <a:endParaRPr lang="en-IN" dirty="0"/>
          </a:p>
        </p:txBody>
      </p:sp>
    </p:spTree>
    <p:extLst>
      <p:ext uri="{BB962C8B-B14F-4D97-AF65-F5344CB8AC3E}">
        <p14:creationId xmlns:p14="http://schemas.microsoft.com/office/powerpoint/2010/main" val="156296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{5F457A04-647B-494F-8DD9-626E2B418061}tf16401375</Template>
  <TotalTime>25</TotalTime>
  <Words>1406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MS Shell Dlg 2</vt:lpstr>
      <vt:lpstr>Wingdings</vt:lpstr>
      <vt:lpstr>Wingdings 3</vt:lpstr>
      <vt:lpstr>Madison</vt:lpstr>
      <vt:lpstr> By Rahul Dev Kureel Roll number 181210039 Branch CSE 2nd year</vt:lpstr>
      <vt:lpstr>Elementary Graph Algorithms</vt:lpstr>
      <vt:lpstr>Breadth First Search</vt:lpstr>
      <vt:lpstr>BFS Pseudo code</vt:lpstr>
      <vt:lpstr>Depth First Search</vt:lpstr>
      <vt:lpstr>DFS Pseudo code</vt:lpstr>
      <vt:lpstr> Minimum Spanning Tree</vt:lpstr>
      <vt:lpstr>Kruskal’s algorithm</vt:lpstr>
      <vt:lpstr>Prim’s algorithm</vt:lpstr>
      <vt:lpstr>Shortest Path algorithms</vt:lpstr>
      <vt:lpstr>Dijkstra's Algorithm</vt:lpstr>
      <vt:lpstr>Floyd–Warshall's Algorithm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Rahul Dev Kureel Roll number 181210039 Branch CSE 2nd year</dc:title>
  <dc:creator>Rahul Dev</dc:creator>
  <cp:lastModifiedBy>Rahul Dev</cp:lastModifiedBy>
  <cp:revision>3</cp:revision>
  <dcterms:created xsi:type="dcterms:W3CDTF">2020-04-24T10:55:16Z</dcterms:created>
  <dcterms:modified xsi:type="dcterms:W3CDTF">2020-04-24T11:20:26Z</dcterms:modified>
</cp:coreProperties>
</file>