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69" r:id="rId4"/>
    <p:sldId id="271" r:id="rId5"/>
    <p:sldId id="272" r:id="rId6"/>
    <p:sldId id="273" r:id="rId7"/>
    <p:sldId id="274" r:id="rId8"/>
    <p:sldId id="275"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86" d="100"/>
          <a:sy n="86" d="100"/>
        </p:scale>
        <p:origin x="5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5/10/2020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5/10/2020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5/10/2020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5/10/2020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3D25-1101-4AB6-B3BC-BEDDA0C1029C}"/>
              </a:ext>
            </a:extLst>
          </p:cNvPr>
          <p:cNvSpPr>
            <a:spLocks noGrp="1"/>
          </p:cNvSpPr>
          <p:nvPr>
            <p:ph type="ctrTitle"/>
          </p:nvPr>
        </p:nvSpPr>
        <p:spPr/>
        <p:txBody>
          <a:bodyPr>
            <a:normAutofit/>
          </a:bodyPr>
          <a:lstStyle/>
          <a:p>
            <a:br>
              <a:rPr lang="en-IN" sz="1800" dirty="0"/>
            </a:br>
            <a:r>
              <a:rPr lang="en-IN" sz="1800" dirty="0"/>
              <a:t>By Rahul Dev </a:t>
            </a:r>
            <a:r>
              <a:rPr lang="en-IN" sz="1800" dirty="0" err="1"/>
              <a:t>Kureel</a:t>
            </a:r>
            <a:br>
              <a:rPr lang="en-IN" sz="1800" dirty="0"/>
            </a:br>
            <a:r>
              <a:rPr lang="en-IN" sz="1800" dirty="0"/>
              <a:t>Roll number 181210039</a:t>
            </a:r>
            <a:br>
              <a:rPr lang="en-IN" sz="1800" dirty="0"/>
            </a:br>
            <a:r>
              <a:rPr lang="en-IN" sz="1800" dirty="0"/>
              <a:t>Branch CSE 2</a:t>
            </a:r>
            <a:r>
              <a:rPr lang="en-IN" sz="1800" baseline="30000" dirty="0"/>
              <a:t>nd</a:t>
            </a:r>
            <a:r>
              <a:rPr lang="en-IN" sz="1800" dirty="0"/>
              <a:t> year</a:t>
            </a:r>
          </a:p>
        </p:txBody>
      </p:sp>
      <p:sp>
        <p:nvSpPr>
          <p:cNvPr id="3" name="Subtitle 2">
            <a:extLst>
              <a:ext uri="{FF2B5EF4-FFF2-40B4-BE49-F238E27FC236}">
                <a16:creationId xmlns:a16="http://schemas.microsoft.com/office/drawing/2014/main" id="{9133E8D6-AED1-4073-B315-2442D7066685}"/>
              </a:ext>
            </a:extLst>
          </p:cNvPr>
          <p:cNvSpPr>
            <a:spLocks noGrp="1"/>
          </p:cNvSpPr>
          <p:nvPr>
            <p:ph type="subTitle" idx="1"/>
          </p:nvPr>
        </p:nvSpPr>
        <p:spPr/>
        <p:txBody>
          <a:bodyPr>
            <a:noAutofit/>
          </a:bodyPr>
          <a:lstStyle/>
          <a:p>
            <a:endParaRPr lang="en-IN" sz="4400" dirty="0"/>
          </a:p>
          <a:p>
            <a:r>
              <a:rPr lang="en-IN" sz="4400" dirty="0"/>
              <a:t>P vs NP Problems</a:t>
            </a:r>
          </a:p>
        </p:txBody>
      </p:sp>
    </p:spTree>
    <p:extLst>
      <p:ext uri="{BB962C8B-B14F-4D97-AF65-F5344CB8AC3E}">
        <p14:creationId xmlns:p14="http://schemas.microsoft.com/office/powerpoint/2010/main" val="22477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0B7D-8E56-4C62-AF60-2E4A5B313429}"/>
              </a:ext>
            </a:extLst>
          </p:cNvPr>
          <p:cNvSpPr>
            <a:spLocks noGrp="1"/>
          </p:cNvSpPr>
          <p:nvPr>
            <p:ph type="title"/>
          </p:nvPr>
        </p:nvSpPr>
        <p:spPr/>
        <p:txBody>
          <a:bodyPr/>
          <a:lstStyle/>
          <a:p>
            <a:r>
              <a:rPr lang="en-IN" dirty="0"/>
              <a:t>Time complexity</a:t>
            </a:r>
          </a:p>
        </p:txBody>
      </p:sp>
      <p:sp>
        <p:nvSpPr>
          <p:cNvPr id="3" name="Content Placeholder 2">
            <a:extLst>
              <a:ext uri="{FF2B5EF4-FFF2-40B4-BE49-F238E27FC236}">
                <a16:creationId xmlns:a16="http://schemas.microsoft.com/office/drawing/2014/main" id="{9C416CE1-CE35-429F-972B-A0FF17923C3F}"/>
              </a:ext>
            </a:extLst>
          </p:cNvPr>
          <p:cNvSpPr>
            <a:spLocks noGrp="1"/>
          </p:cNvSpPr>
          <p:nvPr>
            <p:ph idx="1"/>
          </p:nvPr>
        </p:nvSpPr>
        <p:spPr>
          <a:xfrm>
            <a:off x="3790765" y="3923930"/>
            <a:ext cx="6779373" cy="2126013"/>
          </a:xfrm>
        </p:spPr>
        <p:txBody>
          <a:bodyPr>
            <a:normAutofit fontScale="85000" lnSpcReduction="10000"/>
          </a:bodyPr>
          <a:lstStyle/>
          <a:p>
            <a:r>
              <a:rPr lang="en-US" b="1" dirty="0"/>
              <a:t>Every algorithm has a time and space complexity</a:t>
            </a:r>
            <a:r>
              <a:rPr lang="en-US" dirty="0"/>
              <a:t> — that is every algorithm takes some amount of time to run and takes some amount of memory on our computer when executed</a:t>
            </a:r>
          </a:p>
          <a:p>
            <a:r>
              <a:rPr lang="en-US" dirty="0"/>
              <a:t>Generally, any algorithm that runs in polynomial time (i.e. takes </a:t>
            </a:r>
            <a:r>
              <a:rPr lang="en-US" i="1" dirty="0" err="1"/>
              <a:t>n^k</a:t>
            </a:r>
            <a:r>
              <a:rPr lang="en-US" dirty="0"/>
              <a:t> time given input of size </a:t>
            </a:r>
            <a:r>
              <a:rPr lang="en-US" i="1" dirty="0"/>
              <a:t>n</a:t>
            </a:r>
            <a:r>
              <a:rPr lang="en-US" dirty="0"/>
              <a:t>) is considered slow but still accepted as the upper limit.</a:t>
            </a:r>
            <a:endParaRPr lang="en-IN" dirty="0"/>
          </a:p>
        </p:txBody>
      </p:sp>
      <p:pic>
        <p:nvPicPr>
          <p:cNvPr id="2050" name="Picture 2">
            <a:extLst>
              <a:ext uri="{FF2B5EF4-FFF2-40B4-BE49-F238E27FC236}">
                <a16:creationId xmlns:a16="http://schemas.microsoft.com/office/drawing/2014/main" id="{D6AD5718-ABDA-47FA-8CF2-CBBDE58B6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165" y="1721341"/>
            <a:ext cx="6112876" cy="19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29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E752-BF52-4763-B3C1-658BA6FE41EA}"/>
              </a:ext>
            </a:extLst>
          </p:cNvPr>
          <p:cNvSpPr>
            <a:spLocks noGrp="1"/>
          </p:cNvSpPr>
          <p:nvPr>
            <p:ph type="title"/>
          </p:nvPr>
        </p:nvSpPr>
        <p:spPr/>
        <p:txBody>
          <a:bodyPr/>
          <a:lstStyle/>
          <a:p>
            <a:r>
              <a:rPr lang="en-IN" dirty="0"/>
              <a:t>What are P and NP problems?</a:t>
            </a:r>
          </a:p>
        </p:txBody>
      </p:sp>
      <p:sp>
        <p:nvSpPr>
          <p:cNvPr id="3" name="Content Placeholder 2">
            <a:extLst>
              <a:ext uri="{FF2B5EF4-FFF2-40B4-BE49-F238E27FC236}">
                <a16:creationId xmlns:a16="http://schemas.microsoft.com/office/drawing/2014/main" id="{F53789CB-5C35-47D8-9532-CFB91C06F400}"/>
              </a:ext>
            </a:extLst>
          </p:cNvPr>
          <p:cNvSpPr>
            <a:spLocks noGrp="1"/>
          </p:cNvSpPr>
          <p:nvPr>
            <p:ph idx="1"/>
          </p:nvPr>
        </p:nvSpPr>
        <p:spPr>
          <a:xfrm>
            <a:off x="3355759" y="3089429"/>
            <a:ext cx="7214380" cy="2960515"/>
          </a:xfrm>
        </p:spPr>
        <p:txBody>
          <a:bodyPr>
            <a:normAutofit fontScale="85000" lnSpcReduction="20000"/>
          </a:bodyPr>
          <a:lstStyle/>
          <a:p>
            <a:r>
              <a:rPr lang="en-US" b="1" dirty="0"/>
              <a:t>P ( polynomial time) </a:t>
            </a:r>
            <a:r>
              <a:rPr lang="en-US" dirty="0"/>
              <a:t>contains all decision problems that can be solved by a deterministic Turing machine using a polynomial amount of computation time, or polynomial </a:t>
            </a:r>
            <a:r>
              <a:rPr lang="en-US" dirty="0" err="1"/>
              <a:t>time.They</a:t>
            </a:r>
            <a:r>
              <a:rPr lang="en-US" dirty="0"/>
              <a:t> are the relatively ‘easier’ set of problems.</a:t>
            </a:r>
          </a:p>
          <a:p>
            <a:r>
              <a:rPr lang="en-US" b="1" i="1" dirty="0"/>
              <a:t>NP</a:t>
            </a:r>
            <a:r>
              <a:rPr lang="en-US" dirty="0"/>
              <a:t> (non-deterministic polynomial time) refers to the class of problems that can be solved in polynomial time by a non-deterministic computer. It refers to the class of problems that currently, has no way of finding a quick (polynomial time) enough answer, BUT can be quickly </a:t>
            </a:r>
            <a:r>
              <a:rPr lang="en-US" b="1" dirty="0"/>
              <a:t>verified</a:t>
            </a:r>
            <a:r>
              <a:rPr lang="en-US" dirty="0"/>
              <a:t> (in polynomial time) if one provides the solution to the problem.</a:t>
            </a:r>
            <a:endParaRPr lang="en-IN" dirty="0"/>
          </a:p>
        </p:txBody>
      </p:sp>
      <p:sp>
        <p:nvSpPr>
          <p:cNvPr id="5" name="Rectangle 4">
            <a:extLst>
              <a:ext uri="{FF2B5EF4-FFF2-40B4-BE49-F238E27FC236}">
                <a16:creationId xmlns:a16="http://schemas.microsoft.com/office/drawing/2014/main" id="{F3B04026-9FAD-4A94-9170-38C2C5878389}"/>
              </a:ext>
            </a:extLst>
          </p:cNvPr>
          <p:cNvSpPr/>
          <p:nvPr/>
        </p:nvSpPr>
        <p:spPr>
          <a:xfrm>
            <a:off x="1218419" y="858387"/>
            <a:ext cx="2928820" cy="175997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D4FB391-C21B-4D7A-81EC-267EA682A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32" y="771934"/>
            <a:ext cx="3137794" cy="193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4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2063-FF8F-411F-AA10-A19F0AB58995}"/>
              </a:ext>
            </a:extLst>
          </p:cNvPr>
          <p:cNvSpPr>
            <a:spLocks noGrp="1"/>
          </p:cNvSpPr>
          <p:nvPr>
            <p:ph type="title"/>
          </p:nvPr>
        </p:nvSpPr>
        <p:spPr/>
        <p:txBody>
          <a:bodyPr/>
          <a:lstStyle/>
          <a:p>
            <a:r>
              <a:rPr lang="en-IN" dirty="0"/>
              <a:t>NP-Complete and NP-Hard</a:t>
            </a:r>
          </a:p>
        </p:txBody>
      </p:sp>
      <p:sp>
        <p:nvSpPr>
          <p:cNvPr id="3" name="Content Placeholder 2">
            <a:extLst>
              <a:ext uri="{FF2B5EF4-FFF2-40B4-BE49-F238E27FC236}">
                <a16:creationId xmlns:a16="http://schemas.microsoft.com/office/drawing/2014/main" id="{7796C1D4-BE7F-4529-9759-D43E39E07210}"/>
              </a:ext>
            </a:extLst>
          </p:cNvPr>
          <p:cNvSpPr>
            <a:spLocks noGrp="1"/>
          </p:cNvSpPr>
          <p:nvPr>
            <p:ph idx="1"/>
          </p:nvPr>
        </p:nvSpPr>
        <p:spPr/>
        <p:txBody>
          <a:bodyPr>
            <a:normAutofit fontScale="92500" lnSpcReduction="20000"/>
          </a:bodyPr>
          <a:lstStyle/>
          <a:p>
            <a:r>
              <a:rPr lang="en-US" dirty="0"/>
              <a:t>Amongst the NP problems, there exists a King of all problems which researchers call NP-Complete problems. Formally, they are a set of problems to each of which any other NP problem can be reduced (addressed below) in polynomial time and whose solution may still be verified in polynomial time. This means that any NP problem can be transformed into a NP-Complete problem.</a:t>
            </a:r>
          </a:p>
          <a:p>
            <a:r>
              <a:rPr lang="en-US" dirty="0"/>
              <a:t>Thus if any </a:t>
            </a:r>
            <a:r>
              <a:rPr lang="en-US" i="1" dirty="0"/>
              <a:t>one</a:t>
            </a:r>
            <a:r>
              <a:rPr lang="en-US" dirty="0"/>
              <a:t> </a:t>
            </a:r>
            <a:r>
              <a:rPr lang="en-US" i="1" dirty="0"/>
              <a:t>NP-Complete </a:t>
            </a:r>
            <a:r>
              <a:rPr lang="en-US" dirty="0"/>
              <a:t>problem can be solved in polynomial time, then </a:t>
            </a:r>
            <a:r>
              <a:rPr lang="en-US" i="1" dirty="0"/>
              <a:t>every</a:t>
            </a:r>
            <a:r>
              <a:rPr lang="en-US" dirty="0"/>
              <a:t> </a:t>
            </a:r>
            <a:r>
              <a:rPr lang="en-US" i="1" dirty="0"/>
              <a:t>NP-Complete </a:t>
            </a:r>
            <a:r>
              <a:rPr lang="en-US" dirty="0"/>
              <a:t>problem can be solved in polynomial time, and </a:t>
            </a:r>
            <a:r>
              <a:rPr lang="en-US" i="1" dirty="0"/>
              <a:t>every</a:t>
            </a:r>
            <a:r>
              <a:rPr lang="en-US" dirty="0"/>
              <a:t> problem in </a:t>
            </a:r>
            <a:r>
              <a:rPr lang="en-US" i="1" dirty="0"/>
              <a:t>NP</a:t>
            </a:r>
            <a:r>
              <a:rPr lang="en-US" dirty="0"/>
              <a:t> can be solved in polynomial time (i.e. P=NP). The most famous example would be the Traveling Salesmen problem.</a:t>
            </a:r>
            <a:endParaRPr lang="en-IN" dirty="0"/>
          </a:p>
        </p:txBody>
      </p:sp>
    </p:spTree>
    <p:extLst>
      <p:ext uri="{BB962C8B-B14F-4D97-AF65-F5344CB8AC3E}">
        <p14:creationId xmlns:p14="http://schemas.microsoft.com/office/powerpoint/2010/main" val="302023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47378-6204-4CA1-B449-B6B72108A984}"/>
              </a:ext>
            </a:extLst>
          </p:cNvPr>
          <p:cNvSpPr>
            <a:spLocks noGrp="1"/>
          </p:cNvSpPr>
          <p:nvPr>
            <p:ph idx="1"/>
          </p:nvPr>
        </p:nvSpPr>
        <p:spPr>
          <a:xfrm>
            <a:off x="1890943" y="506028"/>
            <a:ext cx="7471832" cy="3510930"/>
          </a:xfrm>
        </p:spPr>
        <p:txBody>
          <a:bodyPr>
            <a:normAutofit fontScale="85000" lnSpcReduction="10000"/>
          </a:bodyPr>
          <a:lstStyle/>
          <a:p>
            <a:r>
              <a:rPr lang="en-US" dirty="0"/>
              <a:t>There also exists a set of problems called </a:t>
            </a:r>
            <a:r>
              <a:rPr lang="en-US" i="1" dirty="0"/>
              <a:t>NP-Hard</a:t>
            </a:r>
            <a:r>
              <a:rPr lang="en-US" dirty="0"/>
              <a:t> problems. These problems are at least as hard as </a:t>
            </a:r>
            <a:r>
              <a:rPr lang="en-US" i="1" dirty="0"/>
              <a:t>NP</a:t>
            </a:r>
            <a:r>
              <a:rPr lang="en-US" dirty="0"/>
              <a:t> problems, but without the condition that requires it to be solved in polynomial time. This suggests that </a:t>
            </a:r>
            <a:r>
              <a:rPr lang="en-US" i="1" dirty="0"/>
              <a:t>NP-Hard</a:t>
            </a:r>
            <a:r>
              <a:rPr lang="en-US" dirty="0"/>
              <a:t> problems may not necessarily be part of the </a:t>
            </a:r>
            <a:r>
              <a:rPr lang="en-US" i="1" dirty="0"/>
              <a:t>NP </a:t>
            </a:r>
            <a:r>
              <a:rPr lang="en-US" dirty="0"/>
              <a:t>class. An example would be solving a chess board — given a state of a chess board, it is almost impossible to tell if a given move at the given state, is in fact the optimal move. Formally, there exists no polynomial time algorithm to </a:t>
            </a:r>
            <a:r>
              <a:rPr lang="en-US" i="1" dirty="0"/>
              <a:t>verify </a:t>
            </a:r>
            <a:r>
              <a:rPr lang="en-US" dirty="0"/>
              <a:t>a solution to a </a:t>
            </a:r>
            <a:r>
              <a:rPr lang="en-US" i="1" dirty="0"/>
              <a:t>NP-Hard </a:t>
            </a:r>
            <a:r>
              <a:rPr lang="en-US" dirty="0"/>
              <a:t>problem.</a:t>
            </a:r>
          </a:p>
          <a:p>
            <a:r>
              <a:rPr lang="en-US" dirty="0"/>
              <a:t>If we put the two together, a </a:t>
            </a:r>
            <a:r>
              <a:rPr lang="en-US" i="1" dirty="0"/>
              <a:t>NP-Complete</a:t>
            </a:r>
            <a:r>
              <a:rPr lang="en-US" dirty="0"/>
              <a:t> problem implies it being </a:t>
            </a:r>
            <a:r>
              <a:rPr lang="en-US" i="1" dirty="0"/>
              <a:t>NP-Hard</a:t>
            </a:r>
            <a:r>
              <a:rPr lang="en-US" dirty="0"/>
              <a:t>, but a </a:t>
            </a:r>
            <a:r>
              <a:rPr lang="en-US" i="1" dirty="0"/>
              <a:t>NP-Hard </a:t>
            </a:r>
            <a:r>
              <a:rPr lang="en-US" dirty="0"/>
              <a:t>problem does NOT imply it being </a:t>
            </a:r>
            <a:r>
              <a:rPr lang="en-US" i="1" dirty="0"/>
              <a:t>NP-Complete</a:t>
            </a:r>
            <a:r>
              <a:rPr lang="en-US" dirty="0"/>
              <a:t>.</a:t>
            </a:r>
            <a:endParaRPr lang="en-IN" dirty="0"/>
          </a:p>
        </p:txBody>
      </p:sp>
      <p:sp>
        <p:nvSpPr>
          <p:cNvPr id="5" name="Rectangle 4">
            <a:extLst>
              <a:ext uri="{FF2B5EF4-FFF2-40B4-BE49-F238E27FC236}">
                <a16:creationId xmlns:a16="http://schemas.microsoft.com/office/drawing/2014/main" id="{F59B9BA1-7FD9-4172-86C0-3922818C9D9F}"/>
              </a:ext>
            </a:extLst>
          </p:cNvPr>
          <p:cNvSpPr/>
          <p:nvPr/>
        </p:nvSpPr>
        <p:spPr>
          <a:xfrm>
            <a:off x="2894120" y="4092606"/>
            <a:ext cx="5655076" cy="26928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a:extLst>
              <a:ext uri="{FF2B5EF4-FFF2-40B4-BE49-F238E27FC236}">
                <a16:creationId xmlns:a16="http://schemas.microsoft.com/office/drawing/2014/main" id="{456D5CA2-4DDC-4CBF-93E9-6FF4076DE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167" y="4165107"/>
            <a:ext cx="4308629" cy="2692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64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F795-5FE7-4D7D-895D-ADA510D6CE4D}"/>
              </a:ext>
            </a:extLst>
          </p:cNvPr>
          <p:cNvSpPr>
            <a:spLocks noGrp="1"/>
          </p:cNvSpPr>
          <p:nvPr>
            <p:ph type="title"/>
          </p:nvPr>
        </p:nvSpPr>
        <p:spPr/>
        <p:txBody>
          <a:bodyPr/>
          <a:lstStyle/>
          <a:p>
            <a:r>
              <a:rPr lang="en-IN" dirty="0"/>
              <a:t>Real Life Example-Register Allocation</a:t>
            </a:r>
          </a:p>
        </p:txBody>
      </p:sp>
      <p:sp>
        <p:nvSpPr>
          <p:cNvPr id="3" name="Content Placeholder 2">
            <a:extLst>
              <a:ext uri="{FF2B5EF4-FFF2-40B4-BE49-F238E27FC236}">
                <a16:creationId xmlns:a16="http://schemas.microsoft.com/office/drawing/2014/main" id="{1C56B1E2-EBA8-4D42-B944-B1D5BD2A202A}"/>
              </a:ext>
            </a:extLst>
          </p:cNvPr>
          <p:cNvSpPr>
            <a:spLocks noGrp="1"/>
          </p:cNvSpPr>
          <p:nvPr>
            <p:ph idx="1"/>
          </p:nvPr>
        </p:nvSpPr>
        <p:spPr/>
        <p:txBody>
          <a:bodyPr>
            <a:normAutofit fontScale="92500" lnSpcReduction="20000"/>
          </a:bodyPr>
          <a:lstStyle/>
          <a:p>
            <a:r>
              <a:rPr lang="en-US" dirty="0"/>
              <a:t>Optimal register allocation (allocating registers such that the number of memory references are minimized) is based on coloring the interference graph – This is an NP-hard issue.</a:t>
            </a:r>
          </a:p>
          <a:p>
            <a:r>
              <a:rPr lang="en-US" dirty="0"/>
              <a:t>Graph coloring is a relatively simple method which can be used for some of the scheduling problems, e.g. for register allocation.</a:t>
            </a:r>
          </a:p>
          <a:p>
            <a:r>
              <a:rPr lang="en-US" dirty="0"/>
              <a:t>To apply graph-coloring to register allocation, we first need to construct an interference graph.</a:t>
            </a:r>
          </a:p>
          <a:p>
            <a:r>
              <a:rPr lang="en-US" dirty="0"/>
              <a:t>Next, we color the interference graph using K different colors, where K is the number of registers available for allocation. No pair of nodes which are connected by an edge may be assigned the same color.</a:t>
            </a:r>
            <a:endParaRPr lang="en-IN" dirty="0"/>
          </a:p>
        </p:txBody>
      </p:sp>
    </p:spTree>
    <p:extLst>
      <p:ext uri="{BB962C8B-B14F-4D97-AF65-F5344CB8AC3E}">
        <p14:creationId xmlns:p14="http://schemas.microsoft.com/office/powerpoint/2010/main" val="14133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3552E-5743-468C-B152-709DDDB0B9C0}"/>
              </a:ext>
            </a:extLst>
          </p:cNvPr>
          <p:cNvSpPr>
            <a:spLocks noGrp="1"/>
          </p:cNvSpPr>
          <p:nvPr>
            <p:ph idx="1"/>
          </p:nvPr>
        </p:nvSpPr>
        <p:spPr/>
        <p:txBody>
          <a:bodyPr/>
          <a:lstStyle/>
          <a:p>
            <a:r>
              <a:rPr lang="en-US" dirty="0"/>
              <a:t>If it is impossible to color the interference graph with the given K colors, then we will have to keep some of the values (represented by corresponding vertices) in the memory (for at least part of their lifetime).</a:t>
            </a:r>
          </a:p>
          <a:p>
            <a:r>
              <a:rPr lang="en-US" dirty="0"/>
              <a:t>The compiler should generate the code such that a live value will either reside in a register or in a memory location. Before the program overwrites a register which stores a still-live value, that value must be saved to a memory location. This is called spilling the register, and the memory location to save the spilled value called its spill location.</a:t>
            </a:r>
            <a:endParaRPr lang="en-IN" dirty="0"/>
          </a:p>
        </p:txBody>
      </p:sp>
    </p:spTree>
    <p:extLst>
      <p:ext uri="{BB962C8B-B14F-4D97-AF65-F5344CB8AC3E}">
        <p14:creationId xmlns:p14="http://schemas.microsoft.com/office/powerpoint/2010/main" val="223236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1C80C-948A-44B8-B0C6-8C7E8594B2E3}"/>
              </a:ext>
            </a:extLst>
          </p:cNvPr>
          <p:cNvSpPr>
            <a:spLocks noGrp="1"/>
          </p:cNvSpPr>
          <p:nvPr>
            <p:ph idx="1"/>
          </p:nvPr>
        </p:nvSpPr>
        <p:spPr/>
        <p:txBody>
          <a:bodyPr/>
          <a:lstStyle/>
          <a:p>
            <a:r>
              <a:rPr lang="en-IN" dirty="0"/>
              <a:t>If P=NP, then</a:t>
            </a:r>
            <a:r>
              <a:rPr lang="en-US" dirty="0"/>
              <a:t> some computer programs would get slightly faster, since compilers use graph coloring for register allocation. We would be able to allocate for large numbers of registers exactly. Existing compilers using an approximate solution (like chordal graphs) would get better output, and those using an exact solution would get faster.</a:t>
            </a:r>
            <a:endParaRPr lang="en-IN" dirty="0"/>
          </a:p>
        </p:txBody>
      </p:sp>
    </p:spTree>
    <p:extLst>
      <p:ext uri="{BB962C8B-B14F-4D97-AF65-F5344CB8AC3E}">
        <p14:creationId xmlns:p14="http://schemas.microsoft.com/office/powerpoint/2010/main" val="59086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46C8-32EB-4078-9A5B-5D44A5E8B38B}"/>
              </a:ext>
            </a:extLst>
          </p:cNvPr>
          <p:cNvSpPr>
            <a:spLocks noGrp="1"/>
          </p:cNvSpPr>
          <p:nvPr>
            <p:ph type="title"/>
          </p:nvPr>
        </p:nvSpPr>
        <p:spPr>
          <a:xfrm>
            <a:off x="2116834" y="2539202"/>
            <a:ext cx="7958331" cy="1077229"/>
          </a:xfrm>
        </p:spPr>
        <p:txBody>
          <a:bodyPr>
            <a:normAutofit/>
          </a:bodyPr>
          <a:lstStyle/>
          <a:p>
            <a:pPr algn="ctr"/>
            <a:r>
              <a:rPr lang="en-IN" sz="6000" dirty="0"/>
              <a:t>THANK YOU</a:t>
            </a:r>
          </a:p>
        </p:txBody>
      </p:sp>
    </p:spTree>
    <p:extLst>
      <p:ext uri="{BB962C8B-B14F-4D97-AF65-F5344CB8AC3E}">
        <p14:creationId xmlns:p14="http://schemas.microsoft.com/office/powerpoint/2010/main" val="2195616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{5F457A04-647B-494F-8DD9-626E2B418061}tf16401375</Template>
  <TotalTime>962</TotalTime>
  <Words>751</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MS Shell Dlg 2</vt:lpstr>
      <vt:lpstr>Wingdings</vt:lpstr>
      <vt:lpstr>Wingdings 3</vt:lpstr>
      <vt:lpstr>Madison</vt:lpstr>
      <vt:lpstr> By Rahul Dev Kureel Roll number 181210039 Branch CSE 2nd year</vt:lpstr>
      <vt:lpstr>Time complexity</vt:lpstr>
      <vt:lpstr>What are P and NP problems?</vt:lpstr>
      <vt:lpstr>NP-Complete and NP-Hard</vt:lpstr>
      <vt:lpstr>PowerPoint Presentation</vt:lpstr>
      <vt:lpstr>Real Life Example-Register Allocation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Rahul Dev Kureel Roll number 181210039 Branch CSE 2nd year</dc:title>
  <dc:creator>Rahul Dev</dc:creator>
  <cp:lastModifiedBy>Rahul Dev</cp:lastModifiedBy>
  <cp:revision>8</cp:revision>
  <dcterms:created xsi:type="dcterms:W3CDTF">2020-04-24T10:55:16Z</dcterms:created>
  <dcterms:modified xsi:type="dcterms:W3CDTF">2020-05-10T11:10:52Z</dcterms:modified>
</cp:coreProperties>
</file>