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7076BBD-D6B6-5B45-85F1-D5CDFCA3F008}">
          <p14:sldIdLst>
            <p14:sldId id="256"/>
            <p14:sldId id="257"/>
          </p14:sldIdLst>
        </p14:section>
        <p14:section name="Untitled Section" id="{2411FABF-4FAB-3D4B-86DC-F5FDECBFE015}">
          <p14:sldIdLst>
            <p14:sldId id="258"/>
            <p14:sldId id="259"/>
            <p14:sldId id="260"/>
            <p14:sldId id="261"/>
            <p14:sldId id="262"/>
            <p14:sldId id="263"/>
            <p14:sldId id="264"/>
            <p14:sldId id="265"/>
            <p14:sldId id="266"/>
            <p14:sldId id="268"/>
            <p14:sldId id="269"/>
            <p14:sldId id="270"/>
            <p14:sldId id="271"/>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p:scale>
          <a:sx n="113" d="100"/>
          <a:sy n="113" d="100"/>
        </p:scale>
        <p:origin x="520"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7FB0-775E-134B-A9A6-E8D783CF7049}"/>
              </a:ext>
            </a:extLst>
          </p:cNvPr>
          <p:cNvSpPr>
            <a:spLocks noGrp="1"/>
          </p:cNvSpPr>
          <p:nvPr>
            <p:ph type="ctrTitle"/>
          </p:nvPr>
        </p:nvSpPr>
        <p:spPr>
          <a:xfrm>
            <a:off x="2694316" y="853966"/>
            <a:ext cx="8915399" cy="2262781"/>
          </a:xfrm>
        </p:spPr>
        <p:txBody>
          <a:bodyPr>
            <a:normAutofit fontScale="90000"/>
          </a:bodyPr>
          <a:lstStyle/>
          <a:p>
            <a:r>
              <a:rPr lang="en-US" dirty="0"/>
              <a:t>DESIGN AND ANALYSIS OF ALGORITHMS</a:t>
            </a:r>
            <a:br>
              <a:rPr lang="en-US" dirty="0"/>
            </a:br>
            <a:r>
              <a:rPr lang="en-US" dirty="0"/>
              <a:t>(CSB-252)</a:t>
            </a:r>
          </a:p>
        </p:txBody>
      </p:sp>
      <p:sp>
        <p:nvSpPr>
          <p:cNvPr id="3" name="Subtitle 2">
            <a:extLst>
              <a:ext uri="{FF2B5EF4-FFF2-40B4-BE49-F238E27FC236}">
                <a16:creationId xmlns:a16="http://schemas.microsoft.com/office/drawing/2014/main" id="{E564364C-FD8C-ED46-B398-0995C5FD6A99}"/>
              </a:ext>
            </a:extLst>
          </p:cNvPr>
          <p:cNvSpPr>
            <a:spLocks noGrp="1"/>
          </p:cNvSpPr>
          <p:nvPr>
            <p:ph type="subTitle" idx="1"/>
          </p:nvPr>
        </p:nvSpPr>
        <p:spPr>
          <a:xfrm>
            <a:off x="2694315" y="4073186"/>
            <a:ext cx="8915399" cy="1126283"/>
          </a:xfrm>
        </p:spPr>
        <p:txBody>
          <a:bodyPr>
            <a:normAutofit lnSpcReduction="10000"/>
          </a:bodyPr>
          <a:lstStyle/>
          <a:p>
            <a:pPr algn="just"/>
            <a:r>
              <a:rPr lang="en-US" dirty="0"/>
              <a:t>AUTHOR :  AYUSH MAHAJAN</a:t>
            </a:r>
          </a:p>
          <a:p>
            <a:pPr algn="just"/>
            <a:r>
              <a:rPr lang="en-US" dirty="0"/>
              <a:t>ROLL NO : 181210014</a:t>
            </a:r>
          </a:p>
          <a:p>
            <a:pPr algn="just"/>
            <a:r>
              <a:rPr lang="en-US" dirty="0"/>
              <a:t>                    CSE 2</a:t>
            </a:r>
            <a:r>
              <a:rPr lang="en-US" baseline="30000" dirty="0"/>
              <a:t>nd</a:t>
            </a:r>
            <a:r>
              <a:rPr lang="en-US" dirty="0"/>
              <a:t> Year (G1)</a:t>
            </a:r>
          </a:p>
        </p:txBody>
      </p:sp>
    </p:spTree>
    <p:extLst>
      <p:ext uri="{BB962C8B-B14F-4D97-AF65-F5344CB8AC3E}">
        <p14:creationId xmlns:p14="http://schemas.microsoft.com/office/powerpoint/2010/main" val="2682842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6478-E70D-6940-96C6-47DE624F34EC}"/>
              </a:ext>
            </a:extLst>
          </p:cNvPr>
          <p:cNvSpPr>
            <a:spLocks noGrp="1"/>
          </p:cNvSpPr>
          <p:nvPr>
            <p:ph type="title"/>
          </p:nvPr>
        </p:nvSpPr>
        <p:spPr/>
        <p:txBody>
          <a:bodyPr>
            <a:normAutofit fontScale="90000"/>
          </a:bodyPr>
          <a:lstStyle/>
          <a:p>
            <a:r>
              <a:rPr lang="en-US" dirty="0"/>
              <a:t>Problem:</a:t>
            </a:r>
            <a:br>
              <a:rPr lang="en-US" dirty="0"/>
            </a:br>
            <a:r>
              <a:rPr lang="en-US" sz="1800" dirty="0"/>
              <a:t> Find minimum spanning tree of a given weighted graph using prim’s algorithm. </a:t>
            </a:r>
            <a:br>
              <a:rPr lang="en-US" dirty="0"/>
            </a:br>
            <a:endParaRPr lang="en-US" dirty="0"/>
          </a:p>
        </p:txBody>
      </p:sp>
      <p:sp>
        <p:nvSpPr>
          <p:cNvPr id="3" name="TextBox 2">
            <a:extLst>
              <a:ext uri="{FF2B5EF4-FFF2-40B4-BE49-F238E27FC236}">
                <a16:creationId xmlns:a16="http://schemas.microsoft.com/office/drawing/2014/main" id="{B69AA1DC-7114-AF49-BA13-AC8D03A788AC}"/>
              </a:ext>
            </a:extLst>
          </p:cNvPr>
          <p:cNvSpPr txBox="1"/>
          <p:nvPr/>
        </p:nvSpPr>
        <p:spPr>
          <a:xfrm>
            <a:off x="2592924" y="1720334"/>
            <a:ext cx="1873956" cy="369332"/>
          </a:xfrm>
          <a:prstGeom prst="rect">
            <a:avLst/>
          </a:prstGeom>
          <a:noFill/>
        </p:spPr>
        <p:txBody>
          <a:bodyPr wrap="square" rtlCol="0">
            <a:spAutoFit/>
          </a:bodyPr>
          <a:lstStyle/>
          <a:p>
            <a:r>
              <a:rPr lang="en-US" b="1" u="sng" dirty="0"/>
              <a:t>Algorithm</a:t>
            </a:r>
            <a:r>
              <a:rPr lang="en-US" dirty="0"/>
              <a:t>:</a:t>
            </a:r>
          </a:p>
        </p:txBody>
      </p:sp>
      <p:pic>
        <p:nvPicPr>
          <p:cNvPr id="5" name="Picture 4">
            <a:extLst>
              <a:ext uri="{FF2B5EF4-FFF2-40B4-BE49-F238E27FC236}">
                <a16:creationId xmlns:a16="http://schemas.microsoft.com/office/drawing/2014/main" id="{52FCC5AA-86CF-1949-8067-F9292E6DEB9D}"/>
              </a:ext>
            </a:extLst>
          </p:cNvPr>
          <p:cNvPicPr>
            <a:picLocks noChangeAspect="1"/>
          </p:cNvPicPr>
          <p:nvPr/>
        </p:nvPicPr>
        <p:blipFill>
          <a:blip r:embed="rId2"/>
          <a:stretch>
            <a:fillRect/>
          </a:stretch>
        </p:blipFill>
        <p:spPr>
          <a:xfrm>
            <a:off x="2592924" y="2079599"/>
            <a:ext cx="6252626" cy="4704834"/>
          </a:xfrm>
          <a:prstGeom prst="rect">
            <a:avLst/>
          </a:prstGeom>
        </p:spPr>
      </p:pic>
    </p:spTree>
    <p:extLst>
      <p:ext uri="{BB962C8B-B14F-4D97-AF65-F5344CB8AC3E}">
        <p14:creationId xmlns:p14="http://schemas.microsoft.com/office/powerpoint/2010/main" val="965952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64C72-F650-E042-B981-51CFB706AFB1}"/>
              </a:ext>
            </a:extLst>
          </p:cNvPr>
          <p:cNvSpPr>
            <a:spLocks noGrp="1"/>
          </p:cNvSpPr>
          <p:nvPr>
            <p:ph type="title"/>
          </p:nvPr>
        </p:nvSpPr>
        <p:spPr/>
        <p:txBody>
          <a:bodyPr/>
          <a:lstStyle/>
          <a:p>
            <a:r>
              <a:rPr lang="en-US" dirty="0"/>
              <a:t>4. Dynamic Programming</a:t>
            </a:r>
          </a:p>
        </p:txBody>
      </p:sp>
      <p:sp>
        <p:nvSpPr>
          <p:cNvPr id="3" name="Content Placeholder 2">
            <a:extLst>
              <a:ext uri="{FF2B5EF4-FFF2-40B4-BE49-F238E27FC236}">
                <a16:creationId xmlns:a16="http://schemas.microsoft.com/office/drawing/2014/main" id="{BAD18E79-F3AC-BF47-A8A2-843B98800C23}"/>
              </a:ext>
            </a:extLst>
          </p:cNvPr>
          <p:cNvSpPr>
            <a:spLocks noGrp="1"/>
          </p:cNvSpPr>
          <p:nvPr>
            <p:ph idx="1"/>
          </p:nvPr>
        </p:nvSpPr>
        <p:spPr>
          <a:xfrm>
            <a:off x="2589212" y="1905000"/>
            <a:ext cx="8915400" cy="4328890"/>
          </a:xfrm>
        </p:spPr>
        <p:txBody>
          <a:bodyPr>
            <a:normAutofit/>
          </a:bodyPr>
          <a:lstStyle/>
          <a:p>
            <a:r>
              <a:rPr lang="en-IN" dirty="0"/>
              <a:t>Dynamic Programming is mainly an optimization over plain recursion. Wherever we see a recursive solution that has repeated calls for same inputs, we can optimize it using Dynamic Programming. The idea is to simply store the results of subproblems, so that we do not have to re-compute them when needed later. This simple optimization reduces time complexities from exponential to polynomial. For example, if we write simple recursive solution for Fibonacci numbers, we get exponential time complexity and if we optimize it by storing solutions of subproblems, time complexity reduces to linear.</a:t>
            </a:r>
          </a:p>
          <a:p>
            <a:r>
              <a:rPr lang="en-IN" dirty="0"/>
              <a:t>If sub-problems can be nested recursively inside larger problems, so that dynamic programming methods are applicable, then there is a relation between the value of the larger problem and the values of the sub-problems. In the optimization literature this relationship is called the Bellman equation.</a:t>
            </a:r>
            <a:endParaRPr lang="en-US" dirty="0"/>
          </a:p>
        </p:txBody>
      </p:sp>
    </p:spTree>
    <p:extLst>
      <p:ext uri="{BB962C8B-B14F-4D97-AF65-F5344CB8AC3E}">
        <p14:creationId xmlns:p14="http://schemas.microsoft.com/office/powerpoint/2010/main" val="1733963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6478-E70D-6940-96C6-47DE624F34EC}"/>
              </a:ext>
            </a:extLst>
          </p:cNvPr>
          <p:cNvSpPr>
            <a:spLocks noGrp="1"/>
          </p:cNvSpPr>
          <p:nvPr>
            <p:ph type="title"/>
          </p:nvPr>
        </p:nvSpPr>
        <p:spPr/>
        <p:txBody>
          <a:bodyPr>
            <a:normAutofit fontScale="90000"/>
          </a:bodyPr>
          <a:lstStyle/>
          <a:p>
            <a:r>
              <a:rPr lang="en-US" dirty="0"/>
              <a:t>Problem:</a:t>
            </a:r>
            <a:br>
              <a:rPr lang="en-US" dirty="0"/>
            </a:br>
            <a:r>
              <a:rPr lang="en-US" sz="1800" dirty="0"/>
              <a:t>  Given 2 sequences, find longest common subsequence between them.</a:t>
            </a:r>
            <a:br>
              <a:rPr lang="en-US" dirty="0"/>
            </a:br>
            <a:endParaRPr lang="en-US" dirty="0"/>
          </a:p>
        </p:txBody>
      </p:sp>
      <p:sp>
        <p:nvSpPr>
          <p:cNvPr id="3" name="TextBox 2">
            <a:extLst>
              <a:ext uri="{FF2B5EF4-FFF2-40B4-BE49-F238E27FC236}">
                <a16:creationId xmlns:a16="http://schemas.microsoft.com/office/drawing/2014/main" id="{B69AA1DC-7114-AF49-BA13-AC8D03A788AC}"/>
              </a:ext>
            </a:extLst>
          </p:cNvPr>
          <p:cNvSpPr txBox="1"/>
          <p:nvPr/>
        </p:nvSpPr>
        <p:spPr>
          <a:xfrm>
            <a:off x="2592924" y="1720334"/>
            <a:ext cx="1873956" cy="369332"/>
          </a:xfrm>
          <a:prstGeom prst="rect">
            <a:avLst/>
          </a:prstGeom>
          <a:noFill/>
        </p:spPr>
        <p:txBody>
          <a:bodyPr wrap="square" rtlCol="0">
            <a:spAutoFit/>
          </a:bodyPr>
          <a:lstStyle/>
          <a:p>
            <a:r>
              <a:rPr lang="en-US" b="1" u="sng" dirty="0"/>
              <a:t>Algorithm</a:t>
            </a:r>
            <a:r>
              <a:rPr lang="en-US" dirty="0"/>
              <a:t>:</a:t>
            </a:r>
          </a:p>
        </p:txBody>
      </p:sp>
      <p:pic>
        <p:nvPicPr>
          <p:cNvPr id="7" name="Picture 6">
            <a:extLst>
              <a:ext uri="{FF2B5EF4-FFF2-40B4-BE49-F238E27FC236}">
                <a16:creationId xmlns:a16="http://schemas.microsoft.com/office/drawing/2014/main" id="{DD690DBA-C88E-F14E-8B1B-AF6024100997}"/>
              </a:ext>
            </a:extLst>
          </p:cNvPr>
          <p:cNvPicPr>
            <a:picLocks noChangeAspect="1"/>
          </p:cNvPicPr>
          <p:nvPr/>
        </p:nvPicPr>
        <p:blipFill>
          <a:blip r:embed="rId2"/>
          <a:stretch>
            <a:fillRect/>
          </a:stretch>
        </p:blipFill>
        <p:spPr>
          <a:xfrm>
            <a:off x="2683235" y="2360082"/>
            <a:ext cx="8513233" cy="3634317"/>
          </a:xfrm>
          <a:prstGeom prst="rect">
            <a:avLst/>
          </a:prstGeom>
        </p:spPr>
      </p:pic>
    </p:spTree>
    <p:extLst>
      <p:ext uri="{BB962C8B-B14F-4D97-AF65-F5344CB8AC3E}">
        <p14:creationId xmlns:p14="http://schemas.microsoft.com/office/powerpoint/2010/main" val="295533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CC51-EDC7-0148-84BC-6FDE55D7FFB2}"/>
              </a:ext>
            </a:extLst>
          </p:cNvPr>
          <p:cNvSpPr>
            <a:spLocks noGrp="1"/>
          </p:cNvSpPr>
          <p:nvPr>
            <p:ph type="title"/>
          </p:nvPr>
        </p:nvSpPr>
        <p:spPr/>
        <p:txBody>
          <a:bodyPr/>
          <a:lstStyle/>
          <a:p>
            <a:r>
              <a:rPr lang="en-US" dirty="0"/>
              <a:t>5. Branch and Bound</a:t>
            </a:r>
          </a:p>
        </p:txBody>
      </p:sp>
      <p:sp>
        <p:nvSpPr>
          <p:cNvPr id="3" name="Content Placeholder 2">
            <a:extLst>
              <a:ext uri="{FF2B5EF4-FFF2-40B4-BE49-F238E27FC236}">
                <a16:creationId xmlns:a16="http://schemas.microsoft.com/office/drawing/2014/main" id="{C0D880B6-5B1C-BC42-B444-DDC7A482D71B}"/>
              </a:ext>
            </a:extLst>
          </p:cNvPr>
          <p:cNvSpPr>
            <a:spLocks noGrp="1"/>
          </p:cNvSpPr>
          <p:nvPr>
            <p:ph idx="1"/>
          </p:nvPr>
        </p:nvSpPr>
        <p:spPr/>
        <p:txBody>
          <a:bodyPr/>
          <a:lstStyle/>
          <a:p>
            <a:r>
              <a:rPr lang="en-IN" b="1" dirty="0"/>
              <a:t>Branch and bound</a:t>
            </a:r>
          </a:p>
          <a:p>
            <a:r>
              <a:rPr lang="en-IN" dirty="0"/>
              <a:t> is an algorithm design paradigm for discrete and combinatorial optimization problems, as well as mathematical optimization. A branch-and-bound algorithm consists of a systematic enumeration of candidate solutions by means of state space search: the set of candidate solutions is thought of as forming a rooted tree with the full set at the root. The algorithm explores </a:t>
            </a:r>
            <a:r>
              <a:rPr lang="en-IN" i="1" dirty="0"/>
              <a:t>branches</a:t>
            </a:r>
            <a:r>
              <a:rPr lang="en-IN" dirty="0"/>
              <a:t> of this tree, which represent subsets of the solution set. Before enumerating the candidate solutions of a branch, the branch is checked against upper and lower estimated </a:t>
            </a:r>
            <a:r>
              <a:rPr lang="en-IN" i="1" dirty="0"/>
              <a:t>bounds</a:t>
            </a:r>
            <a:r>
              <a:rPr lang="en-IN" dirty="0"/>
              <a:t> on the optimal solution and is discarded if it cannot produce a better solution than the best one found so far by the algorithm.</a:t>
            </a:r>
            <a:endParaRPr lang="en-US" dirty="0"/>
          </a:p>
        </p:txBody>
      </p:sp>
    </p:spTree>
    <p:extLst>
      <p:ext uri="{BB962C8B-B14F-4D97-AF65-F5344CB8AC3E}">
        <p14:creationId xmlns:p14="http://schemas.microsoft.com/office/powerpoint/2010/main" val="1919835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4907D3-364C-A14B-94F1-1FC5CB06DE88}"/>
              </a:ext>
            </a:extLst>
          </p:cNvPr>
          <p:cNvSpPr>
            <a:spLocks noGrp="1"/>
          </p:cNvSpPr>
          <p:nvPr>
            <p:ph idx="1"/>
          </p:nvPr>
        </p:nvSpPr>
        <p:spPr>
          <a:xfrm>
            <a:off x="2589212" y="1117600"/>
            <a:ext cx="8915400" cy="4793622"/>
          </a:xfrm>
        </p:spPr>
        <p:txBody>
          <a:bodyPr/>
          <a:lstStyle/>
          <a:p>
            <a:r>
              <a:rPr lang="en-IN" dirty="0"/>
              <a:t>It recursively splits the search space into smaller spaces, then minimizing </a:t>
            </a:r>
            <a:r>
              <a:rPr lang="en-IN" i="1" dirty="0"/>
              <a:t>problem</a:t>
            </a:r>
            <a:r>
              <a:rPr lang="en-IN" dirty="0"/>
              <a:t> on these smaller spaces; the splitting is called </a:t>
            </a:r>
            <a:r>
              <a:rPr lang="en-IN" i="1" dirty="0"/>
              <a:t>branching</a:t>
            </a:r>
            <a:r>
              <a:rPr lang="en-IN" dirty="0"/>
              <a:t>.</a:t>
            </a:r>
          </a:p>
          <a:p>
            <a:r>
              <a:rPr lang="en-IN" dirty="0"/>
              <a:t>Branching alone would amount to brute-force enumeration of candidate solutions and testing them all. To improve on the performance of brute-force search, a B&amp;B algorithm keeps track of </a:t>
            </a:r>
            <a:r>
              <a:rPr lang="en-IN" i="1" dirty="0"/>
              <a:t>bounds</a:t>
            </a:r>
            <a:r>
              <a:rPr lang="en-IN" dirty="0"/>
              <a:t> on the minimum that it is trying to find, and uses these bounds to ”prune" the search space, eliminating candidate solutions that it can prove will not contain an optimal solution.</a:t>
            </a:r>
          </a:p>
          <a:p>
            <a:endParaRPr lang="en-US" dirty="0"/>
          </a:p>
        </p:txBody>
      </p:sp>
    </p:spTree>
    <p:extLst>
      <p:ext uri="{BB962C8B-B14F-4D97-AF65-F5344CB8AC3E}">
        <p14:creationId xmlns:p14="http://schemas.microsoft.com/office/powerpoint/2010/main" val="550913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6478-E70D-6940-96C6-47DE624F34EC}"/>
              </a:ext>
            </a:extLst>
          </p:cNvPr>
          <p:cNvSpPr>
            <a:spLocks noGrp="1"/>
          </p:cNvSpPr>
          <p:nvPr>
            <p:ph type="title"/>
          </p:nvPr>
        </p:nvSpPr>
        <p:spPr/>
        <p:txBody>
          <a:bodyPr>
            <a:normAutofit/>
          </a:bodyPr>
          <a:lstStyle/>
          <a:p>
            <a:r>
              <a:rPr lang="en-US" dirty="0"/>
              <a:t>Problem:</a:t>
            </a:r>
            <a:br>
              <a:rPr lang="en-US" dirty="0"/>
            </a:br>
            <a:r>
              <a:rPr lang="en-US" sz="1800" dirty="0"/>
              <a:t>  Generate all binary strings of length “n”.</a:t>
            </a:r>
            <a:endParaRPr lang="en-US" dirty="0"/>
          </a:p>
        </p:txBody>
      </p:sp>
      <p:sp>
        <p:nvSpPr>
          <p:cNvPr id="3" name="TextBox 2">
            <a:extLst>
              <a:ext uri="{FF2B5EF4-FFF2-40B4-BE49-F238E27FC236}">
                <a16:creationId xmlns:a16="http://schemas.microsoft.com/office/drawing/2014/main" id="{B69AA1DC-7114-AF49-BA13-AC8D03A788AC}"/>
              </a:ext>
            </a:extLst>
          </p:cNvPr>
          <p:cNvSpPr txBox="1"/>
          <p:nvPr/>
        </p:nvSpPr>
        <p:spPr>
          <a:xfrm>
            <a:off x="2592924" y="1720334"/>
            <a:ext cx="1873956" cy="369332"/>
          </a:xfrm>
          <a:prstGeom prst="rect">
            <a:avLst/>
          </a:prstGeom>
          <a:noFill/>
        </p:spPr>
        <p:txBody>
          <a:bodyPr wrap="square" rtlCol="0">
            <a:spAutoFit/>
          </a:bodyPr>
          <a:lstStyle/>
          <a:p>
            <a:r>
              <a:rPr lang="en-US" b="1" u="sng" dirty="0"/>
              <a:t>Algorithm</a:t>
            </a:r>
            <a:r>
              <a:rPr lang="en-US" dirty="0"/>
              <a:t>:</a:t>
            </a:r>
          </a:p>
        </p:txBody>
      </p:sp>
      <p:pic>
        <p:nvPicPr>
          <p:cNvPr id="5" name="Picture 4">
            <a:extLst>
              <a:ext uri="{FF2B5EF4-FFF2-40B4-BE49-F238E27FC236}">
                <a16:creationId xmlns:a16="http://schemas.microsoft.com/office/drawing/2014/main" id="{87EFC103-22D3-EE4F-9F6A-E5C78BB8611D}"/>
              </a:ext>
            </a:extLst>
          </p:cNvPr>
          <p:cNvPicPr>
            <a:picLocks noChangeAspect="1"/>
          </p:cNvPicPr>
          <p:nvPr/>
        </p:nvPicPr>
        <p:blipFill>
          <a:blip r:embed="rId2"/>
          <a:stretch>
            <a:fillRect/>
          </a:stretch>
        </p:blipFill>
        <p:spPr>
          <a:xfrm>
            <a:off x="2592924" y="2089666"/>
            <a:ext cx="7006152" cy="4435312"/>
          </a:xfrm>
          <a:prstGeom prst="rect">
            <a:avLst/>
          </a:prstGeom>
        </p:spPr>
      </p:pic>
    </p:spTree>
    <p:extLst>
      <p:ext uri="{BB962C8B-B14F-4D97-AF65-F5344CB8AC3E}">
        <p14:creationId xmlns:p14="http://schemas.microsoft.com/office/powerpoint/2010/main" val="1968302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89E1-8A63-BC4B-AAA9-4F6DE3934D7F}"/>
              </a:ext>
            </a:extLst>
          </p:cNvPr>
          <p:cNvSpPr>
            <a:spLocks noGrp="1"/>
          </p:cNvSpPr>
          <p:nvPr>
            <p:ph type="ctrTitle"/>
          </p:nvPr>
        </p:nvSpPr>
        <p:spPr>
          <a:xfrm>
            <a:off x="2521479" y="1166219"/>
            <a:ext cx="8915399" cy="2262781"/>
          </a:xfrm>
        </p:spPr>
        <p:txBody>
          <a:bodyPr/>
          <a:lstStyle/>
          <a:p>
            <a:pPr algn="ctr"/>
            <a:r>
              <a:rPr lang="en-US" dirty="0"/>
              <a:t>THANK YOU.</a:t>
            </a:r>
          </a:p>
        </p:txBody>
      </p:sp>
    </p:spTree>
    <p:extLst>
      <p:ext uri="{BB962C8B-B14F-4D97-AF65-F5344CB8AC3E}">
        <p14:creationId xmlns:p14="http://schemas.microsoft.com/office/powerpoint/2010/main" val="381272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85330-33E8-7540-A503-7BC56013F000}"/>
              </a:ext>
            </a:extLst>
          </p:cNvPr>
          <p:cNvSpPr>
            <a:spLocks noGrp="1"/>
          </p:cNvSpPr>
          <p:nvPr>
            <p:ph type="title"/>
          </p:nvPr>
        </p:nvSpPr>
        <p:spPr/>
        <p:txBody>
          <a:bodyPr/>
          <a:lstStyle/>
          <a:p>
            <a:r>
              <a:rPr lang="en-US" dirty="0"/>
              <a:t>1. Divide And Conquer</a:t>
            </a:r>
          </a:p>
        </p:txBody>
      </p:sp>
      <p:sp>
        <p:nvSpPr>
          <p:cNvPr id="3" name="Content Placeholder 2">
            <a:extLst>
              <a:ext uri="{FF2B5EF4-FFF2-40B4-BE49-F238E27FC236}">
                <a16:creationId xmlns:a16="http://schemas.microsoft.com/office/drawing/2014/main" id="{5C8A8404-A1DD-8045-896A-84EF127EE3C2}"/>
              </a:ext>
            </a:extLst>
          </p:cNvPr>
          <p:cNvSpPr>
            <a:spLocks noGrp="1"/>
          </p:cNvSpPr>
          <p:nvPr>
            <p:ph idx="1"/>
          </p:nvPr>
        </p:nvSpPr>
        <p:spPr>
          <a:xfrm>
            <a:off x="2592925" y="1905000"/>
            <a:ext cx="8915400" cy="3163711"/>
          </a:xfrm>
        </p:spPr>
        <p:txBody>
          <a:bodyPr/>
          <a:lstStyle/>
          <a:p>
            <a:r>
              <a:rPr lang="en-IN" dirty="0"/>
              <a:t>In computer science, </a:t>
            </a:r>
            <a:r>
              <a:rPr lang="en-IN" b="1" dirty="0"/>
              <a:t>divide and conquer</a:t>
            </a:r>
            <a:r>
              <a:rPr lang="en-IN" dirty="0"/>
              <a:t> is an algorithm design paradigm based on multi-branched recursion. A divide-and-conquer algorithm works by recursively breaking down a problem into two or more sub-problems of the same or related type, until these become simple enough to be solved directly. The solutions to the sub-problems are then combined to give a solution to the original problem.</a:t>
            </a:r>
          </a:p>
          <a:p>
            <a:r>
              <a:rPr lang="en-IN" dirty="0"/>
              <a:t>This divide-and-conquer technique is the basis of efficient algorithms for all kinds of problems, such as sorting (e.g., quicksort, merge sort),multiplying large numbers, etc.</a:t>
            </a:r>
            <a:endParaRPr lang="en-US" dirty="0"/>
          </a:p>
        </p:txBody>
      </p:sp>
    </p:spTree>
    <p:extLst>
      <p:ext uri="{BB962C8B-B14F-4D97-AF65-F5344CB8AC3E}">
        <p14:creationId xmlns:p14="http://schemas.microsoft.com/office/powerpoint/2010/main" val="2960596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09A8876-4E14-9142-8330-62A65EF778F8}"/>
              </a:ext>
            </a:extLst>
          </p:cNvPr>
          <p:cNvSpPr>
            <a:spLocks noGrp="1"/>
          </p:cNvSpPr>
          <p:nvPr>
            <p:ph idx="1"/>
          </p:nvPr>
        </p:nvSpPr>
        <p:spPr>
          <a:xfrm>
            <a:off x="2589213" y="428626"/>
            <a:ext cx="8915400" cy="2156530"/>
          </a:xfrm>
        </p:spPr>
        <p:txBody>
          <a:bodyPr>
            <a:normAutofit/>
          </a:bodyPr>
          <a:lstStyle/>
          <a:p>
            <a:pPr fontAlgn="base"/>
            <a:endParaRPr lang="en-IN" dirty="0"/>
          </a:p>
          <a:p>
            <a:pPr fontAlgn="base"/>
            <a:r>
              <a:rPr lang="en-IN" dirty="0"/>
              <a:t>This technique can be divided into the following three parts:</a:t>
            </a:r>
          </a:p>
          <a:p>
            <a:pPr fontAlgn="base"/>
            <a:r>
              <a:rPr lang="en-IN" b="1" dirty="0"/>
              <a:t>Divide: </a:t>
            </a:r>
            <a:r>
              <a:rPr lang="en-IN" dirty="0"/>
              <a:t>This involves dividing the problem into some sub problem.</a:t>
            </a:r>
          </a:p>
          <a:p>
            <a:pPr fontAlgn="base"/>
            <a:r>
              <a:rPr lang="en-IN" b="1" dirty="0"/>
              <a:t>Conquer: </a:t>
            </a:r>
            <a:r>
              <a:rPr lang="en-IN" dirty="0"/>
              <a:t>Sub problem by calling recursively until sub problem solved.</a:t>
            </a:r>
          </a:p>
          <a:p>
            <a:pPr fontAlgn="base"/>
            <a:r>
              <a:rPr lang="en-IN" b="1" dirty="0"/>
              <a:t>Combine: </a:t>
            </a:r>
            <a:r>
              <a:rPr lang="en-IN" dirty="0"/>
              <a:t>The Sub problem Solved so that we will get find problem solution.</a:t>
            </a:r>
          </a:p>
          <a:p>
            <a:endParaRPr lang="en-US" dirty="0"/>
          </a:p>
          <a:p>
            <a:pPr marL="0" indent="0">
              <a:buNone/>
            </a:pPr>
            <a:endParaRPr lang="en-US" dirty="0"/>
          </a:p>
        </p:txBody>
      </p:sp>
      <p:sp>
        <p:nvSpPr>
          <p:cNvPr id="9" name="TextBox 8">
            <a:extLst>
              <a:ext uri="{FF2B5EF4-FFF2-40B4-BE49-F238E27FC236}">
                <a16:creationId xmlns:a16="http://schemas.microsoft.com/office/drawing/2014/main" id="{A5341B9F-4A49-BB44-96F2-E065DF737704}"/>
              </a:ext>
            </a:extLst>
          </p:cNvPr>
          <p:cNvSpPr txBox="1"/>
          <p:nvPr/>
        </p:nvSpPr>
        <p:spPr>
          <a:xfrm>
            <a:off x="2698045" y="3251200"/>
            <a:ext cx="7439378" cy="923330"/>
          </a:xfrm>
          <a:prstGeom prst="rect">
            <a:avLst/>
          </a:prstGeom>
          <a:noFill/>
        </p:spPr>
        <p:txBody>
          <a:bodyPr wrap="square" rtlCol="0">
            <a:spAutoFit/>
          </a:bodyPr>
          <a:lstStyle/>
          <a:p>
            <a:r>
              <a:rPr lang="en-US" dirty="0"/>
              <a:t>PROBLEM:</a:t>
            </a:r>
          </a:p>
          <a:p>
            <a:endParaRPr lang="en-US" dirty="0"/>
          </a:p>
          <a:p>
            <a:r>
              <a:rPr lang="en-US" dirty="0"/>
              <a:t>To sort a given sequence of elements.</a:t>
            </a:r>
          </a:p>
        </p:txBody>
      </p:sp>
    </p:spTree>
    <p:extLst>
      <p:ext uri="{BB962C8B-B14F-4D97-AF65-F5344CB8AC3E}">
        <p14:creationId xmlns:p14="http://schemas.microsoft.com/office/powerpoint/2010/main" val="4085518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9F9D3-BEDB-E541-8057-2F5CCE227DF2}"/>
              </a:ext>
            </a:extLst>
          </p:cNvPr>
          <p:cNvSpPr>
            <a:spLocks noGrp="1"/>
          </p:cNvSpPr>
          <p:nvPr>
            <p:ph type="title"/>
          </p:nvPr>
        </p:nvSpPr>
        <p:spPr>
          <a:xfrm>
            <a:off x="2592925" y="624110"/>
            <a:ext cx="8911687" cy="674112"/>
          </a:xfrm>
        </p:spPr>
        <p:txBody>
          <a:bodyPr/>
          <a:lstStyle/>
          <a:p>
            <a:r>
              <a:rPr lang="en-US" dirty="0"/>
              <a:t>Algorithm</a:t>
            </a:r>
          </a:p>
        </p:txBody>
      </p:sp>
      <p:sp>
        <p:nvSpPr>
          <p:cNvPr id="3" name="Content Placeholder 2">
            <a:extLst>
              <a:ext uri="{FF2B5EF4-FFF2-40B4-BE49-F238E27FC236}">
                <a16:creationId xmlns:a16="http://schemas.microsoft.com/office/drawing/2014/main" id="{4744AE48-92ED-F84C-83B3-887416B1DE5A}"/>
              </a:ext>
            </a:extLst>
          </p:cNvPr>
          <p:cNvSpPr>
            <a:spLocks noGrp="1"/>
          </p:cNvSpPr>
          <p:nvPr>
            <p:ph idx="1"/>
          </p:nvPr>
        </p:nvSpPr>
        <p:spPr>
          <a:xfrm>
            <a:off x="2589212" y="1840088"/>
            <a:ext cx="8915400" cy="4071133"/>
          </a:xfrm>
        </p:spPr>
        <p:txBody>
          <a:bodyPr/>
          <a:lstStyle/>
          <a:p>
            <a:r>
              <a:rPr lang="en-IN" b="1" dirty="0" err="1"/>
              <a:t>MergeSort</a:t>
            </a:r>
            <a:r>
              <a:rPr lang="en-IN" b="1" dirty="0"/>
              <a:t>(</a:t>
            </a:r>
            <a:r>
              <a:rPr lang="en-IN" b="1" dirty="0" err="1"/>
              <a:t>arr</a:t>
            </a:r>
            <a:r>
              <a:rPr lang="en-IN" b="1" dirty="0"/>
              <a:t>[], l, r)</a:t>
            </a:r>
          </a:p>
          <a:p>
            <a:r>
              <a:rPr lang="en-IN" dirty="0"/>
              <a:t> If r &gt; l</a:t>
            </a:r>
          </a:p>
          <a:p>
            <a:r>
              <a:rPr lang="en-IN" dirty="0"/>
              <a:t> </a:t>
            </a:r>
            <a:r>
              <a:rPr lang="en-IN" b="1" dirty="0"/>
              <a:t>1. </a:t>
            </a:r>
            <a:r>
              <a:rPr lang="en-IN" dirty="0"/>
              <a:t>Find the middle point to divide the array into two halves: middle m = (</a:t>
            </a:r>
            <a:r>
              <a:rPr lang="en-IN" dirty="0" err="1"/>
              <a:t>l+r</a:t>
            </a:r>
            <a:r>
              <a:rPr lang="en-IN" dirty="0"/>
              <a:t>)/2</a:t>
            </a:r>
          </a:p>
          <a:p>
            <a:r>
              <a:rPr lang="en-IN" dirty="0"/>
              <a:t> </a:t>
            </a:r>
            <a:r>
              <a:rPr lang="en-IN" b="1" dirty="0"/>
              <a:t>2. </a:t>
            </a:r>
            <a:r>
              <a:rPr lang="en-IN" dirty="0"/>
              <a:t>Call </a:t>
            </a:r>
            <a:r>
              <a:rPr lang="en-IN" dirty="0" err="1"/>
              <a:t>mergeSort</a:t>
            </a:r>
            <a:r>
              <a:rPr lang="en-IN" dirty="0"/>
              <a:t> for first half: Call </a:t>
            </a:r>
            <a:r>
              <a:rPr lang="en-IN" dirty="0" err="1"/>
              <a:t>mergeSort</a:t>
            </a:r>
            <a:r>
              <a:rPr lang="en-IN" dirty="0"/>
              <a:t>(</a:t>
            </a:r>
            <a:r>
              <a:rPr lang="en-IN" dirty="0" err="1"/>
              <a:t>arr</a:t>
            </a:r>
            <a:r>
              <a:rPr lang="en-IN" dirty="0"/>
              <a:t>, l, m)</a:t>
            </a:r>
          </a:p>
          <a:p>
            <a:r>
              <a:rPr lang="en-IN" dirty="0"/>
              <a:t> </a:t>
            </a:r>
            <a:r>
              <a:rPr lang="en-IN" b="1" dirty="0"/>
              <a:t>3.</a:t>
            </a:r>
            <a:r>
              <a:rPr lang="en-IN" dirty="0"/>
              <a:t> Call </a:t>
            </a:r>
            <a:r>
              <a:rPr lang="en-IN" dirty="0" err="1"/>
              <a:t>mergeSort</a:t>
            </a:r>
            <a:r>
              <a:rPr lang="en-IN" dirty="0"/>
              <a:t> for second half: Call </a:t>
            </a:r>
            <a:r>
              <a:rPr lang="en-IN" dirty="0" err="1"/>
              <a:t>mergeSort</a:t>
            </a:r>
            <a:r>
              <a:rPr lang="en-IN" dirty="0"/>
              <a:t>(</a:t>
            </a:r>
            <a:r>
              <a:rPr lang="en-IN" dirty="0" err="1"/>
              <a:t>arr</a:t>
            </a:r>
            <a:r>
              <a:rPr lang="en-IN" dirty="0"/>
              <a:t>, m+1, r)</a:t>
            </a:r>
          </a:p>
          <a:p>
            <a:r>
              <a:rPr lang="en-IN" dirty="0"/>
              <a:t> </a:t>
            </a:r>
            <a:r>
              <a:rPr lang="en-IN" b="1" dirty="0"/>
              <a:t>4. </a:t>
            </a:r>
            <a:r>
              <a:rPr lang="en-IN" dirty="0"/>
              <a:t>Merge the two halves sorted in step 2 and 3: Call merge(</a:t>
            </a:r>
            <a:r>
              <a:rPr lang="en-IN" dirty="0" err="1"/>
              <a:t>arr</a:t>
            </a:r>
            <a:r>
              <a:rPr lang="en-IN" dirty="0"/>
              <a:t>, l, m, r)</a:t>
            </a:r>
            <a:endParaRPr lang="en-US" dirty="0"/>
          </a:p>
        </p:txBody>
      </p:sp>
    </p:spTree>
    <p:extLst>
      <p:ext uri="{BB962C8B-B14F-4D97-AF65-F5344CB8AC3E}">
        <p14:creationId xmlns:p14="http://schemas.microsoft.com/office/powerpoint/2010/main" val="3162442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F828-4639-1C47-A493-90F5BCFBAF71}"/>
              </a:ext>
            </a:extLst>
          </p:cNvPr>
          <p:cNvSpPr>
            <a:spLocks noGrp="1"/>
          </p:cNvSpPr>
          <p:nvPr>
            <p:ph type="title"/>
          </p:nvPr>
        </p:nvSpPr>
        <p:spPr/>
        <p:txBody>
          <a:bodyPr/>
          <a:lstStyle/>
          <a:p>
            <a:r>
              <a:rPr lang="en-US" dirty="0"/>
              <a:t>2. Backtracking</a:t>
            </a:r>
          </a:p>
        </p:txBody>
      </p:sp>
      <p:sp>
        <p:nvSpPr>
          <p:cNvPr id="3" name="Content Placeholder 2">
            <a:extLst>
              <a:ext uri="{FF2B5EF4-FFF2-40B4-BE49-F238E27FC236}">
                <a16:creationId xmlns:a16="http://schemas.microsoft.com/office/drawing/2014/main" id="{DD935D73-1B99-E940-AF68-32448E1337F7}"/>
              </a:ext>
            </a:extLst>
          </p:cNvPr>
          <p:cNvSpPr>
            <a:spLocks noGrp="1"/>
          </p:cNvSpPr>
          <p:nvPr>
            <p:ph idx="1"/>
          </p:nvPr>
        </p:nvSpPr>
        <p:spPr/>
        <p:txBody>
          <a:bodyPr>
            <a:normAutofit fontScale="92500"/>
          </a:bodyPr>
          <a:lstStyle/>
          <a:p>
            <a:r>
              <a:rPr lang="en-IN" b="1" dirty="0"/>
              <a:t>Backtracking</a:t>
            </a:r>
            <a:r>
              <a:rPr lang="en-IN" dirty="0"/>
              <a:t> is a general algorithm for finding all (or some) solutions to some computational problems, notably constraint satisfaction problems, that incrementally builds candidates to the solutions, and abandons a candidate ("backtracks") as soon as it determines that the candidate cannot possibly be completed to a valid solution.</a:t>
            </a:r>
          </a:p>
          <a:p>
            <a:r>
              <a:rPr lang="en-IN" dirty="0"/>
              <a:t>The backtracking algorithm enumerates a set of </a:t>
            </a:r>
            <a:r>
              <a:rPr lang="en-IN" i="1" dirty="0"/>
              <a:t>partial candidates</a:t>
            </a:r>
            <a:r>
              <a:rPr lang="en-IN" dirty="0"/>
              <a:t> that, in principle, could be </a:t>
            </a:r>
            <a:r>
              <a:rPr lang="en-IN" i="1" dirty="0"/>
              <a:t>completed</a:t>
            </a:r>
            <a:r>
              <a:rPr lang="en-IN" dirty="0"/>
              <a:t> in various ways to give all the possible solutions to the given problem. The completion is done incrementally, by a sequence of </a:t>
            </a:r>
            <a:r>
              <a:rPr lang="en-IN" i="1" dirty="0"/>
              <a:t>candidate extension steps.</a:t>
            </a:r>
            <a:endParaRPr lang="en-IN" dirty="0"/>
          </a:p>
          <a:p>
            <a:r>
              <a:rPr lang="en-IN" dirty="0"/>
              <a:t>Conceptually, the partial candidates are represented as the nodes of a tree structure, the </a:t>
            </a:r>
            <a:r>
              <a:rPr lang="en-IN" i="1" dirty="0"/>
              <a:t>potential search tree.</a:t>
            </a:r>
            <a:r>
              <a:rPr lang="en-IN" dirty="0"/>
              <a:t> Each partial candidate is the parent of the candidates that differ from it by a single extension step; the leaves of the tree are the partial candidates that cannot be extended any further.</a:t>
            </a:r>
          </a:p>
          <a:p>
            <a:endParaRPr lang="en-US" dirty="0"/>
          </a:p>
        </p:txBody>
      </p:sp>
    </p:spTree>
    <p:extLst>
      <p:ext uri="{BB962C8B-B14F-4D97-AF65-F5344CB8AC3E}">
        <p14:creationId xmlns:p14="http://schemas.microsoft.com/office/powerpoint/2010/main" val="3981024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E137D1-1AAD-F547-9F89-91A17FB479EA}"/>
              </a:ext>
            </a:extLst>
          </p:cNvPr>
          <p:cNvSpPr>
            <a:spLocks noGrp="1"/>
          </p:cNvSpPr>
          <p:nvPr>
            <p:ph idx="1"/>
          </p:nvPr>
        </p:nvSpPr>
        <p:spPr>
          <a:xfrm>
            <a:off x="2589212" y="857956"/>
            <a:ext cx="8915400" cy="4504267"/>
          </a:xfrm>
        </p:spPr>
        <p:txBody>
          <a:bodyPr/>
          <a:lstStyle/>
          <a:p>
            <a:r>
              <a:rPr lang="en-IN" dirty="0"/>
              <a:t>The backtracking algorithm traverses this search tree recursively, from the root down, in depth-first order. At each node </a:t>
            </a:r>
            <a:r>
              <a:rPr lang="en-IN" i="1" dirty="0"/>
              <a:t>c</a:t>
            </a:r>
            <a:r>
              <a:rPr lang="en-IN" dirty="0"/>
              <a:t>, the algorithm checks whether </a:t>
            </a:r>
            <a:r>
              <a:rPr lang="en-IN" i="1" dirty="0"/>
              <a:t>c</a:t>
            </a:r>
            <a:r>
              <a:rPr lang="en-IN" dirty="0"/>
              <a:t> can be completed to a valid solution. If it cannot, the whole sub-tree rooted at </a:t>
            </a:r>
            <a:r>
              <a:rPr lang="en-IN" i="1" dirty="0"/>
              <a:t>c</a:t>
            </a:r>
            <a:r>
              <a:rPr lang="en-IN" dirty="0"/>
              <a:t> is skipped (</a:t>
            </a:r>
            <a:r>
              <a:rPr lang="en-IN" i="1" dirty="0"/>
              <a:t>pruned</a:t>
            </a:r>
            <a:r>
              <a:rPr lang="en-IN" dirty="0"/>
              <a:t>). Otherwise, the algorithm (1) checks whether </a:t>
            </a:r>
            <a:r>
              <a:rPr lang="en-IN" i="1" dirty="0"/>
              <a:t>c</a:t>
            </a:r>
            <a:r>
              <a:rPr lang="en-IN" dirty="0"/>
              <a:t> itself is a valid solution, and if so reports it to the user; and (2) recursively enumerates all sub-trees of </a:t>
            </a:r>
            <a:r>
              <a:rPr lang="en-IN" i="1" dirty="0"/>
              <a:t>c</a:t>
            </a:r>
            <a:r>
              <a:rPr lang="en-IN" dirty="0"/>
              <a:t>. The two tests and the children of each node are defined by user-given procedures.</a:t>
            </a:r>
          </a:p>
          <a:p>
            <a:r>
              <a:rPr lang="en-IN" dirty="0"/>
              <a:t>Therefore, the </a:t>
            </a:r>
            <a:r>
              <a:rPr lang="en-IN" i="1" dirty="0"/>
              <a:t>actual search tree</a:t>
            </a:r>
            <a:r>
              <a:rPr lang="en-IN" dirty="0"/>
              <a:t> that is traversed by the algorithm is only a part of the potential tree. The total cost of the algorithm is the number of nodes of the actual tree times the cost of obtaining and processing each node. This fact should be considered when choosing the potential search tree and implementing the pruning test.</a:t>
            </a:r>
          </a:p>
          <a:p>
            <a:endParaRPr lang="en-US" dirty="0"/>
          </a:p>
        </p:txBody>
      </p:sp>
    </p:spTree>
    <p:extLst>
      <p:ext uri="{BB962C8B-B14F-4D97-AF65-F5344CB8AC3E}">
        <p14:creationId xmlns:p14="http://schemas.microsoft.com/office/powerpoint/2010/main" val="1305769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34A41-7571-064A-85CC-AFB342A162A1}"/>
              </a:ext>
            </a:extLst>
          </p:cNvPr>
          <p:cNvSpPr>
            <a:spLocks noGrp="1"/>
          </p:cNvSpPr>
          <p:nvPr>
            <p:ph type="title"/>
          </p:nvPr>
        </p:nvSpPr>
        <p:spPr>
          <a:xfrm>
            <a:off x="2592925" y="624110"/>
            <a:ext cx="8911687" cy="1103090"/>
          </a:xfrm>
        </p:spPr>
        <p:txBody>
          <a:bodyPr>
            <a:normAutofit/>
          </a:bodyPr>
          <a:lstStyle/>
          <a:p>
            <a:r>
              <a:rPr lang="en-US" dirty="0"/>
              <a:t>Problem: </a:t>
            </a:r>
            <a:br>
              <a:rPr lang="en-US" dirty="0"/>
            </a:br>
            <a:r>
              <a:rPr lang="en-US" sz="1800" dirty="0"/>
              <a:t>To generate all possible permutations of a given string.</a:t>
            </a:r>
            <a:endParaRPr lang="en-US" dirty="0"/>
          </a:p>
        </p:txBody>
      </p:sp>
      <p:sp>
        <p:nvSpPr>
          <p:cNvPr id="3" name="Content Placeholder 2">
            <a:extLst>
              <a:ext uri="{FF2B5EF4-FFF2-40B4-BE49-F238E27FC236}">
                <a16:creationId xmlns:a16="http://schemas.microsoft.com/office/drawing/2014/main" id="{9B6C6E2B-7AC5-1F4B-A295-6332580A8308}"/>
              </a:ext>
            </a:extLst>
          </p:cNvPr>
          <p:cNvSpPr>
            <a:spLocks noGrp="1"/>
          </p:cNvSpPr>
          <p:nvPr>
            <p:ph idx="1"/>
          </p:nvPr>
        </p:nvSpPr>
        <p:spPr>
          <a:xfrm>
            <a:off x="2589212" y="1727200"/>
            <a:ext cx="8915400" cy="485422"/>
          </a:xfrm>
        </p:spPr>
        <p:txBody>
          <a:bodyPr>
            <a:normAutofit/>
          </a:bodyPr>
          <a:lstStyle/>
          <a:p>
            <a:r>
              <a:rPr lang="en-US" b="1" u="sng" dirty="0"/>
              <a:t>ALGORITHM:</a:t>
            </a:r>
          </a:p>
          <a:p>
            <a:pPr marL="0" indent="0" fontAlgn="base">
              <a:buNone/>
            </a:pPr>
            <a:endParaRPr lang="en-IN" dirty="0"/>
          </a:p>
          <a:p>
            <a:endParaRPr lang="en-US" dirty="0"/>
          </a:p>
        </p:txBody>
      </p:sp>
      <p:pic>
        <p:nvPicPr>
          <p:cNvPr id="5" name="Picture 4">
            <a:extLst>
              <a:ext uri="{FF2B5EF4-FFF2-40B4-BE49-F238E27FC236}">
                <a16:creationId xmlns:a16="http://schemas.microsoft.com/office/drawing/2014/main" id="{0562B658-FC4B-B842-B211-CFDF603A0215}"/>
              </a:ext>
            </a:extLst>
          </p:cNvPr>
          <p:cNvPicPr>
            <a:picLocks noChangeAspect="1"/>
          </p:cNvPicPr>
          <p:nvPr/>
        </p:nvPicPr>
        <p:blipFill>
          <a:blip r:embed="rId2"/>
          <a:stretch>
            <a:fillRect/>
          </a:stretch>
        </p:blipFill>
        <p:spPr>
          <a:xfrm>
            <a:off x="2810933" y="2212622"/>
            <a:ext cx="6220178" cy="4021268"/>
          </a:xfrm>
          <a:prstGeom prst="rect">
            <a:avLst/>
          </a:prstGeom>
        </p:spPr>
      </p:pic>
    </p:spTree>
    <p:extLst>
      <p:ext uri="{BB962C8B-B14F-4D97-AF65-F5344CB8AC3E}">
        <p14:creationId xmlns:p14="http://schemas.microsoft.com/office/powerpoint/2010/main" val="366517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7D55-F9DC-4749-9DBC-335B8929F281}"/>
              </a:ext>
            </a:extLst>
          </p:cNvPr>
          <p:cNvSpPr>
            <a:spLocks noGrp="1"/>
          </p:cNvSpPr>
          <p:nvPr>
            <p:ph type="title"/>
          </p:nvPr>
        </p:nvSpPr>
        <p:spPr>
          <a:xfrm>
            <a:off x="2592925" y="624110"/>
            <a:ext cx="8911687" cy="730557"/>
          </a:xfrm>
        </p:spPr>
        <p:txBody>
          <a:bodyPr/>
          <a:lstStyle/>
          <a:p>
            <a:r>
              <a:rPr lang="en-US" dirty="0"/>
              <a:t>3. Greedy Method </a:t>
            </a:r>
          </a:p>
        </p:txBody>
      </p:sp>
      <p:sp>
        <p:nvSpPr>
          <p:cNvPr id="3" name="Content Placeholder 2">
            <a:extLst>
              <a:ext uri="{FF2B5EF4-FFF2-40B4-BE49-F238E27FC236}">
                <a16:creationId xmlns:a16="http://schemas.microsoft.com/office/drawing/2014/main" id="{1CCF8F60-0C9E-3344-BAF1-33DA64AFAD9A}"/>
              </a:ext>
            </a:extLst>
          </p:cNvPr>
          <p:cNvSpPr>
            <a:spLocks noGrp="1"/>
          </p:cNvSpPr>
          <p:nvPr>
            <p:ph idx="1"/>
          </p:nvPr>
        </p:nvSpPr>
        <p:spPr>
          <a:xfrm>
            <a:off x="2589212" y="1444978"/>
            <a:ext cx="8915400" cy="4466244"/>
          </a:xfrm>
        </p:spPr>
        <p:txBody>
          <a:bodyPr>
            <a:normAutofit fontScale="92500" lnSpcReduction="20000"/>
          </a:bodyPr>
          <a:lstStyle/>
          <a:p>
            <a:r>
              <a:rPr lang="en-IN" dirty="0"/>
              <a:t>Greedy is an algorithmic paradigm that builds up a solution piece by piece, always choosing the next piece that offers the most obvious and immediate benefit. So the problems where choosing locally optimal also leads to global solution are best fit for Greedy.</a:t>
            </a:r>
          </a:p>
          <a:p>
            <a:endParaRPr lang="en-IN" dirty="0"/>
          </a:p>
          <a:p>
            <a:r>
              <a:rPr lang="en-IN" dirty="0"/>
              <a:t>In general, greedy algorithms have five components:</a:t>
            </a:r>
          </a:p>
          <a:p>
            <a:endParaRPr lang="en-IN" dirty="0"/>
          </a:p>
          <a:p>
            <a:r>
              <a:rPr lang="en-IN" dirty="0"/>
              <a:t>A candidate set, from which a solution is created</a:t>
            </a:r>
          </a:p>
          <a:p>
            <a:r>
              <a:rPr lang="en-IN" dirty="0"/>
              <a:t>A selection function, which chooses the best candidate to be added to the solution</a:t>
            </a:r>
          </a:p>
          <a:p>
            <a:r>
              <a:rPr lang="en-IN" dirty="0"/>
              <a:t>A feasibility function, that is used to determine if a candidate can be used to contribute to a solution</a:t>
            </a:r>
          </a:p>
          <a:p>
            <a:r>
              <a:rPr lang="en-IN" dirty="0"/>
              <a:t>An objective function, which assigns a value to a solution, or a partial solution, and</a:t>
            </a:r>
          </a:p>
          <a:p>
            <a:r>
              <a:rPr lang="en-IN" dirty="0"/>
              <a:t>A solution function, which will indicate when we have discovered a complete solution</a:t>
            </a:r>
          </a:p>
          <a:p>
            <a:endParaRPr lang="en-US" dirty="0"/>
          </a:p>
        </p:txBody>
      </p:sp>
    </p:spTree>
    <p:extLst>
      <p:ext uri="{BB962C8B-B14F-4D97-AF65-F5344CB8AC3E}">
        <p14:creationId xmlns:p14="http://schemas.microsoft.com/office/powerpoint/2010/main" val="3073264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134F6C1-FD20-E146-AE2F-8EFAF6E3D352}"/>
              </a:ext>
            </a:extLst>
          </p:cNvPr>
          <p:cNvSpPr>
            <a:spLocks noGrp="1"/>
          </p:cNvSpPr>
          <p:nvPr>
            <p:ph idx="1"/>
          </p:nvPr>
        </p:nvSpPr>
        <p:spPr>
          <a:xfrm>
            <a:off x="2589213" y="1038225"/>
            <a:ext cx="8915400" cy="4873625"/>
          </a:xfrm>
        </p:spPr>
        <p:txBody>
          <a:bodyPr/>
          <a:lstStyle/>
          <a:p>
            <a:r>
              <a:rPr lang="en-IN" dirty="0"/>
              <a:t>Greedy algorithms mostly (but not always) fail to find the globally optimal solution because they usually do not operate exhaustively on all the data. They can make commitments to certain choices too early which prevent them from finding the best overall solution later. For example, all known greedy colouring algorithms for the graph colouring problem and all other NP-complete problems do not consistently find optimum solutions. Nevertheless, they are useful because they are quick to think up and often give good approximations to the optimum.</a:t>
            </a:r>
          </a:p>
          <a:p>
            <a:r>
              <a:rPr lang="en-IN" dirty="0"/>
              <a:t>If a greedy algorithm can be proven to yield the global optimum for a given problem class, it typically becomes the method of choice because it is faster than other optimization methods like DP. Examples of such greedy algorithms are Kruskal’s algorithm and Prim’s algorithm for finding MST, and the algorithm for finding optimum Huffman trees.</a:t>
            </a:r>
            <a:endParaRPr lang="en-US" dirty="0"/>
          </a:p>
        </p:txBody>
      </p:sp>
    </p:spTree>
    <p:extLst>
      <p:ext uri="{BB962C8B-B14F-4D97-AF65-F5344CB8AC3E}">
        <p14:creationId xmlns:p14="http://schemas.microsoft.com/office/powerpoint/2010/main" val="20995082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80</TotalTime>
  <Words>1347</Words>
  <Application>Microsoft Macintosh PowerPoint</Application>
  <PresentationFormat>Widescreen</PresentationFormat>
  <Paragraphs>57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Wisp</vt:lpstr>
      <vt:lpstr>DESIGN AND ANALYSIS OF ALGORITHMS (CSB-252)</vt:lpstr>
      <vt:lpstr>1. Divide And Conquer</vt:lpstr>
      <vt:lpstr>PowerPoint Presentation</vt:lpstr>
      <vt:lpstr>Algorithm</vt:lpstr>
      <vt:lpstr>2. Backtracking</vt:lpstr>
      <vt:lpstr>PowerPoint Presentation</vt:lpstr>
      <vt:lpstr>Problem:  To generate all possible permutations of a given string.</vt:lpstr>
      <vt:lpstr>3. Greedy Method </vt:lpstr>
      <vt:lpstr>PowerPoint Presentation</vt:lpstr>
      <vt:lpstr>Problem:  Find minimum spanning tree of a given weighted graph using prim’s algorithm.  </vt:lpstr>
      <vt:lpstr>4. Dynamic Programming</vt:lpstr>
      <vt:lpstr>Problem:   Given 2 sequences, find longest common subsequence between them. </vt:lpstr>
      <vt:lpstr>5. Branch and Bound</vt:lpstr>
      <vt:lpstr>PowerPoint Presentation</vt:lpstr>
      <vt:lpstr>Problem:   Generate all binary strings of length “n”.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(CSB-252)</dc:title>
  <dc:creator>Ayush Mahajan</dc:creator>
  <cp:lastModifiedBy>Ayush Mahajan</cp:lastModifiedBy>
  <cp:revision>6</cp:revision>
  <dcterms:created xsi:type="dcterms:W3CDTF">2020-04-10T12:37:53Z</dcterms:created>
  <dcterms:modified xsi:type="dcterms:W3CDTF">2020-04-10T13:58:34Z</dcterms:modified>
</cp:coreProperties>
</file>