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97"/>
  </p:normalViewPr>
  <p:slideViewPr>
    <p:cSldViewPr snapToGrid="0" snapToObjects="1">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4/26/20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4/26/20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6CEB-26E6-3A46-9DF4-E0E44E7F8753}"/>
              </a:ext>
            </a:extLst>
          </p:cNvPr>
          <p:cNvSpPr>
            <a:spLocks noGrp="1"/>
          </p:cNvSpPr>
          <p:nvPr>
            <p:ph type="ctrTitle"/>
          </p:nvPr>
        </p:nvSpPr>
        <p:spPr/>
        <p:txBody>
          <a:bodyPr/>
          <a:lstStyle/>
          <a:p>
            <a:r>
              <a:rPr lang="en-US" dirty="0"/>
              <a:t>DESIGN AND ANALYSIS OF ALGORITHMS</a:t>
            </a:r>
            <a:br>
              <a:rPr lang="en-US" dirty="0"/>
            </a:br>
            <a:r>
              <a:rPr lang="en-US" sz="3200" dirty="0">
                <a:solidFill>
                  <a:srgbClr val="FFFF00"/>
                </a:solidFill>
              </a:rPr>
              <a:t>Topic: Graph Algorithms</a:t>
            </a:r>
            <a:endParaRPr lang="en-US" dirty="0">
              <a:solidFill>
                <a:srgbClr val="FFFF00"/>
              </a:solidFill>
            </a:endParaRPr>
          </a:p>
        </p:txBody>
      </p:sp>
      <p:sp>
        <p:nvSpPr>
          <p:cNvPr id="3" name="Subtitle 2">
            <a:extLst>
              <a:ext uri="{FF2B5EF4-FFF2-40B4-BE49-F238E27FC236}">
                <a16:creationId xmlns:a16="http://schemas.microsoft.com/office/drawing/2014/main" id="{EB4DE5E4-813D-8B48-8DC4-F719B70429F1}"/>
              </a:ext>
            </a:extLst>
          </p:cNvPr>
          <p:cNvSpPr>
            <a:spLocks noGrp="1"/>
          </p:cNvSpPr>
          <p:nvPr>
            <p:ph type="subTitle" idx="1"/>
          </p:nvPr>
        </p:nvSpPr>
        <p:spPr/>
        <p:txBody>
          <a:bodyPr/>
          <a:lstStyle/>
          <a:p>
            <a:r>
              <a:rPr lang="en-US" dirty="0">
                <a:solidFill>
                  <a:schemeClr val="accent6">
                    <a:lumMod val="60000"/>
                    <a:lumOff val="40000"/>
                  </a:schemeClr>
                </a:solidFill>
              </a:rPr>
              <a:t>AYUSH MAHAJAN</a:t>
            </a:r>
          </a:p>
          <a:p>
            <a:r>
              <a:rPr lang="en-US" dirty="0">
                <a:solidFill>
                  <a:schemeClr val="accent6">
                    <a:lumMod val="60000"/>
                    <a:lumOff val="40000"/>
                  </a:schemeClr>
                </a:solidFill>
              </a:rPr>
              <a:t>181210014</a:t>
            </a:r>
          </a:p>
          <a:p>
            <a:r>
              <a:rPr lang="en-US" dirty="0">
                <a:solidFill>
                  <a:schemeClr val="accent6">
                    <a:lumMod val="60000"/>
                    <a:lumOff val="40000"/>
                  </a:schemeClr>
                </a:solidFill>
              </a:rPr>
              <a:t>CSE 2</a:t>
            </a:r>
            <a:r>
              <a:rPr lang="en-US" baseline="30000" dirty="0">
                <a:solidFill>
                  <a:schemeClr val="accent6">
                    <a:lumMod val="60000"/>
                    <a:lumOff val="40000"/>
                  </a:schemeClr>
                </a:solidFill>
              </a:rPr>
              <a:t>nd</a:t>
            </a:r>
            <a:r>
              <a:rPr lang="en-US" dirty="0">
                <a:solidFill>
                  <a:schemeClr val="accent6">
                    <a:lumMod val="60000"/>
                    <a:lumOff val="40000"/>
                  </a:schemeClr>
                </a:solidFill>
              </a:rPr>
              <a:t> Year(g1)</a:t>
            </a:r>
          </a:p>
        </p:txBody>
      </p:sp>
    </p:spTree>
    <p:extLst>
      <p:ext uri="{BB962C8B-B14F-4D97-AF65-F5344CB8AC3E}">
        <p14:creationId xmlns:p14="http://schemas.microsoft.com/office/powerpoint/2010/main" val="3619195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25932-C095-724D-AEAF-C4BE4A32022F}"/>
              </a:ext>
            </a:extLst>
          </p:cNvPr>
          <p:cNvSpPr>
            <a:spLocks noGrp="1"/>
          </p:cNvSpPr>
          <p:nvPr>
            <p:ph type="title"/>
          </p:nvPr>
        </p:nvSpPr>
        <p:spPr>
          <a:xfrm>
            <a:off x="685801" y="609600"/>
            <a:ext cx="10131425" cy="862361"/>
          </a:xfrm>
        </p:spPr>
        <p:txBody>
          <a:bodyPr/>
          <a:lstStyle/>
          <a:p>
            <a:r>
              <a:rPr lang="en-US" dirty="0">
                <a:solidFill>
                  <a:schemeClr val="accent3">
                    <a:lumMod val="75000"/>
                  </a:schemeClr>
                </a:solidFill>
              </a:rPr>
              <a:t>TIME COMPLEXITY:</a:t>
            </a:r>
          </a:p>
        </p:txBody>
      </p:sp>
      <p:sp>
        <p:nvSpPr>
          <p:cNvPr id="3" name="Content Placeholder 2">
            <a:extLst>
              <a:ext uri="{FF2B5EF4-FFF2-40B4-BE49-F238E27FC236}">
                <a16:creationId xmlns:a16="http://schemas.microsoft.com/office/drawing/2014/main" id="{6AE167DB-811D-F548-ABDC-D04429D0B164}"/>
              </a:ext>
            </a:extLst>
          </p:cNvPr>
          <p:cNvSpPr>
            <a:spLocks noGrp="1"/>
          </p:cNvSpPr>
          <p:nvPr>
            <p:ph idx="1"/>
          </p:nvPr>
        </p:nvSpPr>
        <p:spPr>
          <a:xfrm>
            <a:off x="685801" y="1717288"/>
            <a:ext cx="10131425" cy="3523785"/>
          </a:xfrm>
        </p:spPr>
        <p:txBody>
          <a:bodyPr/>
          <a:lstStyle/>
          <a:p>
            <a:r>
              <a:rPr lang="en-IN" dirty="0"/>
              <a:t>Each node maintains a list of all its adjacent edges, then, for each node, you could discover all its neighbours by traversing its adjacency list just once in linear time.</a:t>
            </a:r>
          </a:p>
          <a:p>
            <a:r>
              <a:rPr lang="en-IN" dirty="0"/>
              <a:t> For a directed graph, the sum of the sizes of the adjacency lists of all the nodes is E (total number of edges). So, the complexity of DFS is </a:t>
            </a:r>
            <a:r>
              <a:rPr lang="en-IN" b="1" dirty="0"/>
              <a:t>O(V) + O(E) = O(V + E)</a:t>
            </a:r>
            <a:r>
              <a:rPr lang="en-IN" dirty="0"/>
              <a:t>.</a:t>
            </a:r>
            <a:endParaRPr lang="en-US" dirty="0"/>
          </a:p>
        </p:txBody>
      </p:sp>
    </p:spTree>
    <p:extLst>
      <p:ext uri="{BB962C8B-B14F-4D97-AF65-F5344CB8AC3E}">
        <p14:creationId xmlns:p14="http://schemas.microsoft.com/office/powerpoint/2010/main" val="4083735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1D6F-D7C4-EA4B-9B0B-9FD088A795F5}"/>
              </a:ext>
            </a:extLst>
          </p:cNvPr>
          <p:cNvSpPr>
            <a:spLocks noGrp="1"/>
          </p:cNvSpPr>
          <p:nvPr>
            <p:ph type="title"/>
          </p:nvPr>
        </p:nvSpPr>
        <p:spPr/>
        <p:txBody>
          <a:bodyPr/>
          <a:lstStyle/>
          <a:p>
            <a:r>
              <a:rPr lang="en-US" dirty="0">
                <a:solidFill>
                  <a:schemeClr val="accent5">
                    <a:lumMod val="60000"/>
                    <a:lumOff val="40000"/>
                  </a:schemeClr>
                </a:solidFill>
              </a:rPr>
              <a:t>Minimum spanning tree (</a:t>
            </a:r>
            <a:r>
              <a:rPr lang="en-US" dirty="0" err="1">
                <a:solidFill>
                  <a:schemeClr val="accent5">
                    <a:lumMod val="60000"/>
                    <a:lumOff val="40000"/>
                  </a:schemeClr>
                </a:solidFill>
              </a:rPr>
              <a:t>mst</a:t>
            </a:r>
            <a:r>
              <a:rPr lang="en-US" dirty="0">
                <a:solidFill>
                  <a:schemeClr val="accent5">
                    <a:lumMod val="60000"/>
                    <a:lumOff val="40000"/>
                  </a:schemeClr>
                </a:solidFill>
              </a:rPr>
              <a:t>)</a:t>
            </a:r>
          </a:p>
        </p:txBody>
      </p:sp>
      <p:sp>
        <p:nvSpPr>
          <p:cNvPr id="3" name="Content Placeholder 2">
            <a:extLst>
              <a:ext uri="{FF2B5EF4-FFF2-40B4-BE49-F238E27FC236}">
                <a16:creationId xmlns:a16="http://schemas.microsoft.com/office/drawing/2014/main" id="{00C34104-C170-4241-9A74-C30556F85251}"/>
              </a:ext>
            </a:extLst>
          </p:cNvPr>
          <p:cNvSpPr>
            <a:spLocks noGrp="1"/>
          </p:cNvSpPr>
          <p:nvPr>
            <p:ph idx="1"/>
          </p:nvPr>
        </p:nvSpPr>
        <p:spPr/>
        <p:txBody>
          <a:bodyPr/>
          <a:lstStyle/>
          <a:p>
            <a:pPr fontAlgn="base"/>
            <a:r>
              <a:rPr lang="en-IN" dirty="0"/>
              <a:t>A minimum spanning tree is a special kind of tree that minimizes the lengths (or “weights”) of the edges of the tree. An example is a cable company wanting to lay line to multiple neighbourhoods; by minimizing the amount of cable laid, the cable company will save money.</a:t>
            </a:r>
          </a:p>
          <a:p>
            <a:pPr fontAlgn="base"/>
            <a:r>
              <a:rPr lang="en-IN" dirty="0"/>
              <a:t>A </a:t>
            </a:r>
            <a:r>
              <a:rPr lang="en-IN" b="1" dirty="0"/>
              <a:t>tree </a:t>
            </a:r>
            <a:r>
              <a:rPr lang="en-IN" dirty="0"/>
              <a:t>has one path joins any two vertices. A </a:t>
            </a:r>
            <a:r>
              <a:rPr lang="en-IN" b="1" dirty="0"/>
              <a:t>spanning tree </a:t>
            </a:r>
            <a:r>
              <a:rPr lang="en-IN" dirty="0"/>
              <a:t>of a graph is a tree that:</a:t>
            </a:r>
          </a:p>
          <a:p>
            <a:pPr marL="0" indent="0" fontAlgn="base">
              <a:buNone/>
            </a:pPr>
            <a:r>
              <a:rPr lang="en-IN" dirty="0"/>
              <a:t>     (a) Contains all the original graph’s vertices.</a:t>
            </a:r>
          </a:p>
          <a:p>
            <a:pPr marL="0" indent="0" fontAlgn="base">
              <a:buNone/>
            </a:pPr>
            <a:r>
              <a:rPr lang="en-IN" dirty="0"/>
              <a:t>     (b) Reaches out to (spans) all vertices. </a:t>
            </a:r>
          </a:p>
          <a:p>
            <a:pPr marL="0" indent="0" fontAlgn="base">
              <a:buNone/>
            </a:pPr>
            <a:r>
              <a:rPr lang="en-IN" dirty="0"/>
              <a:t>     (c) Is acyclic. In other words, the graph doesn’t have any nodes which loop back to itself.</a:t>
            </a:r>
          </a:p>
          <a:p>
            <a:endParaRPr lang="en-US" dirty="0"/>
          </a:p>
        </p:txBody>
      </p:sp>
    </p:spTree>
    <p:extLst>
      <p:ext uri="{BB962C8B-B14F-4D97-AF65-F5344CB8AC3E}">
        <p14:creationId xmlns:p14="http://schemas.microsoft.com/office/powerpoint/2010/main" val="9904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9A324-081B-054D-AF7E-D4AA42998684}"/>
              </a:ext>
            </a:extLst>
          </p:cNvPr>
          <p:cNvSpPr>
            <a:spLocks noGrp="1"/>
          </p:cNvSpPr>
          <p:nvPr>
            <p:ph type="title"/>
          </p:nvPr>
        </p:nvSpPr>
        <p:spPr>
          <a:xfrm>
            <a:off x="685801" y="609601"/>
            <a:ext cx="10131425" cy="962722"/>
          </a:xfrm>
        </p:spPr>
        <p:txBody>
          <a:bodyPr/>
          <a:lstStyle/>
          <a:p>
            <a:r>
              <a:rPr lang="en-US" dirty="0">
                <a:solidFill>
                  <a:schemeClr val="accent3">
                    <a:lumMod val="60000"/>
                    <a:lumOff val="40000"/>
                  </a:schemeClr>
                </a:solidFill>
              </a:rPr>
              <a:t>1. PRIM’S Algorithm</a:t>
            </a:r>
          </a:p>
        </p:txBody>
      </p:sp>
      <p:sp>
        <p:nvSpPr>
          <p:cNvPr id="3" name="Content Placeholder 2">
            <a:extLst>
              <a:ext uri="{FF2B5EF4-FFF2-40B4-BE49-F238E27FC236}">
                <a16:creationId xmlns:a16="http://schemas.microsoft.com/office/drawing/2014/main" id="{73296DBA-763A-5E47-88D3-7406EA64C2A4}"/>
              </a:ext>
            </a:extLst>
          </p:cNvPr>
          <p:cNvSpPr>
            <a:spLocks noGrp="1"/>
          </p:cNvSpPr>
          <p:nvPr>
            <p:ph idx="1"/>
          </p:nvPr>
        </p:nvSpPr>
        <p:spPr>
          <a:xfrm>
            <a:off x="685801" y="1739590"/>
            <a:ext cx="10131425" cy="4427033"/>
          </a:xfrm>
        </p:spPr>
        <p:txBody>
          <a:bodyPr>
            <a:normAutofit/>
          </a:bodyPr>
          <a:lstStyle/>
          <a:p>
            <a:r>
              <a:rPr lang="en-IN" dirty="0"/>
              <a:t>Prim’s Algorithm also use </a:t>
            </a:r>
            <a:r>
              <a:rPr lang="en-IN" dirty="0">
                <a:solidFill>
                  <a:srgbClr val="FF0000"/>
                </a:solidFill>
              </a:rPr>
              <a:t>Greedy approach</a:t>
            </a:r>
            <a:r>
              <a:rPr lang="en-IN" dirty="0"/>
              <a:t> to find the minimum spanning tree. In Prim’s Algorithm we grow the spanning tree from a starting position. Unlike an </a:t>
            </a:r>
            <a:r>
              <a:rPr lang="en-IN" b="1" dirty="0"/>
              <a:t>edge</a:t>
            </a:r>
            <a:r>
              <a:rPr lang="en-IN" dirty="0"/>
              <a:t> in Kruskal's, we add </a:t>
            </a:r>
            <a:r>
              <a:rPr lang="en-IN" b="1" dirty="0"/>
              <a:t>vertex</a:t>
            </a:r>
            <a:r>
              <a:rPr lang="en-IN" dirty="0"/>
              <a:t> to the growing spanning tree in Prim’s.</a:t>
            </a:r>
          </a:p>
          <a:p>
            <a:r>
              <a:rPr lang="en-IN" b="1" dirty="0"/>
              <a:t>Algorithm Steps:</a:t>
            </a:r>
            <a:endParaRPr lang="en-IN" dirty="0"/>
          </a:p>
          <a:p>
            <a:pPr marL="0" indent="0">
              <a:buNone/>
            </a:pPr>
            <a:r>
              <a:rPr lang="en-IN" dirty="0"/>
              <a:t> (1)  Maintain two disjoint sets of vertices. One containing vertices that are in the growing spanning tree          and other that are not in the growing spanning tree. </a:t>
            </a:r>
          </a:p>
          <a:p>
            <a:pPr marL="0" indent="0">
              <a:buNone/>
            </a:pPr>
            <a:r>
              <a:rPr lang="en-IN" dirty="0"/>
              <a:t> (2)  Select the cheapest vertex that is connected to the growing spanning tree and is not in the growing spanning tree and add it into the growing spanning tree. This can be done using Priority Queues. Insert the vertices, that are connected to growing spanning tree, into the Priority Queue. </a:t>
            </a:r>
          </a:p>
          <a:p>
            <a:pPr marL="0" indent="0">
              <a:buNone/>
            </a:pPr>
            <a:r>
              <a:rPr lang="en-IN" dirty="0"/>
              <a:t> (3)  Check for cycles. To do that, mark the nodes which have been already selected and insert only those  nodes in the Priority Queue that are not marked.</a:t>
            </a:r>
          </a:p>
          <a:p>
            <a:endParaRPr lang="en-IN" dirty="0"/>
          </a:p>
          <a:p>
            <a:endParaRPr lang="en-US" dirty="0"/>
          </a:p>
        </p:txBody>
      </p:sp>
    </p:spTree>
    <p:extLst>
      <p:ext uri="{BB962C8B-B14F-4D97-AF65-F5344CB8AC3E}">
        <p14:creationId xmlns:p14="http://schemas.microsoft.com/office/powerpoint/2010/main" val="101243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icture containing table, laptop, computer, kitchen&#10;&#10;Description automatically generated">
            <a:extLst>
              <a:ext uri="{FF2B5EF4-FFF2-40B4-BE49-F238E27FC236}">
                <a16:creationId xmlns:a16="http://schemas.microsoft.com/office/drawing/2014/main" id="{F397598C-3F16-E547-8A55-F00D9EB631EF}"/>
              </a:ext>
            </a:extLst>
          </p:cNvPr>
          <p:cNvPicPr>
            <a:picLocks noGrp="1" noChangeAspect="1"/>
          </p:cNvPicPr>
          <p:nvPr>
            <p:ph type="pic" idx="1"/>
          </p:nvPr>
        </p:nvPicPr>
        <p:blipFill>
          <a:blip r:embed="rId2"/>
          <a:stretch>
            <a:fillRect/>
          </a:stretch>
        </p:blipFill>
        <p:spPr>
          <a:xfrm>
            <a:off x="5414962" y="1128713"/>
            <a:ext cx="5643563" cy="4429125"/>
          </a:xfrm>
        </p:spPr>
      </p:pic>
      <p:sp>
        <p:nvSpPr>
          <p:cNvPr id="4" name="Text Placeholder 3">
            <a:extLst>
              <a:ext uri="{FF2B5EF4-FFF2-40B4-BE49-F238E27FC236}">
                <a16:creationId xmlns:a16="http://schemas.microsoft.com/office/drawing/2014/main" id="{4486E4DF-704C-9945-828A-49B363772712}"/>
              </a:ext>
            </a:extLst>
          </p:cNvPr>
          <p:cNvSpPr>
            <a:spLocks noGrp="1"/>
          </p:cNvSpPr>
          <p:nvPr>
            <p:ph type="body" sz="half" idx="2"/>
          </p:nvPr>
        </p:nvSpPr>
        <p:spPr>
          <a:xfrm>
            <a:off x="685800" y="914399"/>
            <a:ext cx="4332249" cy="5107259"/>
          </a:xfrm>
        </p:spPr>
        <p:txBody>
          <a:bodyPr>
            <a:normAutofit fontScale="92500" lnSpcReduction="20000"/>
          </a:bodyPr>
          <a:lstStyle/>
          <a:p>
            <a:r>
              <a:rPr lang="en-IN" dirty="0"/>
              <a:t>In Prim’s Algorithm, we will start with an arbitrary node (it doesn’t matter which one) and mark it. </a:t>
            </a:r>
          </a:p>
          <a:p>
            <a:r>
              <a:rPr lang="en-IN" dirty="0"/>
              <a:t>In each iteration we will mark a new vertex that is adjacent to the one that we have already marked.</a:t>
            </a:r>
          </a:p>
          <a:p>
            <a:r>
              <a:rPr lang="en-IN" dirty="0"/>
              <a:t> As a greedy algorithm, Prim’s algorithm will select the cheapest edge and mark the vertex. So we will simply choose the edge with weight 1. </a:t>
            </a:r>
          </a:p>
          <a:p>
            <a:r>
              <a:rPr lang="en-IN" dirty="0"/>
              <a:t>In the next iteration we have three options, edges with weight 2, 3 and 4. So, we will select the edge with weight 2 and mark the vertex.</a:t>
            </a:r>
          </a:p>
          <a:p>
            <a:r>
              <a:rPr lang="en-IN" dirty="0"/>
              <a:t> Now again we have three options, edges with weight 3, 4 and 5. But we can’t choose edge with weight 3 as it is creating a cycle.</a:t>
            </a:r>
          </a:p>
          <a:p>
            <a:r>
              <a:rPr lang="en-IN" dirty="0"/>
              <a:t> So we will select the edge with weight 4 and we end up with the minimum spanning tree of total cost 7 ( = 1 + 2 +4).</a:t>
            </a:r>
            <a:endParaRPr lang="en-US" dirty="0"/>
          </a:p>
        </p:txBody>
      </p:sp>
    </p:spTree>
    <p:extLst>
      <p:ext uri="{BB962C8B-B14F-4D97-AF65-F5344CB8AC3E}">
        <p14:creationId xmlns:p14="http://schemas.microsoft.com/office/powerpoint/2010/main" val="792020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33066-6D5A-FF46-BC93-35A57034E4D0}"/>
              </a:ext>
            </a:extLst>
          </p:cNvPr>
          <p:cNvSpPr>
            <a:spLocks noGrp="1"/>
          </p:cNvSpPr>
          <p:nvPr>
            <p:ph type="title"/>
          </p:nvPr>
        </p:nvSpPr>
        <p:spPr>
          <a:xfrm>
            <a:off x="546411" y="609601"/>
            <a:ext cx="10270816" cy="1107688"/>
          </a:xfrm>
        </p:spPr>
        <p:txBody>
          <a:bodyPr/>
          <a:lstStyle/>
          <a:p>
            <a:r>
              <a:rPr lang="en-US" dirty="0">
                <a:solidFill>
                  <a:srgbClr val="FF0000"/>
                </a:solidFill>
              </a:rPr>
              <a:t>ALGORITHM: </a:t>
            </a:r>
          </a:p>
        </p:txBody>
      </p:sp>
      <p:pic>
        <p:nvPicPr>
          <p:cNvPr id="5" name="Content Placeholder 4">
            <a:extLst>
              <a:ext uri="{FF2B5EF4-FFF2-40B4-BE49-F238E27FC236}">
                <a16:creationId xmlns:a16="http://schemas.microsoft.com/office/drawing/2014/main" id="{ACD9A6BF-3A79-B642-8D9E-F4EEF268C8A7}"/>
              </a:ext>
            </a:extLst>
          </p:cNvPr>
          <p:cNvPicPr>
            <a:picLocks noGrp="1" noChangeAspect="1"/>
          </p:cNvPicPr>
          <p:nvPr>
            <p:ph idx="1"/>
          </p:nvPr>
        </p:nvPicPr>
        <p:blipFill>
          <a:blip r:embed="rId2"/>
          <a:stretch>
            <a:fillRect/>
          </a:stretch>
        </p:blipFill>
        <p:spPr>
          <a:xfrm>
            <a:off x="647817" y="2054715"/>
            <a:ext cx="5206574" cy="4022699"/>
          </a:xfrm>
        </p:spPr>
      </p:pic>
      <p:sp>
        <p:nvSpPr>
          <p:cNvPr id="6" name="TextBox 5">
            <a:extLst>
              <a:ext uri="{FF2B5EF4-FFF2-40B4-BE49-F238E27FC236}">
                <a16:creationId xmlns:a16="http://schemas.microsoft.com/office/drawing/2014/main" id="{F2135958-AEB0-7E41-AD65-4C7597203B76}"/>
              </a:ext>
            </a:extLst>
          </p:cNvPr>
          <p:cNvSpPr txBox="1"/>
          <p:nvPr/>
        </p:nvSpPr>
        <p:spPr>
          <a:xfrm>
            <a:off x="6096000" y="1830097"/>
            <a:ext cx="5332955" cy="4247317"/>
          </a:xfrm>
          <a:prstGeom prst="rect">
            <a:avLst/>
          </a:prstGeom>
          <a:noFill/>
        </p:spPr>
        <p:txBody>
          <a:bodyPr wrap="square" rtlCol="0">
            <a:spAutoFit/>
          </a:bodyPr>
          <a:lstStyle/>
          <a:p>
            <a:r>
              <a:rPr lang="en-IN" dirty="0">
                <a:solidFill>
                  <a:schemeClr val="accent3">
                    <a:lumMod val="60000"/>
                    <a:lumOff val="40000"/>
                  </a:schemeClr>
                </a:solidFill>
                <a:highlight>
                  <a:srgbClr val="FFFF00"/>
                </a:highlight>
              </a:rPr>
              <a:t>ANALYSIS:</a:t>
            </a:r>
          </a:p>
          <a:p>
            <a:endParaRPr lang="en-IN" dirty="0">
              <a:solidFill>
                <a:schemeClr val="accent3">
                  <a:lumMod val="60000"/>
                  <a:lumOff val="40000"/>
                </a:schemeClr>
              </a:solidFill>
              <a:highlight>
                <a:srgbClr val="FFFF00"/>
              </a:highlight>
            </a:endParaRPr>
          </a:p>
          <a:p>
            <a:r>
              <a:rPr lang="en-IN" dirty="0"/>
              <a:t>We perform n steps in which we remove the smallest element in the heap, and at most 2m steps in which we examine an edge f=(u,v).</a:t>
            </a:r>
          </a:p>
          <a:p>
            <a:endParaRPr lang="en-IN" dirty="0"/>
          </a:p>
          <a:p>
            <a:r>
              <a:rPr lang="en-IN" dirty="0"/>
              <a:t> For each of those steps, we might replace a value on the heap, reducing its weight. (You also have to find the right value on the heap, but that can be done easily enough by keeping a pointer from the vertices to the corresponding values.) I haven't described how to reduce the weight of an element of a binary heap, but it's easy to do in O(log n) time. </a:t>
            </a:r>
          </a:p>
          <a:p>
            <a:endParaRPr lang="en-IN" dirty="0"/>
          </a:p>
          <a:p>
            <a:r>
              <a:rPr lang="en-IN" dirty="0"/>
              <a:t>The result is a total time bound of O(m + n log n).</a:t>
            </a:r>
            <a:endParaRPr lang="en-US" dirty="0"/>
          </a:p>
        </p:txBody>
      </p:sp>
    </p:spTree>
    <p:extLst>
      <p:ext uri="{BB962C8B-B14F-4D97-AF65-F5344CB8AC3E}">
        <p14:creationId xmlns:p14="http://schemas.microsoft.com/office/powerpoint/2010/main" val="2589885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9A324-081B-054D-AF7E-D4AA42998684}"/>
              </a:ext>
            </a:extLst>
          </p:cNvPr>
          <p:cNvSpPr>
            <a:spLocks noGrp="1"/>
          </p:cNvSpPr>
          <p:nvPr>
            <p:ph type="title"/>
          </p:nvPr>
        </p:nvSpPr>
        <p:spPr>
          <a:xfrm>
            <a:off x="685801" y="609601"/>
            <a:ext cx="10131425" cy="962722"/>
          </a:xfrm>
        </p:spPr>
        <p:txBody>
          <a:bodyPr/>
          <a:lstStyle/>
          <a:p>
            <a:r>
              <a:rPr lang="en-US" dirty="0">
                <a:solidFill>
                  <a:schemeClr val="accent3">
                    <a:lumMod val="60000"/>
                    <a:lumOff val="40000"/>
                  </a:schemeClr>
                </a:solidFill>
              </a:rPr>
              <a:t>2. KRUSKAL’S Algorithm</a:t>
            </a:r>
          </a:p>
        </p:txBody>
      </p:sp>
      <p:sp>
        <p:nvSpPr>
          <p:cNvPr id="3" name="Content Placeholder 2">
            <a:extLst>
              <a:ext uri="{FF2B5EF4-FFF2-40B4-BE49-F238E27FC236}">
                <a16:creationId xmlns:a16="http://schemas.microsoft.com/office/drawing/2014/main" id="{73296DBA-763A-5E47-88D3-7406EA64C2A4}"/>
              </a:ext>
            </a:extLst>
          </p:cNvPr>
          <p:cNvSpPr>
            <a:spLocks noGrp="1"/>
          </p:cNvSpPr>
          <p:nvPr>
            <p:ph idx="1"/>
          </p:nvPr>
        </p:nvSpPr>
        <p:spPr>
          <a:xfrm>
            <a:off x="685801" y="1739590"/>
            <a:ext cx="10131425" cy="4427033"/>
          </a:xfrm>
        </p:spPr>
        <p:txBody>
          <a:bodyPr>
            <a:normAutofit/>
          </a:bodyPr>
          <a:lstStyle/>
          <a:p>
            <a:r>
              <a:rPr lang="en-IN" dirty="0"/>
              <a:t>Kruskal’s Algorithm builds the spanning tree by adding edges one by one into a growing spanning tree. Kruskal's algorithm follows </a:t>
            </a:r>
            <a:r>
              <a:rPr lang="en-IN" dirty="0">
                <a:solidFill>
                  <a:schemeClr val="accent3">
                    <a:lumMod val="60000"/>
                    <a:lumOff val="40000"/>
                  </a:schemeClr>
                </a:solidFill>
              </a:rPr>
              <a:t>greedy approach</a:t>
            </a:r>
            <a:r>
              <a:rPr lang="en-IN" dirty="0"/>
              <a:t> as in each iteration it finds an edge which has least weight and add it to the growing spanning tree. </a:t>
            </a:r>
          </a:p>
          <a:p>
            <a:endParaRPr lang="en-IN" dirty="0"/>
          </a:p>
          <a:p>
            <a:r>
              <a:rPr lang="en-IN" b="1" dirty="0"/>
              <a:t>Algorithm Steps:</a:t>
            </a:r>
            <a:endParaRPr lang="en-IN" dirty="0"/>
          </a:p>
          <a:p>
            <a:pPr marL="0" indent="0">
              <a:buNone/>
            </a:pPr>
            <a:r>
              <a:rPr lang="en-IN" dirty="0"/>
              <a:t> (1) Sort the graph edges with respect to their weights</a:t>
            </a:r>
          </a:p>
          <a:p>
            <a:pPr marL="0" indent="0">
              <a:buNone/>
            </a:pPr>
            <a:r>
              <a:rPr lang="en-IN" dirty="0"/>
              <a:t> (2) Start adding edges to the MST from the edge with the smallest weight until the edge of the largest weight. </a:t>
            </a:r>
          </a:p>
          <a:p>
            <a:pPr marL="0" indent="0">
              <a:buNone/>
            </a:pPr>
            <a:r>
              <a:rPr lang="en-IN" dirty="0"/>
              <a:t> (3) Only add edges which doesn't form a cycle , edges which connect only disconnected components.</a:t>
            </a:r>
          </a:p>
          <a:p>
            <a:endParaRPr lang="en-US" dirty="0"/>
          </a:p>
        </p:txBody>
      </p:sp>
    </p:spTree>
    <p:extLst>
      <p:ext uri="{BB962C8B-B14F-4D97-AF65-F5344CB8AC3E}">
        <p14:creationId xmlns:p14="http://schemas.microsoft.com/office/powerpoint/2010/main" val="1632872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397598C-3F16-E547-8A55-F00D9EB631EF}"/>
              </a:ext>
            </a:extLst>
          </p:cNvPr>
          <p:cNvPicPr>
            <a:picLocks noGrp="1" noChangeAspect="1"/>
          </p:cNvPicPr>
          <p:nvPr>
            <p:ph type="pic" idx="1"/>
          </p:nvPr>
        </p:nvPicPr>
        <p:blipFill>
          <a:blip r:embed="rId2"/>
          <a:srcRect/>
          <a:stretch/>
        </p:blipFill>
        <p:spPr>
          <a:xfrm>
            <a:off x="5809785" y="635621"/>
            <a:ext cx="5832088" cy="5564458"/>
          </a:xfrm>
        </p:spPr>
      </p:pic>
      <p:sp>
        <p:nvSpPr>
          <p:cNvPr id="4" name="Text Placeholder 3">
            <a:extLst>
              <a:ext uri="{FF2B5EF4-FFF2-40B4-BE49-F238E27FC236}">
                <a16:creationId xmlns:a16="http://schemas.microsoft.com/office/drawing/2014/main" id="{4486E4DF-704C-9945-828A-49B363772712}"/>
              </a:ext>
            </a:extLst>
          </p:cNvPr>
          <p:cNvSpPr>
            <a:spLocks noGrp="1"/>
          </p:cNvSpPr>
          <p:nvPr>
            <p:ph type="body" sz="half" idx="2"/>
          </p:nvPr>
        </p:nvSpPr>
        <p:spPr>
          <a:xfrm>
            <a:off x="685800" y="914399"/>
            <a:ext cx="4599878" cy="5441796"/>
          </a:xfrm>
        </p:spPr>
        <p:txBody>
          <a:bodyPr>
            <a:normAutofit fontScale="92500"/>
          </a:bodyPr>
          <a:lstStyle/>
          <a:p>
            <a:r>
              <a:rPr lang="en-IN" dirty="0"/>
              <a:t>In Kruskal’s algorithm, at each iteration we will select the edge with the lowest weight. So, we will start with the lowest weighted edge first i.e., the edges with weight 1.</a:t>
            </a:r>
          </a:p>
          <a:p>
            <a:r>
              <a:rPr lang="en-IN" dirty="0"/>
              <a:t> After that we will select the second lowest weighted edge i.e., edge with weight 2. Notice these two edges are totally disjoint.</a:t>
            </a:r>
          </a:p>
          <a:p>
            <a:r>
              <a:rPr lang="en-IN" dirty="0"/>
              <a:t> Now, the next edge will be the third lowest weighted edge i.e., edge with weight 3, which connects the two disjoint pieces of the graph.</a:t>
            </a:r>
          </a:p>
          <a:p>
            <a:r>
              <a:rPr lang="en-IN" dirty="0"/>
              <a:t> Now, we are not allowed to pick the edge with weight 4, that will create a cycle and we can’t have any cycles.</a:t>
            </a:r>
          </a:p>
          <a:p>
            <a:r>
              <a:rPr lang="en-IN" dirty="0"/>
              <a:t> So we will select the fifth lowest weighted edge i.e., edge with weight 5. Now the other two edges will create cycles so we will ignore them.</a:t>
            </a:r>
          </a:p>
          <a:p>
            <a:r>
              <a:rPr lang="en-IN" dirty="0"/>
              <a:t> In the end, we end up with a minimum spanning tree with total cost 11 ( = 1 + 2 + 3 + 5).</a:t>
            </a:r>
            <a:endParaRPr lang="en-US" dirty="0"/>
          </a:p>
        </p:txBody>
      </p:sp>
    </p:spTree>
    <p:extLst>
      <p:ext uri="{BB962C8B-B14F-4D97-AF65-F5344CB8AC3E}">
        <p14:creationId xmlns:p14="http://schemas.microsoft.com/office/powerpoint/2010/main" val="227935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33066-6D5A-FF46-BC93-35A57034E4D0}"/>
              </a:ext>
            </a:extLst>
          </p:cNvPr>
          <p:cNvSpPr>
            <a:spLocks noGrp="1"/>
          </p:cNvSpPr>
          <p:nvPr>
            <p:ph type="title"/>
          </p:nvPr>
        </p:nvSpPr>
        <p:spPr>
          <a:xfrm>
            <a:off x="546411" y="609601"/>
            <a:ext cx="10270816" cy="1107688"/>
          </a:xfrm>
        </p:spPr>
        <p:txBody>
          <a:bodyPr/>
          <a:lstStyle/>
          <a:p>
            <a:r>
              <a:rPr lang="en-US" dirty="0">
                <a:solidFill>
                  <a:srgbClr val="FF0000"/>
                </a:solidFill>
              </a:rPr>
              <a:t>ALGORITHM: </a:t>
            </a:r>
          </a:p>
        </p:txBody>
      </p:sp>
      <p:pic>
        <p:nvPicPr>
          <p:cNvPr id="5" name="Content Placeholder 4">
            <a:extLst>
              <a:ext uri="{FF2B5EF4-FFF2-40B4-BE49-F238E27FC236}">
                <a16:creationId xmlns:a16="http://schemas.microsoft.com/office/drawing/2014/main" id="{ACD9A6BF-3A79-B642-8D9E-F4EEF268C8A7}"/>
              </a:ext>
            </a:extLst>
          </p:cNvPr>
          <p:cNvPicPr>
            <a:picLocks noGrp="1" noChangeAspect="1"/>
          </p:cNvPicPr>
          <p:nvPr>
            <p:ph idx="1"/>
          </p:nvPr>
        </p:nvPicPr>
        <p:blipFill>
          <a:blip r:embed="rId2"/>
          <a:srcRect/>
          <a:stretch/>
        </p:blipFill>
        <p:spPr>
          <a:xfrm>
            <a:off x="546411" y="2291636"/>
            <a:ext cx="4683511" cy="2849075"/>
          </a:xfrm>
        </p:spPr>
      </p:pic>
      <p:sp>
        <p:nvSpPr>
          <p:cNvPr id="6" name="TextBox 5">
            <a:extLst>
              <a:ext uri="{FF2B5EF4-FFF2-40B4-BE49-F238E27FC236}">
                <a16:creationId xmlns:a16="http://schemas.microsoft.com/office/drawing/2014/main" id="{F2135958-AEB0-7E41-AD65-4C7597203B76}"/>
              </a:ext>
            </a:extLst>
          </p:cNvPr>
          <p:cNvSpPr txBox="1"/>
          <p:nvPr/>
        </p:nvSpPr>
        <p:spPr>
          <a:xfrm>
            <a:off x="5943599" y="2464419"/>
            <a:ext cx="5229923" cy="2862322"/>
          </a:xfrm>
          <a:prstGeom prst="rect">
            <a:avLst/>
          </a:prstGeom>
          <a:noFill/>
        </p:spPr>
        <p:txBody>
          <a:bodyPr wrap="square" rtlCol="0">
            <a:spAutoFit/>
          </a:bodyPr>
          <a:lstStyle/>
          <a:p>
            <a:r>
              <a:rPr lang="en-IN" dirty="0">
                <a:solidFill>
                  <a:schemeClr val="accent3">
                    <a:lumMod val="60000"/>
                    <a:lumOff val="40000"/>
                  </a:schemeClr>
                </a:solidFill>
                <a:highlight>
                  <a:srgbClr val="FFFF00"/>
                </a:highlight>
              </a:rPr>
              <a:t>ANALYSIS:</a:t>
            </a:r>
          </a:p>
          <a:p>
            <a:endParaRPr lang="en-IN" dirty="0">
              <a:solidFill>
                <a:schemeClr val="accent3">
                  <a:lumMod val="60000"/>
                  <a:lumOff val="40000"/>
                </a:schemeClr>
              </a:solidFill>
              <a:highlight>
                <a:srgbClr val="FFFF00"/>
              </a:highlight>
            </a:endParaRPr>
          </a:p>
          <a:p>
            <a:r>
              <a:rPr lang="en-IN" dirty="0"/>
              <a:t>The line testing whether two endpoints are disconnected looks like it should be slow (linear time per iteration, or O(</a:t>
            </a:r>
            <a:r>
              <a:rPr lang="en-IN" dirty="0" err="1"/>
              <a:t>mn</a:t>
            </a:r>
            <a:r>
              <a:rPr lang="en-IN" dirty="0"/>
              <a:t>) total).</a:t>
            </a:r>
          </a:p>
          <a:p>
            <a:endParaRPr lang="en-IN" dirty="0"/>
          </a:p>
          <a:p>
            <a:r>
              <a:rPr lang="en-IN" dirty="0"/>
              <a:t>The slowest part turns out to be the sorting step, which takes O(m log n) time.</a:t>
            </a:r>
          </a:p>
          <a:p>
            <a:br>
              <a:rPr lang="en-IN" dirty="0"/>
            </a:br>
            <a:endParaRPr lang="en-IN" dirty="0">
              <a:solidFill>
                <a:schemeClr val="accent3">
                  <a:lumMod val="60000"/>
                  <a:lumOff val="40000"/>
                </a:schemeClr>
              </a:solidFill>
              <a:highlight>
                <a:srgbClr val="FFFF00"/>
              </a:highlight>
            </a:endParaRPr>
          </a:p>
        </p:txBody>
      </p:sp>
    </p:spTree>
    <p:extLst>
      <p:ext uri="{BB962C8B-B14F-4D97-AF65-F5344CB8AC3E}">
        <p14:creationId xmlns:p14="http://schemas.microsoft.com/office/powerpoint/2010/main" val="407715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1D6F-D7C4-EA4B-9B0B-9FD088A795F5}"/>
              </a:ext>
            </a:extLst>
          </p:cNvPr>
          <p:cNvSpPr>
            <a:spLocks noGrp="1"/>
          </p:cNvSpPr>
          <p:nvPr>
            <p:ph type="title"/>
          </p:nvPr>
        </p:nvSpPr>
        <p:spPr/>
        <p:txBody>
          <a:bodyPr/>
          <a:lstStyle/>
          <a:p>
            <a:r>
              <a:rPr lang="en-US" dirty="0">
                <a:solidFill>
                  <a:schemeClr val="accent5">
                    <a:lumMod val="60000"/>
                    <a:lumOff val="40000"/>
                  </a:schemeClr>
                </a:solidFill>
              </a:rPr>
              <a:t>SHORTEST PATH PROBLEMS</a:t>
            </a:r>
          </a:p>
        </p:txBody>
      </p:sp>
      <p:sp>
        <p:nvSpPr>
          <p:cNvPr id="3" name="Content Placeholder 2">
            <a:extLst>
              <a:ext uri="{FF2B5EF4-FFF2-40B4-BE49-F238E27FC236}">
                <a16:creationId xmlns:a16="http://schemas.microsoft.com/office/drawing/2014/main" id="{00C34104-C170-4241-9A74-C30556F85251}"/>
              </a:ext>
            </a:extLst>
          </p:cNvPr>
          <p:cNvSpPr>
            <a:spLocks noGrp="1"/>
          </p:cNvSpPr>
          <p:nvPr>
            <p:ph idx="1"/>
          </p:nvPr>
        </p:nvSpPr>
        <p:spPr/>
        <p:txBody>
          <a:bodyPr/>
          <a:lstStyle/>
          <a:p>
            <a:pPr fontAlgn="base"/>
            <a:r>
              <a:rPr lang="en-IN" dirty="0"/>
              <a:t>Shortest path algorithms are a family of algorithms designed to solve the shortest path problem. The shortest path problem is something most people have some intuitive familiarity with: given two points, A and B, what is the shortest path between them?</a:t>
            </a:r>
          </a:p>
          <a:p>
            <a:pPr fontAlgn="base"/>
            <a:r>
              <a:rPr lang="en-IN" dirty="0"/>
              <a:t> In computer science, however, the shortest path problem can take different forms and so different algorithms are needed to be able to solve them all.</a:t>
            </a:r>
          </a:p>
          <a:p>
            <a:pPr fontAlgn="base"/>
            <a:r>
              <a:rPr lang="en-IN" dirty="0"/>
              <a:t>Shortest path algorithms have many applications. Mapping software like Google or Apple maps makes use of shortest path algorithms. They are also important for road network, operations, and logistics research. Shortest path algorithms are also very important for computer networks, like the Internet.</a:t>
            </a:r>
            <a:endParaRPr lang="en-US" dirty="0"/>
          </a:p>
        </p:txBody>
      </p:sp>
    </p:spTree>
    <p:extLst>
      <p:ext uri="{BB962C8B-B14F-4D97-AF65-F5344CB8AC3E}">
        <p14:creationId xmlns:p14="http://schemas.microsoft.com/office/powerpoint/2010/main" val="572970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B869-4E51-7F46-947E-E7E8E27ABB87}"/>
              </a:ext>
            </a:extLst>
          </p:cNvPr>
          <p:cNvSpPr>
            <a:spLocks noGrp="1"/>
          </p:cNvSpPr>
          <p:nvPr>
            <p:ph type="title"/>
          </p:nvPr>
        </p:nvSpPr>
        <p:spPr/>
        <p:txBody>
          <a:bodyPr/>
          <a:lstStyle/>
          <a:p>
            <a:r>
              <a:rPr lang="en-US" dirty="0">
                <a:solidFill>
                  <a:schemeClr val="accent5">
                    <a:lumMod val="20000"/>
                    <a:lumOff val="80000"/>
                  </a:schemeClr>
                </a:solidFill>
              </a:rPr>
              <a:t>1. Single source shortest path </a:t>
            </a:r>
          </a:p>
        </p:txBody>
      </p:sp>
      <p:sp>
        <p:nvSpPr>
          <p:cNvPr id="3" name="Content Placeholder 2">
            <a:extLst>
              <a:ext uri="{FF2B5EF4-FFF2-40B4-BE49-F238E27FC236}">
                <a16:creationId xmlns:a16="http://schemas.microsoft.com/office/drawing/2014/main" id="{746666CF-07B3-0749-9BC6-041048FF2C74}"/>
              </a:ext>
            </a:extLst>
          </p:cNvPr>
          <p:cNvSpPr>
            <a:spLocks noGrp="1"/>
          </p:cNvSpPr>
          <p:nvPr>
            <p:ph idx="1"/>
          </p:nvPr>
        </p:nvSpPr>
        <p:spPr/>
        <p:txBody>
          <a:bodyPr/>
          <a:lstStyle/>
          <a:p>
            <a:r>
              <a:rPr lang="en-IN" dirty="0"/>
              <a:t>Single-source shortest path algorithms operate under the following principle:</a:t>
            </a:r>
          </a:p>
          <a:p>
            <a:r>
              <a:rPr lang="en-IN" i="1" dirty="0">
                <a:solidFill>
                  <a:schemeClr val="accent3">
                    <a:lumMod val="75000"/>
                  </a:schemeClr>
                </a:solidFill>
              </a:rPr>
              <a:t>Given a graph GG, with vertices VV, edges EE with weight function w(u,v)=wu,v​  , and a single source vertex, ss, return the shortest paths from ss to all other vertices in VV.</a:t>
            </a:r>
          </a:p>
          <a:p>
            <a:r>
              <a:rPr lang="en-IN" dirty="0"/>
              <a:t>If the goal of the algorithm is to find the shortest path between only two given vertices, s</a:t>
            </a:r>
            <a:r>
              <a:rPr lang="en-IN" i="1" dirty="0"/>
              <a:t>s</a:t>
            </a:r>
            <a:r>
              <a:rPr lang="en-IN" dirty="0"/>
              <a:t> and t</a:t>
            </a:r>
            <a:r>
              <a:rPr lang="en-IN" i="1" dirty="0"/>
              <a:t>t</a:t>
            </a:r>
            <a:r>
              <a:rPr lang="en-IN" dirty="0"/>
              <a:t>, then the algorithm can simply be stopped when that shortest path is found. Because there is no way to decide which vertices to "finish" first, all algorithms that solve for the shortest path between two given vertices have the same worst-case asymptotic complexity as single-source shortest path algorithms.</a:t>
            </a:r>
            <a:endParaRPr lang="en-US" dirty="0"/>
          </a:p>
        </p:txBody>
      </p:sp>
    </p:spTree>
    <p:extLst>
      <p:ext uri="{BB962C8B-B14F-4D97-AF65-F5344CB8AC3E}">
        <p14:creationId xmlns:p14="http://schemas.microsoft.com/office/powerpoint/2010/main" val="310680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9DDF-74F6-E64B-9ACE-0942B0723EA6}"/>
              </a:ext>
            </a:extLst>
          </p:cNvPr>
          <p:cNvSpPr>
            <a:spLocks noGrp="1"/>
          </p:cNvSpPr>
          <p:nvPr>
            <p:ph type="title"/>
          </p:nvPr>
        </p:nvSpPr>
        <p:spPr/>
        <p:txBody>
          <a:bodyPr/>
          <a:lstStyle/>
          <a:p>
            <a:r>
              <a:rPr lang="en-US" dirty="0">
                <a:solidFill>
                  <a:srgbClr val="92D050"/>
                </a:solidFill>
              </a:rPr>
              <a:t>INTRODUCTION: </a:t>
            </a:r>
            <a:r>
              <a:rPr lang="en-US" dirty="0">
                <a:solidFill>
                  <a:schemeClr val="bg2">
                    <a:lumMod val="40000"/>
                    <a:lumOff val="60000"/>
                  </a:schemeClr>
                </a:solidFill>
              </a:rPr>
              <a:t>GRAPHS</a:t>
            </a:r>
            <a:endParaRPr lang="en-US" dirty="0">
              <a:solidFill>
                <a:srgbClr val="92D050"/>
              </a:solidFill>
            </a:endParaRPr>
          </a:p>
        </p:txBody>
      </p:sp>
      <p:sp>
        <p:nvSpPr>
          <p:cNvPr id="3" name="Content Placeholder 2">
            <a:extLst>
              <a:ext uri="{FF2B5EF4-FFF2-40B4-BE49-F238E27FC236}">
                <a16:creationId xmlns:a16="http://schemas.microsoft.com/office/drawing/2014/main" id="{65383D53-2796-3244-8A44-8025446D47CB}"/>
              </a:ext>
            </a:extLst>
          </p:cNvPr>
          <p:cNvSpPr>
            <a:spLocks noGrp="1"/>
          </p:cNvSpPr>
          <p:nvPr>
            <p:ph idx="1"/>
          </p:nvPr>
        </p:nvSpPr>
        <p:spPr>
          <a:xfrm>
            <a:off x="685801" y="1884557"/>
            <a:ext cx="10131425" cy="3906644"/>
          </a:xfrm>
        </p:spPr>
        <p:txBody>
          <a:bodyPr/>
          <a:lstStyle/>
          <a:p>
            <a:r>
              <a:rPr lang="en-IN" b="1" dirty="0"/>
              <a:t>Graphs</a:t>
            </a:r>
            <a:r>
              <a:rPr lang="en-IN" dirty="0"/>
              <a:t> are a generalization of trees. Like trees, graphs have </a:t>
            </a:r>
            <a:r>
              <a:rPr lang="en-IN" b="1" dirty="0"/>
              <a:t>nodes</a:t>
            </a:r>
            <a:r>
              <a:rPr lang="en-IN" dirty="0"/>
              <a:t> and </a:t>
            </a:r>
            <a:r>
              <a:rPr lang="en-IN" b="1" dirty="0"/>
              <a:t>edges</a:t>
            </a:r>
            <a:r>
              <a:rPr lang="en-IN" dirty="0"/>
              <a:t>. (The nodes are sometimes called </a:t>
            </a:r>
            <a:r>
              <a:rPr lang="en-IN" b="1" dirty="0"/>
              <a:t>vertices</a:t>
            </a:r>
            <a:r>
              <a:rPr lang="en-IN" dirty="0"/>
              <a:t>, and the edges are sometimes called </a:t>
            </a:r>
            <a:r>
              <a:rPr lang="en-IN" b="1" dirty="0"/>
              <a:t>arcs</a:t>
            </a:r>
            <a:r>
              <a:rPr lang="en-IN" dirty="0"/>
              <a:t>.) However, graphs are more general than trees: In a graph, a node can have any number of incoming edges (in a tree, the root node cannot have any incoming edges, and the other nodes can only have one incoming edge). Every tree is a graph, but not every graph is a tree.</a:t>
            </a:r>
          </a:p>
          <a:p>
            <a:r>
              <a:rPr lang="en-IN" dirty="0"/>
              <a:t>There are two kinds of graphs, </a:t>
            </a:r>
            <a:r>
              <a:rPr lang="en-IN" b="1" dirty="0"/>
              <a:t>directed</a:t>
            </a:r>
            <a:r>
              <a:rPr lang="en-IN" dirty="0"/>
              <a:t> and </a:t>
            </a:r>
            <a:r>
              <a:rPr lang="en-IN" b="1" dirty="0"/>
              <a:t>undirected</a:t>
            </a:r>
            <a:endParaRPr lang="en-IN" dirty="0"/>
          </a:p>
          <a:p>
            <a:pPr marL="0" indent="0">
              <a:buNone/>
            </a:pPr>
            <a:r>
              <a:rPr lang="en-IN" dirty="0"/>
              <a:t>In a directed graph, you can only go from node to node following the direction of the arrows, while in an undirected graph, you can go either way along an edge. This means that in a directed graph it is possible to reach a "dead end" (to get to a node from which you cannot leave).</a:t>
            </a:r>
            <a:endParaRPr lang="en-US" dirty="0"/>
          </a:p>
        </p:txBody>
      </p:sp>
    </p:spTree>
    <p:extLst>
      <p:ext uri="{BB962C8B-B14F-4D97-AF65-F5344CB8AC3E}">
        <p14:creationId xmlns:p14="http://schemas.microsoft.com/office/powerpoint/2010/main" val="1593475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18AC-293E-394D-B1C4-B388C91375DE}"/>
              </a:ext>
            </a:extLst>
          </p:cNvPr>
          <p:cNvSpPr>
            <a:spLocks noGrp="1"/>
          </p:cNvSpPr>
          <p:nvPr>
            <p:ph type="title"/>
          </p:nvPr>
        </p:nvSpPr>
        <p:spPr>
          <a:xfrm>
            <a:off x="685801" y="275063"/>
            <a:ext cx="10131425" cy="1063083"/>
          </a:xfrm>
        </p:spPr>
        <p:txBody>
          <a:bodyPr/>
          <a:lstStyle/>
          <a:p>
            <a:r>
              <a:rPr lang="en-US" dirty="0">
                <a:solidFill>
                  <a:schemeClr val="accent6">
                    <a:lumMod val="60000"/>
                    <a:lumOff val="40000"/>
                  </a:schemeClr>
                </a:solidFill>
              </a:rPr>
              <a:t>Dijkstra’s algorithm: </a:t>
            </a:r>
          </a:p>
        </p:txBody>
      </p:sp>
      <p:sp>
        <p:nvSpPr>
          <p:cNvPr id="3" name="Content Placeholder 2">
            <a:extLst>
              <a:ext uri="{FF2B5EF4-FFF2-40B4-BE49-F238E27FC236}">
                <a16:creationId xmlns:a16="http://schemas.microsoft.com/office/drawing/2014/main" id="{9AFBC0CC-266C-4F49-930B-38810B90A4CD}"/>
              </a:ext>
            </a:extLst>
          </p:cNvPr>
          <p:cNvSpPr>
            <a:spLocks noGrp="1"/>
          </p:cNvSpPr>
          <p:nvPr>
            <p:ph idx="1"/>
          </p:nvPr>
        </p:nvSpPr>
        <p:spPr>
          <a:xfrm>
            <a:off x="685801" y="1483112"/>
            <a:ext cx="10131425" cy="4765288"/>
          </a:xfrm>
        </p:spPr>
        <p:txBody>
          <a:bodyPr>
            <a:normAutofit fontScale="92500" lnSpcReduction="10000"/>
          </a:bodyPr>
          <a:lstStyle/>
          <a:p>
            <a:r>
              <a:rPr lang="en-IN" dirty="0"/>
              <a:t>Dijkstra's algorithm makes use of breadth-first search (which is not a single source shortest path algorithm) to solve the single-source problem. It does place one constraint on the graph: there can be no negative weight edges. However, for this one constraint, Dijkstra greatly improves on the runtime of Bellman-Ford.</a:t>
            </a:r>
          </a:p>
          <a:p>
            <a:endParaRPr lang="en-IN" dirty="0"/>
          </a:p>
          <a:p>
            <a:r>
              <a:rPr lang="en-IN" b="1" dirty="0">
                <a:solidFill>
                  <a:schemeClr val="accent1">
                    <a:lumMod val="40000"/>
                    <a:lumOff val="60000"/>
                  </a:schemeClr>
                </a:solidFill>
              </a:rPr>
              <a:t>Algorithm Steps</a:t>
            </a:r>
            <a:r>
              <a:rPr lang="en-IN" b="1" dirty="0"/>
              <a:t>:</a:t>
            </a:r>
            <a:endParaRPr lang="en-IN" dirty="0"/>
          </a:p>
          <a:p>
            <a:pPr marL="0" indent="0">
              <a:buNone/>
            </a:pPr>
            <a:r>
              <a:rPr lang="en-IN" dirty="0"/>
              <a:t>(1) Set all vertices distances = infinity except for the source vertex, set the source distance = 0. </a:t>
            </a:r>
          </a:p>
          <a:p>
            <a:pPr marL="0" indent="0">
              <a:buNone/>
            </a:pPr>
            <a:r>
              <a:rPr lang="en-IN" dirty="0"/>
              <a:t>(2) Push the source vertex in a min-priority queue in the form (distance , vertex), as the comparison in the min-priority queue will be according to vertices distances. </a:t>
            </a:r>
          </a:p>
          <a:p>
            <a:pPr marL="0" indent="0">
              <a:buNone/>
            </a:pPr>
            <a:r>
              <a:rPr lang="en-IN" dirty="0"/>
              <a:t>(3) Pop the vertex with the minimum distance from the priority queue (at first the popped vertex = source). </a:t>
            </a:r>
          </a:p>
          <a:p>
            <a:pPr marL="0" indent="0">
              <a:buNone/>
            </a:pPr>
            <a:r>
              <a:rPr lang="en-IN" dirty="0"/>
              <a:t>(4) Update the distances of the connected vertices to the popped vertex in case of "current vertex distance + edge weight &lt; next vertex distance", then push the vertex</a:t>
            </a:r>
            <a:br>
              <a:rPr lang="en-IN" dirty="0"/>
            </a:br>
            <a:r>
              <a:rPr lang="en-IN" dirty="0"/>
              <a:t>with the new distance to the priority queue. </a:t>
            </a:r>
          </a:p>
          <a:p>
            <a:pPr marL="0" indent="0">
              <a:buNone/>
            </a:pPr>
            <a:r>
              <a:rPr lang="en-IN" dirty="0"/>
              <a:t>(5) If the popped vertex is visited before, just continue without using it. </a:t>
            </a:r>
          </a:p>
          <a:p>
            <a:pPr marL="0" indent="0">
              <a:buNone/>
            </a:pPr>
            <a:r>
              <a:rPr lang="en-IN" dirty="0"/>
              <a:t>(6) Apply the same algorithm again until the priority queue is empty.</a:t>
            </a:r>
          </a:p>
          <a:p>
            <a:endParaRPr lang="en-US" dirty="0"/>
          </a:p>
        </p:txBody>
      </p:sp>
    </p:spTree>
    <p:extLst>
      <p:ext uri="{BB962C8B-B14F-4D97-AF65-F5344CB8AC3E}">
        <p14:creationId xmlns:p14="http://schemas.microsoft.com/office/powerpoint/2010/main" val="1373234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33066-6D5A-FF46-BC93-35A57034E4D0}"/>
              </a:ext>
            </a:extLst>
          </p:cNvPr>
          <p:cNvSpPr>
            <a:spLocks noGrp="1"/>
          </p:cNvSpPr>
          <p:nvPr>
            <p:ph type="title"/>
          </p:nvPr>
        </p:nvSpPr>
        <p:spPr>
          <a:xfrm>
            <a:off x="546411" y="609601"/>
            <a:ext cx="10270816" cy="1107688"/>
          </a:xfrm>
        </p:spPr>
        <p:txBody>
          <a:bodyPr/>
          <a:lstStyle/>
          <a:p>
            <a:r>
              <a:rPr lang="en-US" dirty="0">
                <a:solidFill>
                  <a:srgbClr val="FF0000"/>
                </a:solidFill>
              </a:rPr>
              <a:t>ALGORITHM: </a:t>
            </a:r>
          </a:p>
        </p:txBody>
      </p:sp>
      <p:pic>
        <p:nvPicPr>
          <p:cNvPr id="5" name="Content Placeholder 4">
            <a:extLst>
              <a:ext uri="{FF2B5EF4-FFF2-40B4-BE49-F238E27FC236}">
                <a16:creationId xmlns:a16="http://schemas.microsoft.com/office/drawing/2014/main" id="{ACD9A6BF-3A79-B642-8D9E-F4EEF268C8A7}"/>
              </a:ext>
            </a:extLst>
          </p:cNvPr>
          <p:cNvPicPr>
            <a:picLocks noGrp="1" noChangeAspect="1"/>
          </p:cNvPicPr>
          <p:nvPr>
            <p:ph idx="1"/>
          </p:nvPr>
        </p:nvPicPr>
        <p:blipFill>
          <a:blip r:embed="rId2"/>
          <a:srcRect/>
          <a:stretch/>
        </p:blipFill>
        <p:spPr>
          <a:xfrm>
            <a:off x="2219365" y="1717289"/>
            <a:ext cx="6924907" cy="4531110"/>
          </a:xfrm>
        </p:spPr>
      </p:pic>
    </p:spTree>
    <p:extLst>
      <p:ext uri="{BB962C8B-B14F-4D97-AF65-F5344CB8AC3E}">
        <p14:creationId xmlns:p14="http://schemas.microsoft.com/office/powerpoint/2010/main" val="2617601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2B925-8DEB-174B-920A-AF5424B108B4}"/>
              </a:ext>
            </a:extLst>
          </p:cNvPr>
          <p:cNvSpPr>
            <a:spLocks noGrp="1"/>
          </p:cNvSpPr>
          <p:nvPr>
            <p:ph type="title"/>
          </p:nvPr>
        </p:nvSpPr>
        <p:spPr>
          <a:xfrm>
            <a:off x="780584" y="370680"/>
            <a:ext cx="10131425" cy="1456267"/>
          </a:xfrm>
        </p:spPr>
        <p:txBody>
          <a:bodyPr/>
          <a:lstStyle/>
          <a:p>
            <a:r>
              <a:rPr lang="en-IN" dirty="0">
                <a:solidFill>
                  <a:schemeClr val="accent3">
                    <a:lumMod val="60000"/>
                    <a:lumOff val="40000"/>
                  </a:schemeClr>
                </a:solidFill>
              </a:rPr>
              <a:t>ANALYSIS:</a:t>
            </a:r>
            <a:br>
              <a:rPr lang="en-IN" dirty="0">
                <a:solidFill>
                  <a:schemeClr val="accent3">
                    <a:lumMod val="60000"/>
                    <a:lumOff val="40000"/>
                  </a:schemeClr>
                </a:solidFill>
                <a:highlight>
                  <a:srgbClr val="FFFF00"/>
                </a:highlight>
              </a:rPr>
            </a:br>
            <a:endParaRPr lang="en-US" dirty="0"/>
          </a:p>
        </p:txBody>
      </p:sp>
      <p:sp>
        <p:nvSpPr>
          <p:cNvPr id="3" name="TextBox 2">
            <a:extLst>
              <a:ext uri="{FF2B5EF4-FFF2-40B4-BE49-F238E27FC236}">
                <a16:creationId xmlns:a16="http://schemas.microsoft.com/office/drawing/2014/main" id="{98232337-6424-5541-8A8D-64FEB6DAAF4E}"/>
              </a:ext>
            </a:extLst>
          </p:cNvPr>
          <p:cNvSpPr txBox="1"/>
          <p:nvPr/>
        </p:nvSpPr>
        <p:spPr>
          <a:xfrm>
            <a:off x="524108" y="1527717"/>
            <a:ext cx="10983952" cy="3970318"/>
          </a:xfrm>
          <a:prstGeom prst="rect">
            <a:avLst/>
          </a:prstGeom>
          <a:noFill/>
        </p:spPr>
        <p:txBody>
          <a:bodyPr wrap="square" rtlCol="0">
            <a:spAutoFit/>
          </a:bodyPr>
          <a:lstStyle/>
          <a:p>
            <a:endParaRPr lang="en-IN" dirty="0">
              <a:solidFill>
                <a:schemeClr val="accent3">
                  <a:lumMod val="60000"/>
                  <a:lumOff val="40000"/>
                </a:schemeClr>
              </a:solidFill>
              <a:highlight>
                <a:srgbClr val="FFFF00"/>
              </a:highlight>
            </a:endParaRPr>
          </a:p>
          <a:p>
            <a:r>
              <a:rPr lang="en-IN" dirty="0"/>
              <a:t>Every time the main loop executes, one vertex is extracted from the queue. Assuming that there are </a:t>
            </a:r>
            <a:r>
              <a:rPr lang="en-IN" i="1" dirty="0"/>
              <a:t>V</a:t>
            </a:r>
            <a:r>
              <a:rPr lang="en-IN" dirty="0"/>
              <a:t> vertices in the graph, the queue may contain </a:t>
            </a:r>
            <a:r>
              <a:rPr lang="en-IN" i="1" dirty="0"/>
              <a:t>O</a:t>
            </a:r>
            <a:r>
              <a:rPr lang="en-IN" dirty="0"/>
              <a:t>(</a:t>
            </a:r>
            <a:r>
              <a:rPr lang="en-IN" i="1" dirty="0"/>
              <a:t>V</a:t>
            </a:r>
            <a:r>
              <a:rPr lang="en-IN" dirty="0"/>
              <a:t>) vertices.</a:t>
            </a:r>
          </a:p>
          <a:p>
            <a:r>
              <a:rPr lang="en-IN" dirty="0"/>
              <a:t> Each pop operation takes </a:t>
            </a:r>
            <a:r>
              <a:rPr lang="en-IN" i="1" dirty="0"/>
              <a:t>O</a:t>
            </a:r>
            <a:r>
              <a:rPr lang="en-IN" dirty="0"/>
              <a:t>(lg </a:t>
            </a:r>
            <a:r>
              <a:rPr lang="en-IN" i="1" dirty="0"/>
              <a:t>V</a:t>
            </a:r>
            <a:r>
              <a:rPr lang="en-IN" dirty="0"/>
              <a:t>) time assuming the heap implementation of priority queues. So the total time required to execute the main loop itself is </a:t>
            </a:r>
            <a:r>
              <a:rPr lang="en-IN" i="1" dirty="0"/>
              <a:t>O</a:t>
            </a:r>
            <a:r>
              <a:rPr lang="en-IN" dirty="0"/>
              <a:t>(</a:t>
            </a:r>
            <a:r>
              <a:rPr lang="en-IN" i="1" dirty="0"/>
              <a:t>V</a:t>
            </a:r>
            <a:r>
              <a:rPr lang="en-IN" dirty="0"/>
              <a:t> lg </a:t>
            </a:r>
            <a:r>
              <a:rPr lang="en-IN" i="1" dirty="0"/>
              <a:t>V</a:t>
            </a:r>
            <a:r>
              <a:rPr lang="en-IN" dirty="0"/>
              <a:t>).</a:t>
            </a:r>
          </a:p>
          <a:p>
            <a:r>
              <a:rPr lang="en-IN" dirty="0"/>
              <a:t> In addition, we must consider the time spent in the function expand, which applies the function handle_edge to each outgoing edge. Because expand is only called once per vertex, handle_edge is only called once per edge. It might call push(v'), but there can be at most </a:t>
            </a:r>
            <a:r>
              <a:rPr lang="en-IN" i="1" dirty="0"/>
              <a:t>V</a:t>
            </a:r>
            <a:r>
              <a:rPr lang="en-IN" dirty="0"/>
              <a:t> such calls during the entire execution, so the total cost of that case arm is at most </a:t>
            </a:r>
            <a:r>
              <a:rPr lang="en-IN" i="1" dirty="0"/>
              <a:t>O</a:t>
            </a:r>
            <a:r>
              <a:rPr lang="en-IN" dirty="0"/>
              <a:t>(</a:t>
            </a:r>
            <a:r>
              <a:rPr lang="en-IN" i="1" dirty="0"/>
              <a:t>V</a:t>
            </a:r>
            <a:r>
              <a:rPr lang="en-IN" dirty="0"/>
              <a:t> lg </a:t>
            </a:r>
            <a:r>
              <a:rPr lang="en-IN" i="1" dirty="0"/>
              <a:t>V</a:t>
            </a:r>
            <a:r>
              <a:rPr lang="en-IN" dirty="0"/>
              <a:t>).</a:t>
            </a:r>
          </a:p>
          <a:p>
            <a:r>
              <a:rPr lang="en-IN" dirty="0"/>
              <a:t> The other case arm may be called </a:t>
            </a:r>
            <a:r>
              <a:rPr lang="en-IN" i="1" dirty="0"/>
              <a:t>O</a:t>
            </a:r>
            <a:r>
              <a:rPr lang="en-IN" dirty="0"/>
              <a:t>(</a:t>
            </a:r>
            <a:r>
              <a:rPr lang="en-IN" i="1" dirty="0"/>
              <a:t>E</a:t>
            </a:r>
            <a:r>
              <a:rPr lang="en-IN" dirty="0"/>
              <a:t>) times, however, and each call to increase_prioritytakes </a:t>
            </a:r>
            <a:r>
              <a:rPr lang="en-IN" i="1" dirty="0"/>
              <a:t>O</a:t>
            </a:r>
            <a:r>
              <a:rPr lang="en-IN" dirty="0"/>
              <a:t>(lg </a:t>
            </a:r>
            <a:r>
              <a:rPr lang="en-IN" i="1" dirty="0"/>
              <a:t>V</a:t>
            </a:r>
            <a:r>
              <a:rPr lang="en-IN" dirty="0"/>
              <a:t>) time with the heap implementation. </a:t>
            </a:r>
          </a:p>
          <a:p>
            <a:r>
              <a:rPr lang="en-IN" dirty="0"/>
              <a:t>Therefore the total run time is </a:t>
            </a:r>
            <a:r>
              <a:rPr lang="en-IN" i="1" dirty="0"/>
              <a:t>O</a:t>
            </a:r>
            <a:r>
              <a:rPr lang="en-IN" dirty="0"/>
              <a:t>(</a:t>
            </a:r>
            <a:r>
              <a:rPr lang="en-IN" i="1" dirty="0"/>
              <a:t>V</a:t>
            </a:r>
            <a:r>
              <a:rPr lang="en-IN" dirty="0"/>
              <a:t> lg </a:t>
            </a:r>
            <a:r>
              <a:rPr lang="en-IN" i="1" dirty="0"/>
              <a:t>V</a:t>
            </a:r>
            <a:r>
              <a:rPr lang="en-IN" dirty="0"/>
              <a:t> +</a:t>
            </a:r>
            <a:r>
              <a:rPr lang="en-IN" i="1" dirty="0"/>
              <a:t> E</a:t>
            </a:r>
            <a:r>
              <a:rPr lang="en-IN" dirty="0"/>
              <a:t> lg </a:t>
            </a:r>
            <a:r>
              <a:rPr lang="en-IN" i="1" dirty="0"/>
              <a:t>V</a:t>
            </a:r>
            <a:r>
              <a:rPr lang="en-IN" dirty="0"/>
              <a:t>), which is </a:t>
            </a:r>
            <a:r>
              <a:rPr lang="en-IN" i="1" dirty="0">
                <a:solidFill>
                  <a:schemeClr val="accent4">
                    <a:lumMod val="60000"/>
                    <a:lumOff val="40000"/>
                  </a:schemeClr>
                </a:solidFill>
              </a:rPr>
              <a:t>O</a:t>
            </a:r>
            <a:r>
              <a:rPr lang="en-IN" dirty="0">
                <a:solidFill>
                  <a:schemeClr val="accent4">
                    <a:lumMod val="60000"/>
                    <a:lumOff val="40000"/>
                  </a:schemeClr>
                </a:solidFill>
              </a:rPr>
              <a:t>(</a:t>
            </a:r>
            <a:r>
              <a:rPr lang="en-IN" i="1" dirty="0">
                <a:solidFill>
                  <a:schemeClr val="accent4">
                    <a:lumMod val="60000"/>
                    <a:lumOff val="40000"/>
                  </a:schemeClr>
                </a:solidFill>
              </a:rPr>
              <a:t>E</a:t>
            </a:r>
            <a:r>
              <a:rPr lang="en-IN" dirty="0">
                <a:solidFill>
                  <a:schemeClr val="accent4">
                    <a:lumMod val="60000"/>
                    <a:lumOff val="40000"/>
                  </a:schemeClr>
                </a:solidFill>
              </a:rPr>
              <a:t> lg </a:t>
            </a:r>
            <a:r>
              <a:rPr lang="en-IN" i="1" dirty="0">
                <a:solidFill>
                  <a:schemeClr val="accent4">
                    <a:lumMod val="60000"/>
                    <a:lumOff val="40000"/>
                  </a:schemeClr>
                </a:solidFill>
              </a:rPr>
              <a:t>V</a:t>
            </a:r>
            <a:r>
              <a:rPr lang="en-IN" dirty="0">
                <a:solidFill>
                  <a:schemeClr val="accent4">
                    <a:lumMod val="60000"/>
                    <a:lumOff val="40000"/>
                  </a:schemeClr>
                </a:solidFill>
              </a:rPr>
              <a:t>)</a:t>
            </a:r>
            <a:r>
              <a:rPr lang="en-IN" dirty="0"/>
              <a:t> because </a:t>
            </a:r>
            <a:r>
              <a:rPr lang="en-IN" i="1" dirty="0"/>
              <a:t>V</a:t>
            </a:r>
            <a:r>
              <a:rPr lang="en-IN" dirty="0"/>
              <a:t> is </a:t>
            </a:r>
            <a:r>
              <a:rPr lang="en-IN" i="1" dirty="0"/>
              <a:t>O</a:t>
            </a:r>
            <a:r>
              <a:rPr lang="en-IN" dirty="0"/>
              <a:t>(</a:t>
            </a:r>
            <a:r>
              <a:rPr lang="en-IN" i="1" dirty="0"/>
              <a:t>E</a:t>
            </a:r>
            <a:r>
              <a:rPr lang="en-IN" dirty="0"/>
              <a:t>) assuming a connected graph.</a:t>
            </a:r>
            <a:endParaRPr lang="en-IN" dirty="0">
              <a:solidFill>
                <a:schemeClr val="accent3">
                  <a:lumMod val="60000"/>
                  <a:lumOff val="40000"/>
                </a:schemeClr>
              </a:solidFill>
              <a:highlight>
                <a:srgbClr val="FFFF00"/>
              </a:highlight>
            </a:endParaRPr>
          </a:p>
          <a:p>
            <a:br>
              <a:rPr lang="en-IN" dirty="0"/>
            </a:br>
            <a:endParaRPr lang="en-IN" dirty="0">
              <a:solidFill>
                <a:schemeClr val="accent3">
                  <a:lumMod val="60000"/>
                  <a:lumOff val="40000"/>
                </a:schemeClr>
              </a:solidFill>
              <a:highlight>
                <a:srgbClr val="FFFF00"/>
              </a:highlight>
            </a:endParaRPr>
          </a:p>
        </p:txBody>
      </p:sp>
    </p:spTree>
    <p:extLst>
      <p:ext uri="{BB962C8B-B14F-4D97-AF65-F5344CB8AC3E}">
        <p14:creationId xmlns:p14="http://schemas.microsoft.com/office/powerpoint/2010/main" val="751523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B869-4E51-7F46-947E-E7E8E27ABB87}"/>
              </a:ext>
            </a:extLst>
          </p:cNvPr>
          <p:cNvSpPr>
            <a:spLocks noGrp="1"/>
          </p:cNvSpPr>
          <p:nvPr>
            <p:ph type="title"/>
          </p:nvPr>
        </p:nvSpPr>
        <p:spPr/>
        <p:txBody>
          <a:bodyPr/>
          <a:lstStyle/>
          <a:p>
            <a:r>
              <a:rPr lang="en-US" dirty="0">
                <a:solidFill>
                  <a:schemeClr val="accent5">
                    <a:lumMod val="20000"/>
                    <a:lumOff val="80000"/>
                  </a:schemeClr>
                </a:solidFill>
              </a:rPr>
              <a:t>2. all-pairs shortest path </a:t>
            </a:r>
          </a:p>
        </p:txBody>
      </p:sp>
      <p:sp>
        <p:nvSpPr>
          <p:cNvPr id="3" name="Content Placeholder 2">
            <a:extLst>
              <a:ext uri="{FF2B5EF4-FFF2-40B4-BE49-F238E27FC236}">
                <a16:creationId xmlns:a16="http://schemas.microsoft.com/office/drawing/2014/main" id="{746666CF-07B3-0749-9BC6-041048FF2C74}"/>
              </a:ext>
            </a:extLst>
          </p:cNvPr>
          <p:cNvSpPr>
            <a:spLocks noGrp="1"/>
          </p:cNvSpPr>
          <p:nvPr>
            <p:ph idx="1"/>
          </p:nvPr>
        </p:nvSpPr>
        <p:spPr/>
        <p:txBody>
          <a:bodyPr/>
          <a:lstStyle/>
          <a:p>
            <a:r>
              <a:rPr lang="en-IN" dirty="0"/>
              <a:t>All-pairs shortest path algorithms follow this definition: </a:t>
            </a:r>
          </a:p>
          <a:p>
            <a:r>
              <a:rPr lang="en-IN" dirty="0">
                <a:solidFill>
                  <a:schemeClr val="accent3">
                    <a:lumMod val="60000"/>
                    <a:lumOff val="40000"/>
                  </a:schemeClr>
                </a:solidFill>
              </a:rPr>
              <a:t>Given a graph G</a:t>
            </a:r>
            <a:r>
              <a:rPr lang="en-IN" i="1" dirty="0">
                <a:solidFill>
                  <a:schemeClr val="accent3">
                    <a:lumMod val="60000"/>
                    <a:lumOff val="40000"/>
                  </a:schemeClr>
                </a:solidFill>
              </a:rPr>
              <a:t>G</a:t>
            </a:r>
            <a:r>
              <a:rPr lang="en-IN" dirty="0">
                <a:solidFill>
                  <a:schemeClr val="accent3">
                    <a:lumMod val="60000"/>
                    <a:lumOff val="40000"/>
                  </a:schemeClr>
                </a:solidFill>
              </a:rPr>
              <a:t>, with vertices V</a:t>
            </a:r>
            <a:r>
              <a:rPr lang="en-IN" i="1" dirty="0">
                <a:solidFill>
                  <a:schemeClr val="accent3">
                    <a:lumMod val="60000"/>
                    <a:lumOff val="40000"/>
                  </a:schemeClr>
                </a:solidFill>
              </a:rPr>
              <a:t>V</a:t>
            </a:r>
            <a:r>
              <a:rPr lang="en-IN" dirty="0">
                <a:solidFill>
                  <a:schemeClr val="accent3">
                    <a:lumMod val="60000"/>
                    <a:lumOff val="40000"/>
                  </a:schemeClr>
                </a:solidFill>
              </a:rPr>
              <a:t>, edges E</a:t>
            </a:r>
            <a:r>
              <a:rPr lang="en-IN" i="1" dirty="0">
                <a:solidFill>
                  <a:schemeClr val="accent3">
                    <a:lumMod val="60000"/>
                    <a:lumOff val="40000"/>
                  </a:schemeClr>
                </a:solidFill>
              </a:rPr>
              <a:t>E</a:t>
            </a:r>
            <a:r>
              <a:rPr lang="en-IN" dirty="0">
                <a:solidFill>
                  <a:schemeClr val="accent3">
                    <a:lumMod val="60000"/>
                    <a:lumOff val="40000"/>
                  </a:schemeClr>
                </a:solidFill>
              </a:rPr>
              <a:t> with weight function w(u,v)=w u,v return the shortest path from u</a:t>
            </a:r>
            <a:r>
              <a:rPr lang="en-IN" i="1" dirty="0">
                <a:solidFill>
                  <a:schemeClr val="accent3">
                    <a:lumMod val="60000"/>
                    <a:lumOff val="40000"/>
                  </a:schemeClr>
                </a:solidFill>
              </a:rPr>
              <a:t>u</a:t>
            </a:r>
            <a:r>
              <a:rPr lang="en-IN" dirty="0">
                <a:solidFill>
                  <a:schemeClr val="accent3">
                    <a:lumMod val="60000"/>
                    <a:lumOff val="40000"/>
                  </a:schemeClr>
                </a:solidFill>
              </a:rPr>
              <a:t> to v</a:t>
            </a:r>
            <a:r>
              <a:rPr lang="en-IN" i="1" dirty="0">
                <a:solidFill>
                  <a:schemeClr val="accent3">
                    <a:lumMod val="60000"/>
                    <a:lumOff val="40000"/>
                  </a:schemeClr>
                </a:solidFill>
              </a:rPr>
              <a:t>v</a:t>
            </a:r>
            <a:r>
              <a:rPr lang="en-IN" dirty="0">
                <a:solidFill>
                  <a:schemeClr val="accent3">
                    <a:lumMod val="60000"/>
                    <a:lumOff val="40000"/>
                  </a:schemeClr>
                </a:solidFill>
              </a:rPr>
              <a:t> for all </a:t>
            </a:r>
            <a:r>
              <a:rPr lang="en-IN" i="1" dirty="0">
                <a:solidFill>
                  <a:schemeClr val="accent3">
                    <a:lumMod val="60000"/>
                    <a:lumOff val="40000"/>
                  </a:schemeClr>
                </a:solidFill>
              </a:rPr>
              <a:t>u</a:t>
            </a:r>
            <a:r>
              <a:rPr lang="en-IN" dirty="0">
                <a:solidFill>
                  <a:schemeClr val="accent3">
                    <a:lumMod val="60000"/>
                    <a:lumOff val="40000"/>
                  </a:schemeClr>
                </a:solidFill>
              </a:rPr>
              <a:t>,</a:t>
            </a:r>
            <a:r>
              <a:rPr lang="en-IN" i="1" dirty="0">
                <a:solidFill>
                  <a:schemeClr val="accent3">
                    <a:lumMod val="60000"/>
                    <a:lumOff val="40000"/>
                  </a:schemeClr>
                </a:solidFill>
              </a:rPr>
              <a:t>v</a:t>
            </a:r>
            <a:r>
              <a:rPr lang="en-IN" dirty="0">
                <a:solidFill>
                  <a:schemeClr val="accent3">
                    <a:lumMod val="60000"/>
                    <a:lumOff val="40000"/>
                  </a:schemeClr>
                </a:solidFill>
              </a:rPr>
              <a:t>) in V</a:t>
            </a:r>
            <a:r>
              <a:rPr lang="en-IN" i="1" dirty="0">
                <a:solidFill>
                  <a:schemeClr val="accent3">
                    <a:lumMod val="60000"/>
                    <a:lumOff val="40000"/>
                  </a:schemeClr>
                </a:solidFill>
              </a:rPr>
              <a:t>V</a:t>
            </a:r>
            <a:r>
              <a:rPr lang="en-IN" dirty="0">
                <a:solidFill>
                  <a:schemeClr val="accent3">
                    <a:lumMod val="60000"/>
                    <a:lumOff val="40000"/>
                  </a:schemeClr>
                </a:solidFill>
              </a:rPr>
              <a:t>.</a:t>
            </a:r>
          </a:p>
          <a:p>
            <a:r>
              <a:rPr lang="en-IN" dirty="0"/>
              <a:t> The most common algorithm for the all-pairs problem is the Floyd-</a:t>
            </a:r>
            <a:r>
              <a:rPr lang="en-IN" dirty="0" err="1"/>
              <a:t>warshall</a:t>
            </a:r>
            <a:r>
              <a:rPr lang="en-IN" dirty="0"/>
              <a:t> algorithm. This algorithm returns a matrix of values M</a:t>
            </a:r>
            <a:r>
              <a:rPr lang="en-IN" i="1" dirty="0"/>
              <a:t>M</a:t>
            </a:r>
            <a:r>
              <a:rPr lang="en-IN" dirty="0"/>
              <a:t>, where each cell </a:t>
            </a:r>
            <a:r>
              <a:rPr lang="en-IN" i="1" dirty="0"/>
              <a:t>Mi</a:t>
            </a:r>
            <a:r>
              <a:rPr lang="en-IN" dirty="0"/>
              <a:t>,</a:t>
            </a:r>
            <a:r>
              <a:rPr lang="en-IN" i="1" dirty="0"/>
              <a:t>j</a:t>
            </a:r>
            <a:r>
              <a:rPr lang="en-IN" dirty="0"/>
              <a:t>​ is the distance of the shortest path from vertex </a:t>
            </a:r>
            <a:r>
              <a:rPr lang="en-IN" i="1" dirty="0"/>
              <a:t>i</a:t>
            </a:r>
            <a:r>
              <a:rPr lang="en-IN" dirty="0"/>
              <a:t> to vertex </a:t>
            </a:r>
            <a:r>
              <a:rPr lang="en-IN" i="1" dirty="0"/>
              <a:t>j</a:t>
            </a:r>
            <a:r>
              <a:rPr lang="en-IN" dirty="0"/>
              <a:t>. Path reconstruction is possible to find the actual path taken to achieve that shortest path, but it is not part of the fundamental algorithm.</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2887164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18AC-293E-394D-B1C4-B388C91375DE}"/>
              </a:ext>
            </a:extLst>
          </p:cNvPr>
          <p:cNvSpPr>
            <a:spLocks noGrp="1"/>
          </p:cNvSpPr>
          <p:nvPr>
            <p:ph type="title"/>
          </p:nvPr>
        </p:nvSpPr>
        <p:spPr>
          <a:xfrm>
            <a:off x="685801" y="275063"/>
            <a:ext cx="10131425" cy="1063083"/>
          </a:xfrm>
        </p:spPr>
        <p:txBody>
          <a:bodyPr/>
          <a:lstStyle/>
          <a:p>
            <a:r>
              <a:rPr lang="en-US" dirty="0">
                <a:solidFill>
                  <a:schemeClr val="accent6">
                    <a:lumMod val="60000"/>
                    <a:lumOff val="40000"/>
                  </a:schemeClr>
                </a:solidFill>
              </a:rPr>
              <a:t>Floyd-</a:t>
            </a:r>
            <a:r>
              <a:rPr lang="en-US" dirty="0" err="1">
                <a:solidFill>
                  <a:schemeClr val="accent6">
                    <a:lumMod val="60000"/>
                    <a:lumOff val="40000"/>
                  </a:schemeClr>
                </a:solidFill>
              </a:rPr>
              <a:t>warshall’s</a:t>
            </a:r>
            <a:r>
              <a:rPr lang="en-US" dirty="0">
                <a:solidFill>
                  <a:schemeClr val="accent6">
                    <a:lumMod val="60000"/>
                    <a:lumOff val="40000"/>
                  </a:schemeClr>
                </a:solidFill>
              </a:rPr>
              <a:t> algorithm: </a:t>
            </a:r>
          </a:p>
        </p:txBody>
      </p:sp>
      <p:sp>
        <p:nvSpPr>
          <p:cNvPr id="3" name="Content Placeholder 2">
            <a:extLst>
              <a:ext uri="{FF2B5EF4-FFF2-40B4-BE49-F238E27FC236}">
                <a16:creationId xmlns:a16="http://schemas.microsoft.com/office/drawing/2014/main" id="{9AFBC0CC-266C-4F49-930B-38810B90A4CD}"/>
              </a:ext>
            </a:extLst>
          </p:cNvPr>
          <p:cNvSpPr>
            <a:spLocks noGrp="1"/>
          </p:cNvSpPr>
          <p:nvPr>
            <p:ph idx="1"/>
          </p:nvPr>
        </p:nvSpPr>
        <p:spPr>
          <a:xfrm>
            <a:off x="685801" y="1483112"/>
            <a:ext cx="10131425" cy="4765288"/>
          </a:xfrm>
        </p:spPr>
        <p:txBody>
          <a:bodyPr>
            <a:normAutofit/>
          </a:bodyPr>
          <a:lstStyle/>
          <a:p>
            <a:r>
              <a:rPr lang="en-IN" dirty="0"/>
              <a:t>Floyd–Warshall's Algorithm is used to find the shortest paths between between all pairs of vertices in a graph, where each edge in the graph has a weight which is positive or negative. The biggest advantage of using this algorithm is that all the shortest distances between any 2vertices could be calculated in O(V3), where V is the number of vertices in a graph.</a:t>
            </a:r>
          </a:p>
          <a:p>
            <a:r>
              <a:rPr lang="en-IN" b="1" dirty="0">
                <a:solidFill>
                  <a:schemeClr val="accent1">
                    <a:lumMod val="40000"/>
                    <a:lumOff val="60000"/>
                  </a:schemeClr>
                </a:solidFill>
              </a:rPr>
              <a:t>Algorithm Steps</a:t>
            </a:r>
            <a:r>
              <a:rPr lang="en-IN" b="1" dirty="0"/>
              <a:t>:</a:t>
            </a:r>
            <a:endParaRPr lang="en-IN" dirty="0"/>
          </a:p>
          <a:p>
            <a:pPr marL="0" indent="0">
              <a:buNone/>
            </a:pPr>
            <a:r>
              <a:rPr lang="en-IN" dirty="0"/>
              <a:t>   For a graph with N vertices:</a:t>
            </a:r>
          </a:p>
          <a:p>
            <a:pPr marL="0" indent="0">
              <a:buNone/>
            </a:pPr>
            <a:r>
              <a:rPr lang="en-IN" dirty="0"/>
              <a:t>(1) Initialize the shortest paths between any 2 vertices with Infinity. </a:t>
            </a:r>
          </a:p>
          <a:p>
            <a:pPr marL="0" indent="0">
              <a:buNone/>
            </a:pPr>
            <a:r>
              <a:rPr lang="en-IN" dirty="0"/>
              <a:t>(2) Find all pair shortest paths that use 0 intermediate vertices, then find the shortest paths that use 1 intermediate vertex and so on.. until using all N vertices as intermediate nodes. </a:t>
            </a:r>
          </a:p>
          <a:p>
            <a:pPr marL="0" indent="0">
              <a:buNone/>
            </a:pPr>
            <a:r>
              <a:rPr lang="en-IN" dirty="0"/>
              <a:t>(3) Minimize the shortest paths between any 2 pairs in the previous operation. </a:t>
            </a:r>
          </a:p>
          <a:p>
            <a:pPr marL="0" indent="0">
              <a:buNone/>
            </a:pPr>
            <a:r>
              <a:rPr lang="en-IN" dirty="0"/>
              <a:t>(4) For any 2 vertices (i,j) , one should actually minimize the distances between this pair using the first K nodes, so the shortest path will be: min(dist[i][k]+dist[k][j],dist[i][j]).</a:t>
            </a:r>
          </a:p>
          <a:p>
            <a:endParaRPr lang="en-US" dirty="0"/>
          </a:p>
        </p:txBody>
      </p:sp>
    </p:spTree>
    <p:extLst>
      <p:ext uri="{BB962C8B-B14F-4D97-AF65-F5344CB8AC3E}">
        <p14:creationId xmlns:p14="http://schemas.microsoft.com/office/powerpoint/2010/main" val="28165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33066-6D5A-FF46-BC93-35A57034E4D0}"/>
              </a:ext>
            </a:extLst>
          </p:cNvPr>
          <p:cNvSpPr>
            <a:spLocks noGrp="1"/>
          </p:cNvSpPr>
          <p:nvPr>
            <p:ph type="title"/>
          </p:nvPr>
        </p:nvSpPr>
        <p:spPr>
          <a:xfrm>
            <a:off x="546411" y="609601"/>
            <a:ext cx="10270816" cy="1107688"/>
          </a:xfrm>
        </p:spPr>
        <p:txBody>
          <a:bodyPr/>
          <a:lstStyle/>
          <a:p>
            <a:r>
              <a:rPr lang="en-US" dirty="0">
                <a:solidFill>
                  <a:srgbClr val="FF0000"/>
                </a:solidFill>
              </a:rPr>
              <a:t>ALGORITHM: </a:t>
            </a:r>
          </a:p>
        </p:txBody>
      </p:sp>
      <p:pic>
        <p:nvPicPr>
          <p:cNvPr id="5" name="Content Placeholder 4">
            <a:extLst>
              <a:ext uri="{FF2B5EF4-FFF2-40B4-BE49-F238E27FC236}">
                <a16:creationId xmlns:a16="http://schemas.microsoft.com/office/drawing/2014/main" id="{ACD9A6BF-3A79-B642-8D9E-F4EEF268C8A7}"/>
              </a:ext>
            </a:extLst>
          </p:cNvPr>
          <p:cNvPicPr>
            <a:picLocks noGrp="1" noChangeAspect="1"/>
          </p:cNvPicPr>
          <p:nvPr>
            <p:ph idx="1"/>
          </p:nvPr>
        </p:nvPicPr>
        <p:blipFill>
          <a:blip r:embed="rId2"/>
          <a:srcRect/>
          <a:stretch/>
        </p:blipFill>
        <p:spPr>
          <a:xfrm>
            <a:off x="658195" y="2416036"/>
            <a:ext cx="5820664" cy="3014608"/>
          </a:xfrm>
        </p:spPr>
      </p:pic>
      <p:sp>
        <p:nvSpPr>
          <p:cNvPr id="4" name="TextBox 3">
            <a:extLst>
              <a:ext uri="{FF2B5EF4-FFF2-40B4-BE49-F238E27FC236}">
                <a16:creationId xmlns:a16="http://schemas.microsoft.com/office/drawing/2014/main" id="{AF75A61E-B198-3544-BC39-1792E6A3E771}"/>
              </a:ext>
            </a:extLst>
          </p:cNvPr>
          <p:cNvSpPr txBox="1"/>
          <p:nvPr/>
        </p:nvSpPr>
        <p:spPr>
          <a:xfrm>
            <a:off x="6858000" y="2698596"/>
            <a:ext cx="4192859" cy="2308324"/>
          </a:xfrm>
          <a:prstGeom prst="rect">
            <a:avLst/>
          </a:prstGeom>
          <a:noFill/>
        </p:spPr>
        <p:txBody>
          <a:bodyPr wrap="square" rtlCol="0">
            <a:spAutoFit/>
          </a:bodyPr>
          <a:lstStyle/>
          <a:p>
            <a:r>
              <a:rPr lang="en-IN" dirty="0">
                <a:solidFill>
                  <a:schemeClr val="accent3">
                    <a:lumMod val="60000"/>
                    <a:lumOff val="40000"/>
                  </a:schemeClr>
                </a:solidFill>
                <a:highlight>
                  <a:srgbClr val="FFFF00"/>
                </a:highlight>
              </a:rPr>
              <a:t>ANALYSIS:</a:t>
            </a:r>
          </a:p>
          <a:p>
            <a:endParaRPr lang="en-IN" dirty="0">
              <a:solidFill>
                <a:schemeClr val="accent3">
                  <a:lumMod val="60000"/>
                  <a:lumOff val="40000"/>
                </a:schemeClr>
              </a:solidFill>
              <a:highlight>
                <a:srgbClr val="FFFF00"/>
              </a:highlight>
            </a:endParaRPr>
          </a:p>
          <a:p>
            <a:r>
              <a:rPr lang="en-IN" dirty="0"/>
              <a:t>The Floyd-Warshall algorithm runs in </a:t>
            </a:r>
            <a:r>
              <a:rPr lang="en-IN" i="1" dirty="0"/>
              <a:t>O</a:t>
            </a:r>
            <a:r>
              <a:rPr lang="en-IN" dirty="0"/>
              <a:t>(∣</a:t>
            </a:r>
            <a:r>
              <a:rPr lang="en-IN" i="1" dirty="0"/>
              <a:t>V</a:t>
            </a:r>
            <a:r>
              <a:rPr lang="en-IN" dirty="0"/>
              <a:t>∣^3) time. </a:t>
            </a:r>
          </a:p>
          <a:p>
            <a:r>
              <a:rPr lang="en-IN" dirty="0"/>
              <a:t>This is because of the three nested for loops that are run after the initialization and population of the distance matrix, M.</a:t>
            </a:r>
            <a:endParaRPr lang="en-US" dirty="0"/>
          </a:p>
        </p:txBody>
      </p:sp>
    </p:spTree>
    <p:extLst>
      <p:ext uri="{BB962C8B-B14F-4D97-AF65-F5344CB8AC3E}">
        <p14:creationId xmlns:p14="http://schemas.microsoft.com/office/powerpoint/2010/main" val="2522739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4C65-82E0-DC4C-AC4D-BE893529A023}"/>
              </a:ext>
            </a:extLst>
          </p:cNvPr>
          <p:cNvSpPr>
            <a:spLocks noGrp="1"/>
          </p:cNvSpPr>
          <p:nvPr>
            <p:ph type="title"/>
          </p:nvPr>
        </p:nvSpPr>
        <p:spPr>
          <a:xfrm>
            <a:off x="897674" y="2215375"/>
            <a:ext cx="10131425" cy="1456267"/>
          </a:xfrm>
        </p:spPr>
        <p:txBody>
          <a:bodyPr>
            <a:normAutofit/>
          </a:bodyPr>
          <a:lstStyle/>
          <a:p>
            <a:pPr algn="ctr"/>
            <a:r>
              <a:rPr lang="en-US" sz="6000" dirty="0">
                <a:solidFill>
                  <a:schemeClr val="accent3">
                    <a:lumMod val="60000"/>
                    <a:lumOff val="40000"/>
                  </a:schemeClr>
                </a:solidFill>
              </a:rPr>
              <a:t>THANK YOU</a:t>
            </a:r>
          </a:p>
        </p:txBody>
      </p:sp>
    </p:spTree>
    <p:extLst>
      <p:ext uri="{BB962C8B-B14F-4D97-AF65-F5344CB8AC3E}">
        <p14:creationId xmlns:p14="http://schemas.microsoft.com/office/powerpoint/2010/main" val="3959434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1D6F-D7C4-EA4B-9B0B-9FD088A795F5}"/>
              </a:ext>
            </a:extLst>
          </p:cNvPr>
          <p:cNvSpPr>
            <a:spLocks noGrp="1"/>
          </p:cNvSpPr>
          <p:nvPr>
            <p:ph type="title"/>
          </p:nvPr>
        </p:nvSpPr>
        <p:spPr/>
        <p:txBody>
          <a:bodyPr/>
          <a:lstStyle/>
          <a:p>
            <a:r>
              <a:rPr lang="en-US" dirty="0">
                <a:solidFill>
                  <a:schemeClr val="accent5">
                    <a:lumMod val="60000"/>
                    <a:lumOff val="40000"/>
                  </a:schemeClr>
                </a:solidFill>
              </a:rPr>
              <a:t>TRAVERSALS</a:t>
            </a:r>
          </a:p>
        </p:txBody>
      </p:sp>
      <p:sp>
        <p:nvSpPr>
          <p:cNvPr id="3" name="Content Placeholder 2">
            <a:extLst>
              <a:ext uri="{FF2B5EF4-FFF2-40B4-BE49-F238E27FC236}">
                <a16:creationId xmlns:a16="http://schemas.microsoft.com/office/drawing/2014/main" id="{00C34104-C170-4241-9A74-C30556F85251}"/>
              </a:ext>
            </a:extLst>
          </p:cNvPr>
          <p:cNvSpPr>
            <a:spLocks noGrp="1"/>
          </p:cNvSpPr>
          <p:nvPr>
            <p:ph idx="1"/>
          </p:nvPr>
        </p:nvSpPr>
        <p:spPr/>
        <p:txBody>
          <a:bodyPr/>
          <a:lstStyle/>
          <a:p>
            <a:r>
              <a:rPr lang="en-IN" dirty="0"/>
              <a:t>To visit each node or vertex which is a connected component, tree-based algorithms are used. You can do this easily by iterating through all the vertices of the graph, performing the algorithm on each vertex that is still unvisited when examined.</a:t>
            </a:r>
          </a:p>
          <a:p>
            <a:r>
              <a:rPr lang="en-IN" dirty="0"/>
              <a:t>Two algorithms are generally used for the traversal of a graph: Depth first search (DFS) and Breadth first search (BFS)</a:t>
            </a:r>
          </a:p>
          <a:p>
            <a:r>
              <a:rPr lang="en-US" dirty="0"/>
              <a:t>BFS gives level order print of the graph whereas inorder traversal is a type of DFS.</a:t>
            </a:r>
          </a:p>
        </p:txBody>
      </p:sp>
    </p:spTree>
    <p:extLst>
      <p:ext uri="{BB962C8B-B14F-4D97-AF65-F5344CB8AC3E}">
        <p14:creationId xmlns:p14="http://schemas.microsoft.com/office/powerpoint/2010/main" val="1744640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9A324-081B-054D-AF7E-D4AA42998684}"/>
              </a:ext>
            </a:extLst>
          </p:cNvPr>
          <p:cNvSpPr>
            <a:spLocks noGrp="1"/>
          </p:cNvSpPr>
          <p:nvPr>
            <p:ph type="title"/>
          </p:nvPr>
        </p:nvSpPr>
        <p:spPr/>
        <p:txBody>
          <a:bodyPr/>
          <a:lstStyle/>
          <a:p>
            <a:r>
              <a:rPr lang="en-US" dirty="0">
                <a:solidFill>
                  <a:schemeClr val="accent3">
                    <a:lumMod val="60000"/>
                    <a:lumOff val="40000"/>
                  </a:schemeClr>
                </a:solidFill>
              </a:rPr>
              <a:t>1. BREADTH FIRST SEARCH (BFS)</a:t>
            </a:r>
          </a:p>
        </p:txBody>
      </p:sp>
      <p:sp>
        <p:nvSpPr>
          <p:cNvPr id="3" name="Content Placeholder 2">
            <a:extLst>
              <a:ext uri="{FF2B5EF4-FFF2-40B4-BE49-F238E27FC236}">
                <a16:creationId xmlns:a16="http://schemas.microsoft.com/office/drawing/2014/main" id="{73296DBA-763A-5E47-88D3-7406EA64C2A4}"/>
              </a:ext>
            </a:extLst>
          </p:cNvPr>
          <p:cNvSpPr>
            <a:spLocks noGrp="1"/>
          </p:cNvSpPr>
          <p:nvPr>
            <p:ph idx="1"/>
          </p:nvPr>
        </p:nvSpPr>
        <p:spPr/>
        <p:txBody>
          <a:bodyPr/>
          <a:lstStyle/>
          <a:p>
            <a:r>
              <a:rPr lang="en-IN" dirty="0"/>
              <a:t>It starts at the tree root (or some arbitrary node of a graph, sometimes referred to as a ‘search key’), and explores all of the neighbour nodes at the present depth prior to moving on to the nodes at the next depth level.</a:t>
            </a:r>
          </a:p>
          <a:p>
            <a:r>
              <a:rPr lang="en-IN" dirty="0"/>
              <a:t>The only catch here is, unlike trees, graphs may contain cycles, so we may come to the same node again. To avoid processing a node more than once, we use a Boolean visited array. For simplicity, it is assumed that all vertices are reachable from the starting vertex.</a:t>
            </a:r>
          </a:p>
          <a:p>
            <a:endParaRPr lang="en-US" dirty="0"/>
          </a:p>
        </p:txBody>
      </p:sp>
    </p:spTree>
    <p:extLst>
      <p:ext uri="{BB962C8B-B14F-4D97-AF65-F5344CB8AC3E}">
        <p14:creationId xmlns:p14="http://schemas.microsoft.com/office/powerpoint/2010/main" val="4006652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6" name="Picture Placeholder 5" descr="A screenshot of a cell phone&#10;&#10;Description automatically generated">
            <a:extLst>
              <a:ext uri="{FF2B5EF4-FFF2-40B4-BE49-F238E27FC236}">
                <a16:creationId xmlns:a16="http://schemas.microsoft.com/office/drawing/2014/main" id="{14A4D892-6384-7C47-9DD2-15AC80887340}"/>
              </a:ext>
            </a:extLst>
          </p:cNvPr>
          <p:cNvPicPr preferRelativeResize="0">
            <a:picLocks noGrp="1" noChangeAspect="1"/>
          </p:cNvPicPr>
          <p:nvPr>
            <p:ph type="pic" idx="1"/>
          </p:nvPr>
        </p:nvPicPr>
        <p:blipFill rotWithShape="1">
          <a:blip r:embed="rId4"/>
          <a:stretch/>
        </p:blipFill>
        <p:spPr>
          <a:xfrm>
            <a:off x="437537" y="1382402"/>
            <a:ext cx="4421456" cy="3680252"/>
          </a:xfrm>
          <a:prstGeom prst="rect">
            <a:avLst/>
          </a:prstGeom>
        </p:spPr>
      </p:pic>
      <p:sp>
        <p:nvSpPr>
          <p:cNvPr id="4" name="Text Placeholder 3">
            <a:extLst>
              <a:ext uri="{FF2B5EF4-FFF2-40B4-BE49-F238E27FC236}">
                <a16:creationId xmlns:a16="http://schemas.microsoft.com/office/drawing/2014/main" id="{6392A73A-248C-0B45-BD3D-C23AE1B44DF9}"/>
              </a:ext>
            </a:extLst>
          </p:cNvPr>
          <p:cNvSpPr>
            <a:spLocks noGrp="1"/>
          </p:cNvSpPr>
          <p:nvPr>
            <p:ph type="body" sz="half" idx="2"/>
          </p:nvPr>
        </p:nvSpPr>
        <p:spPr>
          <a:xfrm>
            <a:off x="5475249" y="724829"/>
            <a:ext cx="6097319" cy="5498990"/>
          </a:xfrm>
        </p:spPr>
        <p:txBody>
          <a:bodyPr vert="horz" lIns="91440" tIns="45720" rIns="91440" bIns="45720" rtlCol="0" anchor="ctr">
            <a:normAutofit fontScale="92500" lnSpcReduction="10000"/>
          </a:bodyPr>
          <a:lstStyle/>
          <a:p>
            <a:r>
              <a:rPr lang="en-IN" dirty="0"/>
              <a:t>What we do in a BFS is a simple step-by-step process:</a:t>
            </a:r>
          </a:p>
          <a:p>
            <a:r>
              <a:rPr lang="en-IN" dirty="0"/>
              <a:t>1. Start from a vertex </a:t>
            </a:r>
            <a:r>
              <a:rPr lang="en-IN" b="1" dirty="0"/>
              <a:t>S</a:t>
            </a:r>
            <a:r>
              <a:rPr lang="en-IN" dirty="0"/>
              <a:t>. Let this vertex be at what is called…. “Level 0”.</a:t>
            </a:r>
          </a:p>
          <a:p>
            <a:r>
              <a:rPr lang="en-IN" dirty="0"/>
              <a:t>2. Find all the other vertices that are immediately accessible from this starting vertex </a:t>
            </a:r>
            <a:r>
              <a:rPr lang="en-IN" b="1" dirty="0"/>
              <a:t>S</a:t>
            </a:r>
            <a:r>
              <a:rPr lang="en-IN" dirty="0"/>
              <a:t>, that is they are only a single edge away (the adjacent vertices).</a:t>
            </a:r>
          </a:p>
          <a:p>
            <a:r>
              <a:rPr lang="en-IN" dirty="0"/>
              <a:t>3. Mark these adjacent vertices to be at “Level 1”.</a:t>
            </a:r>
          </a:p>
          <a:p>
            <a:r>
              <a:rPr lang="en-IN" dirty="0"/>
              <a:t>4. You might be coming back to the same vertex due to a loop or a ring in the graph. If this happens, your BFS will take </a:t>
            </a:r>
            <a:r>
              <a:rPr lang="en-IN" b="1" dirty="0"/>
              <a:t>∞</a:t>
            </a:r>
            <a:r>
              <a:rPr lang="en-IN" dirty="0"/>
              <a:t> time. So, you will go only to those vertices who do not have their “Level” set to some value.</a:t>
            </a:r>
          </a:p>
          <a:p>
            <a:r>
              <a:rPr lang="en-IN" dirty="0"/>
              <a:t>5. Mark which is the parent vertex of the current vertex you’re at, i.e., the vertex from which you accessed the current vertex. Do this for all the vertices at Level 1.</a:t>
            </a:r>
          </a:p>
          <a:p>
            <a:r>
              <a:rPr lang="en-IN" dirty="0"/>
              <a:t>6. Now, find all those vertices that are a single edge away from all the vertices which are at “Level 1”. These new set of vertices will be at “Level 2”.</a:t>
            </a:r>
          </a:p>
          <a:p>
            <a:r>
              <a:rPr lang="en-IN" dirty="0"/>
              <a:t>7. Repeat this process until you run out of graph.</a:t>
            </a:r>
          </a:p>
          <a:p>
            <a:pPr>
              <a:buFont typeface="Arial"/>
              <a:buChar char="•"/>
            </a:pPr>
            <a:endParaRPr lang="en-US" dirty="0"/>
          </a:p>
        </p:txBody>
      </p:sp>
    </p:spTree>
    <p:extLst>
      <p:ext uri="{BB962C8B-B14F-4D97-AF65-F5344CB8AC3E}">
        <p14:creationId xmlns:p14="http://schemas.microsoft.com/office/powerpoint/2010/main" val="331628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43729-7799-D346-96F2-89B03D4DA6DA}"/>
              </a:ext>
            </a:extLst>
          </p:cNvPr>
          <p:cNvSpPr>
            <a:spLocks noGrp="1"/>
          </p:cNvSpPr>
          <p:nvPr>
            <p:ph type="title"/>
          </p:nvPr>
        </p:nvSpPr>
        <p:spPr>
          <a:xfrm>
            <a:off x="685801" y="609600"/>
            <a:ext cx="10131425" cy="840059"/>
          </a:xfrm>
        </p:spPr>
        <p:txBody>
          <a:bodyPr/>
          <a:lstStyle/>
          <a:p>
            <a:r>
              <a:rPr lang="en-US" dirty="0">
                <a:solidFill>
                  <a:schemeClr val="accent1">
                    <a:lumMod val="40000"/>
                    <a:lumOff val="60000"/>
                  </a:schemeClr>
                </a:solidFill>
              </a:rPr>
              <a:t>Pseudocode:</a:t>
            </a:r>
          </a:p>
        </p:txBody>
      </p:sp>
      <p:sp>
        <p:nvSpPr>
          <p:cNvPr id="3" name="Content Placeholder 2">
            <a:extLst>
              <a:ext uri="{FF2B5EF4-FFF2-40B4-BE49-F238E27FC236}">
                <a16:creationId xmlns:a16="http://schemas.microsoft.com/office/drawing/2014/main" id="{9BEA7A52-0AA0-8847-933A-0C44C385E416}"/>
              </a:ext>
            </a:extLst>
          </p:cNvPr>
          <p:cNvSpPr>
            <a:spLocks noGrp="1"/>
          </p:cNvSpPr>
          <p:nvPr>
            <p:ph idx="1"/>
          </p:nvPr>
        </p:nvSpPr>
        <p:spPr>
          <a:xfrm>
            <a:off x="685801" y="1449659"/>
            <a:ext cx="10131425" cy="4341542"/>
          </a:xfrm>
        </p:spPr>
        <p:txBody>
          <a:bodyPr>
            <a:normAutofit fontScale="92500" lnSpcReduction="10000"/>
          </a:bodyPr>
          <a:lstStyle/>
          <a:p>
            <a:r>
              <a:rPr lang="en-IN" dirty="0"/>
              <a:t>BFS (G, s)     </a:t>
            </a:r>
            <a:r>
              <a:rPr lang="en-IN" dirty="0">
                <a:solidFill>
                  <a:schemeClr val="bg2">
                    <a:lumMod val="20000"/>
                    <a:lumOff val="80000"/>
                  </a:schemeClr>
                </a:solidFill>
              </a:rPr>
              <a:t>//Where G is the graph and s is the source node let Q be queue</a:t>
            </a:r>
            <a:r>
              <a:rPr lang="en-IN" dirty="0"/>
              <a:t>.</a:t>
            </a:r>
          </a:p>
          <a:p>
            <a:r>
              <a:rPr lang="en-IN" dirty="0"/>
              <a:t> </a:t>
            </a:r>
            <a:r>
              <a:rPr lang="en-IN" dirty="0" err="1"/>
              <a:t>Q.enqueue</a:t>
            </a:r>
            <a:r>
              <a:rPr lang="en-IN" dirty="0"/>
              <a:t>( s ) </a:t>
            </a:r>
            <a:r>
              <a:rPr lang="en-IN" dirty="0">
                <a:solidFill>
                  <a:schemeClr val="bg2">
                    <a:lumMod val="20000"/>
                    <a:lumOff val="80000"/>
                  </a:schemeClr>
                </a:solidFill>
              </a:rPr>
              <a:t>//Inserting s in queue until all its neighbour vertices are marked. </a:t>
            </a:r>
          </a:p>
          <a:p>
            <a:r>
              <a:rPr lang="en-IN" dirty="0"/>
              <a:t>mark s as visited.</a:t>
            </a:r>
          </a:p>
          <a:p>
            <a:r>
              <a:rPr lang="en-IN" dirty="0"/>
              <a:t> while ( Q is not empty)</a:t>
            </a:r>
          </a:p>
          <a:p>
            <a:r>
              <a:rPr lang="en-IN" dirty="0"/>
              <a:t> </a:t>
            </a:r>
            <a:r>
              <a:rPr lang="en-IN" dirty="0">
                <a:solidFill>
                  <a:schemeClr val="bg2">
                    <a:lumMod val="20000"/>
                    <a:lumOff val="80000"/>
                  </a:schemeClr>
                </a:solidFill>
              </a:rPr>
              <a:t>//Removing that vertex from </a:t>
            </a:r>
            <a:r>
              <a:rPr lang="en-IN" dirty="0" err="1">
                <a:solidFill>
                  <a:schemeClr val="bg2">
                    <a:lumMod val="20000"/>
                    <a:lumOff val="80000"/>
                  </a:schemeClr>
                </a:solidFill>
              </a:rPr>
              <a:t>queue,whose</a:t>
            </a:r>
            <a:r>
              <a:rPr lang="en-IN" dirty="0">
                <a:solidFill>
                  <a:schemeClr val="bg2">
                    <a:lumMod val="20000"/>
                    <a:lumOff val="80000"/>
                  </a:schemeClr>
                </a:solidFill>
              </a:rPr>
              <a:t> neighbour will be visited now </a:t>
            </a:r>
          </a:p>
          <a:p>
            <a:r>
              <a:rPr lang="en-IN" dirty="0"/>
              <a:t>     v = </a:t>
            </a:r>
            <a:r>
              <a:rPr lang="en-IN" dirty="0" err="1"/>
              <a:t>Q.dequeue</a:t>
            </a:r>
            <a:r>
              <a:rPr lang="en-IN" dirty="0"/>
              <a:t>( ) </a:t>
            </a:r>
          </a:p>
          <a:p>
            <a:r>
              <a:rPr lang="en-IN" dirty="0">
                <a:solidFill>
                  <a:schemeClr val="bg2">
                    <a:lumMod val="20000"/>
                    <a:lumOff val="80000"/>
                  </a:schemeClr>
                </a:solidFill>
              </a:rPr>
              <a:t>//processing all the neighbours of v</a:t>
            </a:r>
          </a:p>
          <a:p>
            <a:r>
              <a:rPr lang="en-IN" dirty="0"/>
              <a:t>       for all neighbours w of v in Graph G </a:t>
            </a:r>
          </a:p>
          <a:p>
            <a:r>
              <a:rPr lang="en-IN" dirty="0"/>
              <a:t>         if w is not visited </a:t>
            </a:r>
          </a:p>
          <a:p>
            <a:r>
              <a:rPr lang="en-IN" dirty="0"/>
              <a:t>           </a:t>
            </a:r>
            <a:r>
              <a:rPr lang="en-IN" dirty="0" err="1"/>
              <a:t>Q.enqueue</a:t>
            </a:r>
            <a:r>
              <a:rPr lang="en-IN" dirty="0"/>
              <a:t>( w ) </a:t>
            </a:r>
          </a:p>
          <a:p>
            <a:r>
              <a:rPr lang="en-IN" dirty="0">
                <a:solidFill>
                  <a:schemeClr val="bg2">
                    <a:lumMod val="20000"/>
                    <a:lumOff val="80000"/>
                  </a:schemeClr>
                </a:solidFill>
              </a:rPr>
              <a:t>//Stores w in Q to further visit its neighbour </a:t>
            </a:r>
          </a:p>
          <a:p>
            <a:r>
              <a:rPr lang="en-IN" dirty="0"/>
              <a:t>        mark w as visited.</a:t>
            </a:r>
            <a:endParaRPr lang="en-US" dirty="0"/>
          </a:p>
        </p:txBody>
      </p:sp>
    </p:spTree>
    <p:extLst>
      <p:ext uri="{BB962C8B-B14F-4D97-AF65-F5344CB8AC3E}">
        <p14:creationId xmlns:p14="http://schemas.microsoft.com/office/powerpoint/2010/main" val="3159562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25932-C095-724D-AEAF-C4BE4A32022F}"/>
              </a:ext>
            </a:extLst>
          </p:cNvPr>
          <p:cNvSpPr>
            <a:spLocks noGrp="1"/>
          </p:cNvSpPr>
          <p:nvPr>
            <p:ph type="title"/>
          </p:nvPr>
        </p:nvSpPr>
        <p:spPr>
          <a:xfrm>
            <a:off x="685801" y="609600"/>
            <a:ext cx="10131425" cy="862361"/>
          </a:xfrm>
        </p:spPr>
        <p:txBody>
          <a:bodyPr/>
          <a:lstStyle/>
          <a:p>
            <a:r>
              <a:rPr lang="en-US" dirty="0">
                <a:solidFill>
                  <a:schemeClr val="accent3">
                    <a:lumMod val="75000"/>
                  </a:schemeClr>
                </a:solidFill>
              </a:rPr>
              <a:t>TIME COMPLEXITY:</a:t>
            </a:r>
          </a:p>
        </p:txBody>
      </p:sp>
      <p:sp>
        <p:nvSpPr>
          <p:cNvPr id="3" name="Content Placeholder 2">
            <a:extLst>
              <a:ext uri="{FF2B5EF4-FFF2-40B4-BE49-F238E27FC236}">
                <a16:creationId xmlns:a16="http://schemas.microsoft.com/office/drawing/2014/main" id="{6AE167DB-811D-F548-ABDC-D04429D0B164}"/>
              </a:ext>
            </a:extLst>
          </p:cNvPr>
          <p:cNvSpPr>
            <a:spLocks noGrp="1"/>
          </p:cNvSpPr>
          <p:nvPr>
            <p:ph idx="1"/>
          </p:nvPr>
        </p:nvSpPr>
        <p:spPr>
          <a:xfrm>
            <a:off x="685801" y="1884557"/>
            <a:ext cx="10131425" cy="3906644"/>
          </a:xfrm>
        </p:spPr>
        <p:txBody>
          <a:bodyPr/>
          <a:lstStyle/>
          <a:p>
            <a:r>
              <a:rPr lang="en-IN" dirty="0"/>
              <a:t>It takes O(V)</a:t>
            </a:r>
            <a:r>
              <a:rPr lang="en-IN" i="1" dirty="0"/>
              <a:t> </a:t>
            </a:r>
            <a:r>
              <a:rPr lang="en-IN" dirty="0"/>
              <a:t>time to initialize the distance and predecessor for each vertex (</a:t>
            </a:r>
            <a:r>
              <a:rPr lang="el-GR" dirty="0"/>
              <a:t>Θ(</a:t>
            </a:r>
            <a:r>
              <a:rPr lang="en-IN" dirty="0"/>
              <a:t>V) time, actually).</a:t>
            </a:r>
          </a:p>
          <a:p>
            <a:r>
              <a:rPr lang="en-IN" dirty="0"/>
              <a:t> Each vertex is visited at most one time, because only the first time that it is reached is its distance null, and so each vertex is enqueued at most one time.</a:t>
            </a:r>
          </a:p>
          <a:p>
            <a:r>
              <a:rPr lang="en-IN" dirty="0"/>
              <a:t> Since we examine the edges incident on a vertex only when we visit from it, each edge is examined at most twice, once for each of the vertices it's incident on. </a:t>
            </a:r>
          </a:p>
          <a:p>
            <a:r>
              <a:rPr lang="en-IN" dirty="0"/>
              <a:t>Thus, breadth-first search spends O(V+E)</a:t>
            </a:r>
            <a:r>
              <a:rPr lang="en-IN" i="1" dirty="0"/>
              <a:t> </a:t>
            </a:r>
            <a:r>
              <a:rPr lang="en-IN" dirty="0"/>
              <a:t>, time visiting vertices.</a:t>
            </a:r>
            <a:endParaRPr lang="en-US" dirty="0"/>
          </a:p>
        </p:txBody>
      </p:sp>
    </p:spTree>
    <p:extLst>
      <p:ext uri="{BB962C8B-B14F-4D97-AF65-F5344CB8AC3E}">
        <p14:creationId xmlns:p14="http://schemas.microsoft.com/office/powerpoint/2010/main" val="95877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9A324-081B-054D-AF7E-D4AA42998684}"/>
              </a:ext>
            </a:extLst>
          </p:cNvPr>
          <p:cNvSpPr>
            <a:spLocks noGrp="1"/>
          </p:cNvSpPr>
          <p:nvPr>
            <p:ph type="title"/>
          </p:nvPr>
        </p:nvSpPr>
        <p:spPr/>
        <p:txBody>
          <a:bodyPr/>
          <a:lstStyle/>
          <a:p>
            <a:r>
              <a:rPr lang="en-US" dirty="0">
                <a:solidFill>
                  <a:schemeClr val="accent3">
                    <a:lumMod val="60000"/>
                    <a:lumOff val="40000"/>
                  </a:schemeClr>
                </a:solidFill>
              </a:rPr>
              <a:t>2. DEPTH FIRST SEARCH (DFS) </a:t>
            </a:r>
          </a:p>
        </p:txBody>
      </p:sp>
      <p:sp>
        <p:nvSpPr>
          <p:cNvPr id="3" name="Content Placeholder 2">
            <a:extLst>
              <a:ext uri="{FF2B5EF4-FFF2-40B4-BE49-F238E27FC236}">
                <a16:creationId xmlns:a16="http://schemas.microsoft.com/office/drawing/2014/main" id="{73296DBA-763A-5E47-88D3-7406EA64C2A4}"/>
              </a:ext>
            </a:extLst>
          </p:cNvPr>
          <p:cNvSpPr>
            <a:spLocks noGrp="1"/>
          </p:cNvSpPr>
          <p:nvPr>
            <p:ph idx="1"/>
          </p:nvPr>
        </p:nvSpPr>
        <p:spPr/>
        <p:txBody>
          <a:bodyPr/>
          <a:lstStyle/>
          <a:p>
            <a:r>
              <a:rPr lang="en-IN" dirty="0"/>
              <a:t>Depth-first search is a common way that many people naturally use when solving problems like mazes.</a:t>
            </a:r>
          </a:p>
          <a:p>
            <a:r>
              <a:rPr lang="en-IN" dirty="0"/>
              <a:t>First, we select a path in the maze (for the sake of this example, let’s choose a path according to some rule we lay out ahead of time) and we follow it until we hit a dead end or reach the end of the maze. If a given path doesn’t work, we backtrack and take an alternative path from a past junction and try that path.</a:t>
            </a:r>
          </a:p>
          <a:p>
            <a:r>
              <a:rPr lang="en-IN" dirty="0"/>
              <a:t>To turn this into a graph traversal algorithm, we basically replace “child” with “neighbour”. But to prevent infinite loops, we only want to visit each vertex once. Just like in BFS, we can use marks to keep track of the vertices that have already been visited, so we don’t visit them again. Also, just like in BFS, we can use this search to build a spanning tree with certain useful properties.</a:t>
            </a:r>
          </a:p>
          <a:p>
            <a:endParaRPr lang="en-US" dirty="0"/>
          </a:p>
        </p:txBody>
      </p:sp>
    </p:spTree>
    <p:extLst>
      <p:ext uri="{BB962C8B-B14F-4D97-AF65-F5344CB8AC3E}">
        <p14:creationId xmlns:p14="http://schemas.microsoft.com/office/powerpoint/2010/main" val="2980632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E66C-98C1-CF4F-B134-A387BFABAC79}"/>
              </a:ext>
            </a:extLst>
          </p:cNvPr>
          <p:cNvSpPr>
            <a:spLocks noGrp="1"/>
          </p:cNvSpPr>
          <p:nvPr>
            <p:ph type="title"/>
          </p:nvPr>
        </p:nvSpPr>
        <p:spPr>
          <a:xfrm>
            <a:off x="685800" y="836342"/>
            <a:ext cx="3183673" cy="858644"/>
          </a:xfrm>
        </p:spPr>
        <p:txBody>
          <a:bodyPr/>
          <a:lstStyle/>
          <a:p>
            <a:r>
              <a:rPr lang="en-US" dirty="0"/>
              <a:t>Algorithm:</a:t>
            </a:r>
          </a:p>
        </p:txBody>
      </p:sp>
      <p:pic>
        <p:nvPicPr>
          <p:cNvPr id="6" name="Picture Placeholder 5" descr="A picture containing necklace&#10;&#10;Description automatically generated">
            <a:extLst>
              <a:ext uri="{FF2B5EF4-FFF2-40B4-BE49-F238E27FC236}">
                <a16:creationId xmlns:a16="http://schemas.microsoft.com/office/drawing/2014/main" id="{3BDA32A4-50E8-8544-AD65-3F8367DDA5DA}"/>
              </a:ext>
            </a:extLst>
          </p:cNvPr>
          <p:cNvPicPr>
            <a:picLocks noGrp="1" noChangeAspect="1"/>
          </p:cNvPicPr>
          <p:nvPr>
            <p:ph type="pic" idx="1"/>
          </p:nvPr>
        </p:nvPicPr>
        <p:blipFill>
          <a:blip r:embed="rId2"/>
          <a:srcRect l="3880" r="3880"/>
          <a:stretch>
            <a:fillRect/>
          </a:stretch>
        </p:blipFill>
        <p:spPr>
          <a:xfrm>
            <a:off x="4200525" y="537901"/>
            <a:ext cx="7305675" cy="5448561"/>
          </a:xfrm>
        </p:spPr>
      </p:pic>
      <p:sp>
        <p:nvSpPr>
          <p:cNvPr id="4" name="Text Placeholder 3">
            <a:extLst>
              <a:ext uri="{FF2B5EF4-FFF2-40B4-BE49-F238E27FC236}">
                <a16:creationId xmlns:a16="http://schemas.microsoft.com/office/drawing/2014/main" id="{F8050D2D-3038-C244-A488-A59E625C6DB4}"/>
              </a:ext>
            </a:extLst>
          </p:cNvPr>
          <p:cNvSpPr>
            <a:spLocks noGrp="1"/>
          </p:cNvSpPr>
          <p:nvPr>
            <p:ph type="body" sz="half" idx="2"/>
          </p:nvPr>
        </p:nvSpPr>
        <p:spPr>
          <a:xfrm>
            <a:off x="685800" y="2051825"/>
            <a:ext cx="3183673" cy="3847170"/>
          </a:xfrm>
        </p:spPr>
        <p:txBody>
          <a:bodyPr>
            <a:normAutofit/>
          </a:bodyPr>
          <a:lstStyle/>
          <a:p>
            <a:r>
              <a:rPr lang="en-IN" dirty="0">
                <a:solidFill>
                  <a:schemeClr val="accent5">
                    <a:lumMod val="60000"/>
                    <a:lumOff val="40000"/>
                  </a:schemeClr>
                </a:solidFill>
              </a:rPr>
              <a:t>dfs(vertex v)</a:t>
            </a:r>
            <a:br>
              <a:rPr lang="en-IN" dirty="0">
                <a:solidFill>
                  <a:schemeClr val="accent5">
                    <a:lumMod val="60000"/>
                    <a:lumOff val="40000"/>
                  </a:schemeClr>
                </a:solidFill>
              </a:rPr>
            </a:br>
            <a:r>
              <a:rPr lang="en-IN" dirty="0">
                <a:solidFill>
                  <a:schemeClr val="accent5">
                    <a:lumMod val="60000"/>
                    <a:lumOff val="40000"/>
                  </a:schemeClr>
                </a:solidFill>
              </a:rPr>
              <a:t>{</a:t>
            </a:r>
            <a:br>
              <a:rPr lang="en-IN" dirty="0">
                <a:solidFill>
                  <a:schemeClr val="accent5">
                    <a:lumMod val="60000"/>
                    <a:lumOff val="40000"/>
                  </a:schemeClr>
                </a:solidFill>
              </a:rPr>
            </a:br>
            <a:r>
              <a:rPr lang="en-IN" dirty="0">
                <a:solidFill>
                  <a:schemeClr val="accent5">
                    <a:lumMod val="60000"/>
                    <a:lumOff val="40000"/>
                  </a:schemeClr>
                </a:solidFill>
              </a:rPr>
              <a:t>visit(v);</a:t>
            </a:r>
            <a:br>
              <a:rPr lang="en-IN" dirty="0">
                <a:solidFill>
                  <a:schemeClr val="accent5">
                    <a:lumMod val="60000"/>
                    <a:lumOff val="40000"/>
                  </a:schemeClr>
                </a:solidFill>
              </a:rPr>
            </a:br>
            <a:r>
              <a:rPr lang="en-IN" dirty="0">
                <a:solidFill>
                  <a:schemeClr val="accent5">
                    <a:lumMod val="60000"/>
                    <a:lumOff val="40000"/>
                  </a:schemeClr>
                </a:solidFill>
              </a:rPr>
              <a:t>for each neighbour w of v</a:t>
            </a:r>
            <a:br>
              <a:rPr lang="en-IN" dirty="0">
                <a:solidFill>
                  <a:schemeClr val="accent5">
                    <a:lumMod val="60000"/>
                    <a:lumOff val="40000"/>
                  </a:schemeClr>
                </a:solidFill>
              </a:rPr>
            </a:br>
            <a:r>
              <a:rPr lang="en-IN" dirty="0">
                <a:solidFill>
                  <a:schemeClr val="accent5">
                    <a:lumMod val="60000"/>
                    <a:lumOff val="40000"/>
                  </a:schemeClr>
                </a:solidFill>
              </a:rPr>
              <a:t>if w is unvisited</a:t>
            </a:r>
            <a:br>
              <a:rPr lang="en-IN" dirty="0">
                <a:solidFill>
                  <a:schemeClr val="accent5">
                    <a:lumMod val="60000"/>
                    <a:lumOff val="40000"/>
                  </a:schemeClr>
                </a:solidFill>
              </a:rPr>
            </a:br>
            <a:r>
              <a:rPr lang="en-IN" dirty="0">
                <a:solidFill>
                  <a:schemeClr val="accent5">
                    <a:lumMod val="60000"/>
                    <a:lumOff val="40000"/>
                  </a:schemeClr>
                </a:solidFill>
              </a:rPr>
              <a:t>{</a:t>
            </a:r>
            <a:br>
              <a:rPr lang="en-IN" dirty="0">
                <a:solidFill>
                  <a:schemeClr val="accent5">
                    <a:lumMod val="60000"/>
                    <a:lumOff val="40000"/>
                  </a:schemeClr>
                </a:solidFill>
              </a:rPr>
            </a:br>
            <a:r>
              <a:rPr lang="en-IN" dirty="0">
                <a:solidFill>
                  <a:schemeClr val="accent5">
                    <a:lumMod val="60000"/>
                    <a:lumOff val="40000"/>
                  </a:schemeClr>
                </a:solidFill>
              </a:rPr>
              <a:t>dfs(w);</a:t>
            </a:r>
            <a:br>
              <a:rPr lang="en-IN" dirty="0">
                <a:solidFill>
                  <a:schemeClr val="accent5">
                    <a:lumMod val="60000"/>
                    <a:lumOff val="40000"/>
                  </a:schemeClr>
                </a:solidFill>
              </a:rPr>
            </a:br>
            <a:r>
              <a:rPr lang="en-IN" dirty="0">
                <a:solidFill>
                  <a:schemeClr val="accent5">
                    <a:lumMod val="60000"/>
                    <a:lumOff val="40000"/>
                  </a:schemeClr>
                </a:solidFill>
              </a:rPr>
              <a:t>add edge vw to tree T</a:t>
            </a:r>
            <a:br>
              <a:rPr lang="en-IN" dirty="0">
                <a:solidFill>
                  <a:schemeClr val="accent5">
                    <a:lumMod val="60000"/>
                    <a:lumOff val="40000"/>
                  </a:schemeClr>
                </a:solidFill>
              </a:rPr>
            </a:br>
            <a:r>
              <a:rPr lang="en-IN" dirty="0">
                <a:solidFill>
                  <a:schemeClr val="accent5">
                    <a:lumMod val="60000"/>
                    <a:lumOff val="40000"/>
                  </a:schemeClr>
                </a:solidFill>
              </a:rPr>
              <a:t>}</a:t>
            </a:r>
            <a:br>
              <a:rPr lang="en-IN" dirty="0">
                <a:solidFill>
                  <a:schemeClr val="accent5">
                    <a:lumMod val="60000"/>
                    <a:lumOff val="40000"/>
                  </a:schemeClr>
                </a:solidFill>
              </a:rPr>
            </a:br>
            <a:r>
              <a:rPr lang="en-IN" dirty="0">
                <a:solidFill>
                  <a:schemeClr val="accent5">
                    <a:lumMod val="60000"/>
                    <a:lumOff val="40000"/>
                  </a:schemeClr>
                </a:solidFill>
              </a:rPr>
              <a:t>}</a:t>
            </a:r>
            <a:endParaRPr lang="en-US" dirty="0">
              <a:solidFill>
                <a:schemeClr val="accent5">
                  <a:lumMod val="60000"/>
                  <a:lumOff val="40000"/>
                </a:schemeClr>
              </a:solidFill>
            </a:endParaRPr>
          </a:p>
        </p:txBody>
      </p:sp>
    </p:spTree>
    <p:extLst>
      <p:ext uri="{BB962C8B-B14F-4D97-AF65-F5344CB8AC3E}">
        <p14:creationId xmlns:p14="http://schemas.microsoft.com/office/powerpoint/2010/main" val="928043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70</TotalTime>
  <Words>3200</Words>
  <Application>Microsoft Macintosh PowerPoint</Application>
  <PresentationFormat>Widescreen</PresentationFormat>
  <Paragraphs>141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Celestial</vt:lpstr>
      <vt:lpstr>DESIGN AND ANALYSIS OF ALGORITHMS Topic: Graph Algorithms</vt:lpstr>
      <vt:lpstr>INTRODUCTION: GRAPHS</vt:lpstr>
      <vt:lpstr>TRAVERSALS</vt:lpstr>
      <vt:lpstr>1. BREADTH FIRST SEARCH (BFS)</vt:lpstr>
      <vt:lpstr>PowerPoint Presentation</vt:lpstr>
      <vt:lpstr>Pseudocode:</vt:lpstr>
      <vt:lpstr>TIME COMPLEXITY:</vt:lpstr>
      <vt:lpstr>2. DEPTH FIRST SEARCH (DFS) </vt:lpstr>
      <vt:lpstr>Algorithm:</vt:lpstr>
      <vt:lpstr>TIME COMPLEXITY:</vt:lpstr>
      <vt:lpstr>Minimum spanning tree (mst)</vt:lpstr>
      <vt:lpstr>1. PRIM’S Algorithm</vt:lpstr>
      <vt:lpstr>PowerPoint Presentation</vt:lpstr>
      <vt:lpstr>ALGORITHM: </vt:lpstr>
      <vt:lpstr>2. KRUSKAL’S Algorithm</vt:lpstr>
      <vt:lpstr>PowerPoint Presentation</vt:lpstr>
      <vt:lpstr>ALGORITHM: </vt:lpstr>
      <vt:lpstr>SHORTEST PATH PROBLEMS</vt:lpstr>
      <vt:lpstr>1. Single source shortest path </vt:lpstr>
      <vt:lpstr>Dijkstra’s algorithm: </vt:lpstr>
      <vt:lpstr>ALGORITHM: </vt:lpstr>
      <vt:lpstr>ANALYSIS: </vt:lpstr>
      <vt:lpstr>2. all-pairs shortest path </vt:lpstr>
      <vt:lpstr>Floyd-warshall’s algorithm: </vt:lpstr>
      <vt:lpstr>ALGORITHM: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Topic: Graph Algorithms</dc:title>
  <dc:creator>Ayush Mahajan</dc:creator>
  <cp:lastModifiedBy>Ayush Mahajan</cp:lastModifiedBy>
  <cp:revision>8</cp:revision>
  <dcterms:created xsi:type="dcterms:W3CDTF">2020-04-25T17:47:43Z</dcterms:created>
  <dcterms:modified xsi:type="dcterms:W3CDTF">2020-04-26T11:53:00Z</dcterms:modified>
</cp:coreProperties>
</file>