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4" r:id="rId8"/>
    <p:sldId id="265" r:id="rId9"/>
    <p:sldId id="263" r:id="rId10"/>
    <p:sldId id="266" r:id="rId11"/>
    <p:sldId id="267" r:id="rId12"/>
    <p:sldId id="269" r:id="rId13"/>
    <p:sldId id="268" r:id="rId14"/>
    <p:sldId id="271" r:id="rId15"/>
    <p:sldId id="270"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p:cViewPr>
        <p:scale>
          <a:sx n="80" d="100"/>
          <a:sy n="80" d="100"/>
        </p:scale>
        <p:origin x="-1560" y="-2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96C5701-0458-4574-AE2B-BE6F91177731}" type="datetimeFigureOut">
              <a:rPr lang="en-US" smtClean="0"/>
              <a:pPr/>
              <a:t>14-Apr-20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704D05-88A7-4EA5-ADB1-C738DEE5E44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6C5701-0458-4574-AE2B-BE6F91177731}" type="datetimeFigureOut">
              <a:rPr lang="en-US" smtClean="0"/>
              <a:pPr/>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4D05-88A7-4EA5-ADB1-C738DEE5E4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6C5701-0458-4574-AE2B-BE6F91177731}" type="datetimeFigureOut">
              <a:rPr lang="en-US" smtClean="0"/>
              <a:pPr/>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4D05-88A7-4EA5-ADB1-C738DEE5E4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96C5701-0458-4574-AE2B-BE6F91177731}" type="datetimeFigureOut">
              <a:rPr lang="en-US" smtClean="0"/>
              <a:pPr/>
              <a:t>14-Apr-20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4D05-88A7-4EA5-ADB1-C738DEE5E44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6C5701-0458-4574-AE2B-BE6F91177731}" type="datetimeFigureOut">
              <a:rPr lang="en-US" smtClean="0"/>
              <a:pPr/>
              <a:t>14-Apr-20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A704D05-88A7-4EA5-ADB1-C738DEE5E44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96C5701-0458-4574-AE2B-BE6F91177731}" type="datetimeFigureOut">
              <a:rPr lang="en-US" smtClean="0"/>
              <a:pPr/>
              <a:t>14-Apr-20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04D05-88A7-4EA5-ADB1-C738DEE5E44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96C5701-0458-4574-AE2B-BE6F91177731}" type="datetimeFigureOut">
              <a:rPr lang="en-US" smtClean="0"/>
              <a:pPr/>
              <a:t>14-Apr-20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04D05-88A7-4EA5-ADB1-C738DEE5E44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6C5701-0458-4574-AE2B-BE6F91177731}" type="datetimeFigureOut">
              <a:rPr lang="en-US" smtClean="0"/>
              <a:pPr/>
              <a:t>14-Apr-20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04D05-88A7-4EA5-ADB1-C738DEE5E4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C5701-0458-4574-AE2B-BE6F91177731}" type="datetimeFigureOut">
              <a:rPr lang="en-US" smtClean="0"/>
              <a:pPr/>
              <a:t>14-Apr-20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04D05-88A7-4EA5-ADB1-C738DEE5E4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6C5701-0458-4574-AE2B-BE6F91177731}" type="datetimeFigureOut">
              <a:rPr lang="en-US" smtClean="0"/>
              <a:pPr/>
              <a:t>14-Apr-20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04D05-88A7-4EA5-ADB1-C738DEE5E44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6C5701-0458-4574-AE2B-BE6F91177731}" type="datetimeFigureOut">
              <a:rPr lang="en-US" smtClean="0"/>
              <a:pPr/>
              <a:t>14-Apr-20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A704D05-88A7-4EA5-ADB1-C738DEE5E44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96C5701-0458-4574-AE2B-BE6F91177731}" type="datetimeFigureOut">
              <a:rPr lang="en-US" smtClean="0"/>
              <a:pPr/>
              <a:t>14-Apr-20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704D05-88A7-4EA5-ADB1-C738DEE5E4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4495800"/>
            <a:ext cx="3810000" cy="1752600"/>
          </a:xfrm>
        </p:spPr>
        <p:txBody>
          <a:bodyPr>
            <a:normAutofit/>
          </a:bodyPr>
          <a:lstStyle/>
          <a:p>
            <a:r>
              <a:rPr lang="en-US" sz="2000" dirty="0" smtClean="0"/>
              <a:t>-by</a:t>
            </a:r>
          </a:p>
          <a:p>
            <a:r>
              <a:rPr lang="en-US" sz="2000" dirty="0" smtClean="0"/>
              <a:t>Manish </a:t>
            </a:r>
            <a:r>
              <a:rPr lang="en-US" sz="2000" dirty="0" err="1" smtClean="0"/>
              <a:t>Meena</a:t>
            </a:r>
            <a:r>
              <a:rPr lang="en-US" sz="2000" dirty="0" smtClean="0"/>
              <a:t> (181210028</a:t>
            </a:r>
            <a:r>
              <a:rPr lang="en-US" sz="2000" dirty="0" smtClean="0"/>
              <a:t>)</a:t>
            </a:r>
          </a:p>
          <a:p>
            <a:r>
              <a:rPr lang="en-US" sz="2000" dirty="0" err="1" smtClean="0"/>
              <a:t>Deepika</a:t>
            </a:r>
            <a:r>
              <a:rPr lang="en-US" sz="2000" dirty="0" smtClean="0"/>
              <a:t> </a:t>
            </a:r>
            <a:r>
              <a:rPr lang="en-US" sz="2000" dirty="0" err="1" smtClean="0"/>
              <a:t>Kumari</a:t>
            </a:r>
            <a:r>
              <a:rPr lang="en-US" sz="2000" dirty="0" smtClean="0"/>
              <a:t> (181210019)</a:t>
            </a:r>
            <a:endParaRPr lang="en-US" sz="2000" dirty="0"/>
          </a:p>
        </p:txBody>
      </p:sp>
      <p:sp>
        <p:nvSpPr>
          <p:cNvPr id="2" name="Title 1"/>
          <p:cNvSpPr>
            <a:spLocks noGrp="1"/>
          </p:cNvSpPr>
          <p:nvPr>
            <p:ph type="ctrTitle"/>
          </p:nvPr>
        </p:nvSpPr>
        <p:spPr>
          <a:xfrm>
            <a:off x="2971800" y="1676400"/>
            <a:ext cx="3657600" cy="1676400"/>
          </a:xfrm>
        </p:spPr>
        <p:txBody>
          <a:bodyPr>
            <a:noAutofit/>
          </a:bodyPr>
          <a:lstStyle/>
          <a:p>
            <a:r>
              <a:rPr lang="en-US" sz="4000" dirty="0" smtClean="0"/>
              <a:t>DAA</a:t>
            </a:r>
            <a:r>
              <a:rPr lang="en-US" sz="3600" dirty="0" smtClean="0"/>
              <a:t/>
            </a:r>
            <a:br>
              <a:rPr lang="en-US" sz="3600" dirty="0" smtClean="0"/>
            </a:br>
            <a:r>
              <a:rPr lang="en-US" sz="3600" dirty="0" smtClean="0"/>
              <a:t>Assignment</a:t>
            </a:r>
            <a:br>
              <a:rPr lang="en-US" sz="3600" dirty="0" smtClean="0"/>
            </a:br>
            <a:endParaRPr lang="en-US" sz="3600" dirty="0"/>
          </a:p>
        </p:txBody>
      </p:sp>
      <p:sp>
        <p:nvSpPr>
          <p:cNvPr id="5" name="TextBox 4"/>
          <p:cNvSpPr txBox="1"/>
          <p:nvPr/>
        </p:nvSpPr>
        <p:spPr>
          <a:xfrm>
            <a:off x="4876800" y="3200400"/>
            <a:ext cx="4038600" cy="830997"/>
          </a:xfrm>
          <a:prstGeom prst="rect">
            <a:avLst/>
          </a:prstGeom>
          <a:noFill/>
        </p:spPr>
        <p:txBody>
          <a:bodyPr wrap="square" rtlCol="0">
            <a:spAutoFit/>
          </a:bodyPr>
          <a:lstStyle/>
          <a:p>
            <a:pPr algn="ctr"/>
            <a:r>
              <a:rPr lang="en-US" sz="2400" dirty="0" smtClean="0"/>
              <a:t>-</a:t>
            </a:r>
            <a:r>
              <a:rPr lang="en-US" sz="2000" dirty="0" smtClean="0"/>
              <a:t>submitted to</a:t>
            </a:r>
            <a:endParaRPr lang="en-US" sz="2400" dirty="0" smtClean="0"/>
          </a:p>
          <a:p>
            <a:pPr algn="ctr"/>
            <a:r>
              <a:rPr lang="en-US" sz="2400" dirty="0" smtClean="0"/>
              <a:t>Dr. </a:t>
            </a:r>
            <a:r>
              <a:rPr lang="en-US" sz="2400" dirty="0" err="1" smtClean="0"/>
              <a:t>Chandresh</a:t>
            </a:r>
            <a:r>
              <a:rPr lang="en-US" sz="2400" dirty="0" smtClean="0"/>
              <a:t> Kumar </a:t>
            </a:r>
            <a:r>
              <a:rPr lang="en-US" sz="2400" dirty="0" err="1" smtClean="0"/>
              <a:t>Maurya</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81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4</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lang="en-US" sz="4400" dirty="0" smtClean="0">
                <a:latin typeface="+mj-lt"/>
                <a:ea typeface="+mj-ea"/>
                <a:cs typeface="+mj-cs"/>
              </a:rPr>
              <a:t>Backtracking</a:t>
            </a:r>
            <a:r>
              <a:rPr kumimoji="0" lang="en-US" sz="4400" b="0" i="0" u="none" strike="noStrike" kern="1200" cap="none" spc="0" normalizeH="0" noProof="0" dirty="0" smtClean="0">
                <a:ln>
                  <a:noFill/>
                </a:ln>
                <a:solidFill>
                  <a:schemeClr val="tx1"/>
                </a:solidFill>
                <a:effectLst/>
                <a:uLnTx/>
                <a:uFillTx/>
                <a:latin typeface="+mj-lt"/>
                <a:ea typeface="+mj-ea"/>
                <a:cs typeface="+mj-cs"/>
              </a:rPr>
              <a:t> Algorithm</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457200" y="1706562"/>
            <a:ext cx="8229600" cy="4525963"/>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Problem: </a:t>
            </a:r>
            <a:r>
              <a:rPr lang="en-US" sz="3200" noProof="0" dirty="0" smtClean="0">
                <a:solidFill>
                  <a:schemeClr val="accent1"/>
                </a:solidFill>
              </a:rPr>
              <a:t>Sudoku 4x4 </a:t>
            </a: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problem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Given </a:t>
            </a:r>
            <a:r>
              <a:rPr lang="en-US" sz="3200" noProof="0" dirty="0" smtClean="0"/>
              <a:t>a 2-d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arrays:</a:t>
            </a:r>
          </a:p>
          <a:p>
            <a:pPr marL="342900" lvl="0" indent="-342900">
              <a:spcBef>
                <a:spcPct val="20000"/>
              </a:spcBef>
              <a:defRPr/>
            </a:pPr>
            <a:r>
              <a:rPr lang="en-US" sz="3200" dirty="0" smtClean="0"/>
              <a:t>grid = [[1, 0, 2, 0],</a:t>
            </a:r>
            <a:br>
              <a:rPr lang="en-US" sz="3200" dirty="0" smtClean="0"/>
            </a:br>
            <a:r>
              <a:rPr lang="en-US" sz="3200" dirty="0" smtClean="0"/>
              <a:t>        [0, 4, 0, 3],</a:t>
            </a:r>
            <a:br>
              <a:rPr lang="en-US" sz="3200" dirty="0" smtClean="0"/>
            </a:br>
            <a:r>
              <a:rPr lang="en-US" sz="3200" dirty="0" smtClean="0"/>
              <a:t>        [0, 2, 4, 0],</a:t>
            </a:r>
            <a:br>
              <a:rPr lang="en-US" sz="3200" dirty="0" smtClean="0"/>
            </a:br>
            <a:r>
              <a:rPr lang="en-US" sz="3200" dirty="0" smtClean="0"/>
              <a:t>        [0, 0, 3, 0]]</a:t>
            </a:r>
          </a:p>
          <a:p>
            <a:pPr marL="342900" lvl="0" indent="-342900">
              <a:spcBef>
                <a:spcPct val="20000"/>
              </a:spcBef>
              <a:defRPr/>
            </a:pPr>
            <a:r>
              <a:rPr lang="en-US" sz="3200" dirty="0" smtClean="0"/>
              <a:t>Here ‘0’ means empty.</a:t>
            </a:r>
          </a:p>
          <a:p>
            <a:pPr marL="342900" lvl="0" indent="-342900">
              <a:spcBef>
                <a:spcPct val="20000"/>
              </a:spcBef>
              <a:defRPr/>
            </a:pPr>
            <a:r>
              <a:rPr lang="en-US" sz="3200" dirty="0" smtClean="0"/>
              <a:t>We have to replace all the ‘0’s in this array as</a:t>
            </a:r>
          </a:p>
          <a:p>
            <a:pPr marL="342900" lvl="0" indent="-342900">
              <a:spcBef>
                <a:spcPct val="20000"/>
              </a:spcBef>
              <a:defRPr/>
            </a:pPr>
            <a:r>
              <a:rPr lang="en-US" sz="3200" dirty="0" smtClean="0"/>
              <a:t>per </a:t>
            </a:r>
            <a:r>
              <a:rPr lang="en-US" sz="3200" dirty="0" err="1" smtClean="0"/>
              <a:t>sudoku</a:t>
            </a:r>
            <a:r>
              <a:rPr lang="en-US" sz="3200" dirty="0" smtClean="0"/>
              <a:t> rules.</a:t>
            </a:r>
          </a:p>
          <a:p>
            <a:pPr marL="342900" lvl="0" indent="-342900">
              <a:spcBef>
                <a:spcPct val="20000"/>
              </a:spcBef>
              <a:defRPr/>
            </a:pPr>
            <a:r>
              <a:rPr lang="en-US" sz="3200" dirty="0" smtClean="0"/>
              <a:t>Rule: no number should clash with same number in any</a:t>
            </a:r>
          </a:p>
          <a:p>
            <a:pPr marL="342900" lvl="0" indent="-342900">
              <a:spcBef>
                <a:spcPct val="20000"/>
              </a:spcBef>
              <a:defRPr/>
            </a:pPr>
            <a:r>
              <a:rPr lang="en-US" sz="3200" dirty="0" smtClean="0"/>
              <a:t>row or column or in its 2x2 </a:t>
            </a:r>
            <a:r>
              <a:rPr lang="en-US" sz="3200" dirty="0" err="1" smtClean="0"/>
              <a:t>subarray</a:t>
            </a:r>
            <a:r>
              <a:rPr lang="en-US" sz="3200"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cstate="print"/>
          <a:srcRect/>
          <a:stretch>
            <a:fillRect/>
          </a:stretch>
        </p:blipFill>
        <p:spPr bwMode="auto">
          <a:xfrm>
            <a:off x="533400" y="533400"/>
            <a:ext cx="5105400" cy="3162300"/>
          </a:xfrm>
          <a:prstGeom prst="rect">
            <a:avLst/>
          </a:prstGeom>
          <a:noFill/>
          <a:ln w="9525">
            <a:noFill/>
            <a:miter lim="800000"/>
            <a:headEnd/>
            <a:tailEnd/>
          </a:ln>
        </p:spPr>
      </p:pic>
      <p:sp>
        <p:nvSpPr>
          <p:cNvPr id="9" name="TextBox 8"/>
          <p:cNvSpPr txBox="1"/>
          <p:nvPr/>
        </p:nvSpPr>
        <p:spPr>
          <a:xfrm>
            <a:off x="0" y="76200"/>
            <a:ext cx="4343400" cy="381000"/>
          </a:xfrm>
          <a:prstGeom prst="rect">
            <a:avLst/>
          </a:prstGeom>
          <a:noFill/>
        </p:spPr>
        <p:txBody>
          <a:bodyPr wrap="square" rtlCol="0">
            <a:spAutoFit/>
          </a:bodyPr>
          <a:lstStyle/>
          <a:p>
            <a:r>
              <a:rPr lang="en-US" i="1" dirty="0" err="1" smtClean="0"/>
              <a:t>solve_sudoku</a:t>
            </a:r>
            <a:r>
              <a:rPr lang="en-US" dirty="0" smtClean="0"/>
              <a:t> function:</a:t>
            </a:r>
            <a:endParaRPr lang="en-US" dirty="0"/>
          </a:p>
        </p:txBody>
      </p:sp>
      <p:sp>
        <p:nvSpPr>
          <p:cNvPr id="10" name="TextBox 9"/>
          <p:cNvSpPr txBox="1"/>
          <p:nvPr/>
        </p:nvSpPr>
        <p:spPr>
          <a:xfrm>
            <a:off x="0" y="3657600"/>
            <a:ext cx="7315200" cy="923330"/>
          </a:xfrm>
          <a:prstGeom prst="rect">
            <a:avLst/>
          </a:prstGeom>
          <a:noFill/>
        </p:spPr>
        <p:txBody>
          <a:bodyPr wrap="square" rtlCol="0">
            <a:spAutoFit/>
          </a:bodyPr>
          <a:lstStyle/>
          <a:p>
            <a:r>
              <a:rPr lang="en-US" dirty="0" smtClean="0"/>
              <a:t>This is a method which is called in </a:t>
            </a:r>
            <a:r>
              <a:rPr lang="en-US" i="1" dirty="0" smtClean="0"/>
              <a:t>main</a:t>
            </a:r>
            <a:r>
              <a:rPr lang="en-US" dirty="0" smtClean="0"/>
              <a:t> to initialize the whole code. </a:t>
            </a:r>
          </a:p>
          <a:p>
            <a:r>
              <a:rPr lang="en-US" dirty="0" smtClean="0"/>
              <a:t>First of all, it calls the </a:t>
            </a:r>
            <a:r>
              <a:rPr lang="en-US" i="1" dirty="0" err="1" smtClean="0"/>
              <a:t>find_empty_location</a:t>
            </a:r>
            <a:r>
              <a:rPr lang="en-US" dirty="0" smtClean="0"/>
              <a:t> function to find the first empty in the array and return the row and column index of empty position. </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533400" y="4781550"/>
            <a:ext cx="3295650" cy="20764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1"/>
            <a:ext cx="8229600" cy="1600199"/>
          </a:xfrm>
        </p:spPr>
        <p:txBody>
          <a:bodyPr>
            <a:normAutofit fontScale="92500"/>
          </a:bodyPr>
          <a:lstStyle/>
          <a:p>
            <a:pPr>
              <a:buNone/>
            </a:pPr>
            <a:r>
              <a:rPr lang="en-US" sz="1800" dirty="0" smtClean="0"/>
              <a:t>Now since we have the empty location, we put numbers from 1 to 4 in that position one by one and check the validity of that number by calling function </a:t>
            </a:r>
            <a:r>
              <a:rPr lang="en-US" sz="1800" i="1" dirty="0" err="1" smtClean="0"/>
              <a:t>check_location_is_safe</a:t>
            </a:r>
            <a:r>
              <a:rPr lang="en-US" sz="1800" i="1" dirty="0" smtClean="0"/>
              <a:t>. </a:t>
            </a:r>
          </a:p>
          <a:p>
            <a:pPr>
              <a:buNone/>
            </a:pPr>
            <a:r>
              <a:rPr lang="en-US" sz="1800" dirty="0" smtClean="0"/>
              <a:t>This function checks in row, column and 2x2 </a:t>
            </a:r>
            <a:r>
              <a:rPr lang="en-US" sz="1800" dirty="0" err="1" smtClean="0"/>
              <a:t>subarray</a:t>
            </a:r>
            <a:r>
              <a:rPr lang="en-US" sz="1800" dirty="0" smtClean="0"/>
              <a:t> to check that there are no clashes of same number</a:t>
            </a:r>
          </a:p>
          <a:p>
            <a:pPr>
              <a:buNone/>
            </a:pPr>
            <a:r>
              <a:rPr lang="en-US" sz="1800" dirty="0" smtClean="0"/>
              <a:t>This is done by calling there individual functions named </a:t>
            </a:r>
            <a:r>
              <a:rPr lang="en-US" sz="1800" i="1" dirty="0" err="1" smtClean="0"/>
              <a:t>used_in_row</a:t>
            </a:r>
            <a:r>
              <a:rPr lang="en-US" sz="1800" dirty="0" smtClean="0"/>
              <a:t>, </a:t>
            </a:r>
            <a:r>
              <a:rPr lang="en-US" sz="1800" i="1" dirty="0" err="1" smtClean="0"/>
              <a:t>used_in_column</a:t>
            </a:r>
            <a:r>
              <a:rPr lang="en-US" sz="1800" dirty="0" smtClean="0"/>
              <a:t> and </a:t>
            </a:r>
            <a:r>
              <a:rPr lang="en-US" sz="1800" i="1" dirty="0" err="1" smtClean="0"/>
              <a:t>used_in_box</a:t>
            </a:r>
            <a:r>
              <a:rPr lang="en-US" sz="1800" i="1" dirty="0" smtClean="0"/>
              <a:t>.</a:t>
            </a:r>
            <a:r>
              <a:rPr lang="en-US" sz="1800" dirty="0" smtClean="0"/>
              <a:t> </a:t>
            </a:r>
          </a:p>
        </p:txBody>
      </p:sp>
      <p:pic>
        <p:nvPicPr>
          <p:cNvPr id="4" name="Picture 3"/>
          <p:cNvPicPr>
            <a:picLocks noChangeAspect="1" noChangeArrowheads="1"/>
          </p:cNvPicPr>
          <p:nvPr/>
        </p:nvPicPr>
        <p:blipFill>
          <a:blip r:embed="rId2" cstate="print"/>
          <a:srcRect/>
          <a:stretch>
            <a:fillRect/>
          </a:stretch>
        </p:blipFill>
        <p:spPr bwMode="auto">
          <a:xfrm>
            <a:off x="533400" y="1981200"/>
            <a:ext cx="5991225" cy="9906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533400" y="2971800"/>
            <a:ext cx="4038600" cy="3886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381000"/>
            <a:ext cx="8229600" cy="923330"/>
          </a:xfrm>
          <a:prstGeom prst="rect">
            <a:avLst/>
          </a:prstGeom>
          <a:noFill/>
        </p:spPr>
        <p:txBody>
          <a:bodyPr wrap="square" rtlCol="0">
            <a:spAutoFit/>
          </a:bodyPr>
          <a:lstStyle/>
          <a:p>
            <a:r>
              <a:rPr lang="en-US" dirty="0" smtClean="0"/>
              <a:t>For any number, whose location is found safe, the number is placed in that position and recursively </a:t>
            </a:r>
            <a:r>
              <a:rPr lang="en-US" i="1" dirty="0" err="1" smtClean="0"/>
              <a:t>solve_sudoku</a:t>
            </a:r>
            <a:r>
              <a:rPr lang="en-US" i="1" dirty="0" smtClean="0"/>
              <a:t> </a:t>
            </a:r>
            <a:r>
              <a:rPr lang="en-US" dirty="0" smtClean="0"/>
              <a:t>function is again called to repeat the same procedure for next empty location until all the empty positions are filled.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81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mj-lt"/>
                <a:ea typeface="+mj-ea"/>
                <a:cs typeface="+mj-cs"/>
              </a:rPr>
              <a:t>5</a:t>
            </a:r>
            <a:r>
              <a:rPr kumimoji="0" lang="en-US" sz="4400" b="0" i="0" u="none" strike="noStrike" kern="1200" cap="none" spc="0" normalizeH="0" baseline="0" noProof="0" smtClean="0">
                <a:ln>
                  <a:noFill/>
                </a:ln>
                <a:solidFill>
                  <a:schemeClr val="tx1"/>
                </a:solidFill>
                <a:effectLst/>
                <a:uLnTx/>
                <a:uFillTx/>
                <a:latin typeface="+mj-lt"/>
                <a:ea typeface="+mj-ea"/>
                <a:cs typeface="+mj-cs"/>
              </a:rPr>
              <a:t>. </a:t>
            </a:r>
            <a:r>
              <a:rPr lang="en-US" sz="4400" noProof="0" dirty="0" smtClean="0">
                <a:latin typeface="+mj-lt"/>
                <a:ea typeface="+mj-ea"/>
                <a:cs typeface="+mj-cs"/>
              </a:rPr>
              <a:t>Branch and bound</a:t>
            </a:r>
            <a:r>
              <a:rPr kumimoji="0" lang="en-US" sz="4400" b="0" i="0" u="none" strike="noStrike" kern="1200" cap="none" spc="0" normalizeH="0" noProof="0" dirty="0" smtClean="0">
                <a:ln>
                  <a:noFill/>
                </a:ln>
                <a:solidFill>
                  <a:schemeClr val="tx1"/>
                </a:solidFill>
                <a:effectLst/>
                <a:uLnTx/>
                <a:uFillTx/>
                <a:latin typeface="+mj-lt"/>
                <a:ea typeface="+mj-ea"/>
                <a:cs typeface="+mj-cs"/>
              </a:rPr>
              <a:t> Algorithm</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457200" y="1706562"/>
            <a:ext cx="8229600" cy="4525963"/>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Problem: </a:t>
            </a:r>
            <a:r>
              <a:rPr lang="en-US" sz="3200" dirty="0" smtClean="0">
                <a:solidFill>
                  <a:schemeClr val="accent1"/>
                </a:solidFill>
              </a:rPr>
              <a:t>N-Queens</a:t>
            </a:r>
            <a:r>
              <a:rPr lang="en-US" sz="3200" noProof="0" dirty="0" smtClean="0">
                <a:solidFill>
                  <a:schemeClr val="accent1"/>
                </a:solidFill>
              </a:rPr>
              <a:t> </a:t>
            </a: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problem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Given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N=8 and </a:t>
            </a:r>
            <a:r>
              <a:rPr lang="en-US" sz="3200" noProof="0" dirty="0" smtClean="0"/>
              <a:t>a </a:t>
            </a:r>
            <a:r>
              <a:rPr lang="en-US" sz="3200" noProof="0" dirty="0" smtClean="0"/>
              <a:t>2-d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array</a:t>
            </a:r>
            <a:r>
              <a:rPr kumimoji="0" lang="en-US" sz="3200" b="0" i="0" u="none" strike="noStrike" kern="1200" cap="none" spc="0" normalizeH="0" noProof="0" dirty="0" smtClean="0">
                <a:ln>
                  <a:noFill/>
                </a:ln>
                <a:solidFill>
                  <a:schemeClr val="tx1"/>
                </a:solidFill>
                <a:effectLst/>
                <a:uLnTx/>
                <a:uFillTx/>
                <a:latin typeface="+mn-lt"/>
                <a:ea typeface="+mn-ea"/>
                <a:cs typeface="+mn-cs"/>
              </a:rPr>
              <a:t> of size </a:t>
            </a:r>
            <a:r>
              <a:rPr kumimoji="0" lang="en-US" sz="3200" b="0" i="0" u="none" strike="noStrike" kern="1200" cap="none" spc="0" normalizeH="0" noProof="0" dirty="0" err="1" smtClean="0">
                <a:ln>
                  <a:noFill/>
                </a:ln>
                <a:solidFill>
                  <a:schemeClr val="tx1"/>
                </a:solidFill>
                <a:effectLst/>
                <a:uLnTx/>
                <a:uFillTx/>
                <a:latin typeface="+mn-lt"/>
                <a:ea typeface="+mn-ea"/>
                <a:cs typeface="+mn-cs"/>
              </a:rPr>
              <a:t>NxN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defRPr/>
            </a:pPr>
            <a:r>
              <a:rPr lang="en-US" sz="3200" dirty="0" smtClean="0"/>
              <a:t>board</a:t>
            </a:r>
            <a:r>
              <a:rPr lang="en-US" sz="3200" dirty="0" smtClean="0"/>
              <a:t> </a:t>
            </a:r>
            <a:r>
              <a:rPr lang="en-US" sz="3200" dirty="0" smtClean="0"/>
              <a:t>= </a:t>
            </a:r>
            <a:r>
              <a:rPr lang="en-US" sz="3200" dirty="0" smtClean="0"/>
              <a:t>[[0, 0, 0</a:t>
            </a:r>
            <a:r>
              <a:rPr lang="en-US" sz="3200" dirty="0" smtClean="0"/>
              <a:t>, </a:t>
            </a:r>
            <a:r>
              <a:rPr lang="en-US" sz="3200" dirty="0" smtClean="0"/>
              <a:t>0, </a:t>
            </a:r>
            <a:r>
              <a:rPr lang="en-US" sz="3200" dirty="0" smtClean="0"/>
              <a:t>0, 0, 0, 0</a:t>
            </a:r>
            <a:r>
              <a:rPr lang="en-US" sz="3200" dirty="0" smtClean="0"/>
              <a:t>],</a:t>
            </a:r>
          </a:p>
          <a:p>
            <a:pPr marL="342900" lvl="0" indent="-342900">
              <a:spcBef>
                <a:spcPct val="20000"/>
              </a:spcBef>
              <a:defRPr/>
            </a:pPr>
            <a:r>
              <a:rPr lang="en-US" sz="3200" dirty="0" smtClean="0"/>
              <a:t>	      [</a:t>
            </a:r>
            <a:r>
              <a:rPr lang="en-US" sz="3200" dirty="0" smtClean="0"/>
              <a:t>0, 0, 0, 0, 0, 0, 0, 0</a:t>
            </a:r>
            <a:r>
              <a:rPr lang="en-US" sz="3200" dirty="0" smtClean="0"/>
              <a:t>],</a:t>
            </a:r>
          </a:p>
          <a:p>
            <a:pPr marL="342900" lvl="0" indent="-342900">
              <a:spcBef>
                <a:spcPct val="20000"/>
              </a:spcBef>
              <a:defRPr/>
            </a:pPr>
            <a:r>
              <a:rPr lang="en-US" sz="3200" dirty="0" smtClean="0"/>
              <a:t>	      [</a:t>
            </a:r>
            <a:r>
              <a:rPr lang="en-US" sz="3200" dirty="0" smtClean="0"/>
              <a:t>0, 0, 0, 0, 0, 0, 0, 0</a:t>
            </a:r>
            <a:r>
              <a:rPr lang="en-US" sz="3200" dirty="0" smtClean="0"/>
              <a:t>],</a:t>
            </a:r>
          </a:p>
          <a:p>
            <a:pPr marL="342900" lvl="0" indent="-342900">
              <a:spcBef>
                <a:spcPct val="20000"/>
              </a:spcBef>
              <a:defRPr/>
            </a:pPr>
            <a:r>
              <a:rPr lang="en-US" sz="3200" dirty="0" smtClean="0"/>
              <a:t>	      [</a:t>
            </a:r>
            <a:r>
              <a:rPr lang="en-US" sz="3200" dirty="0" smtClean="0"/>
              <a:t>0, 0, 0, 0, 0, 0, 0, 0</a:t>
            </a:r>
            <a:r>
              <a:rPr lang="en-US" sz="3200" dirty="0" smtClean="0"/>
              <a:t>],</a:t>
            </a:r>
          </a:p>
          <a:p>
            <a:pPr marL="342900" lvl="0" indent="-342900">
              <a:spcBef>
                <a:spcPct val="20000"/>
              </a:spcBef>
              <a:defRPr/>
            </a:pPr>
            <a:r>
              <a:rPr lang="en-US" sz="3200" dirty="0" smtClean="0"/>
              <a:t>      	      [</a:t>
            </a:r>
            <a:r>
              <a:rPr lang="en-US" sz="3200" dirty="0" smtClean="0"/>
              <a:t>0, 0, 0, 0, 0, 0, 0, 0</a:t>
            </a:r>
            <a:r>
              <a:rPr lang="en-US" sz="3200" dirty="0" smtClean="0"/>
              <a:t>],</a:t>
            </a:r>
          </a:p>
          <a:p>
            <a:pPr marL="342900" lvl="0" indent="-342900">
              <a:spcBef>
                <a:spcPct val="20000"/>
              </a:spcBef>
              <a:defRPr/>
            </a:pPr>
            <a:r>
              <a:rPr lang="en-US" sz="3200" dirty="0" smtClean="0"/>
              <a:t>	      [</a:t>
            </a:r>
            <a:r>
              <a:rPr lang="en-US" sz="3200" dirty="0" smtClean="0"/>
              <a:t>0, 0, 0, 0, 0, 0, 0, 0</a:t>
            </a:r>
            <a:r>
              <a:rPr lang="en-US" sz="3200" dirty="0" smtClean="0"/>
              <a:t>],</a:t>
            </a:r>
          </a:p>
          <a:p>
            <a:pPr marL="342900" lvl="0" indent="-342900">
              <a:spcBef>
                <a:spcPct val="20000"/>
              </a:spcBef>
              <a:defRPr/>
            </a:pPr>
            <a:r>
              <a:rPr lang="en-US" sz="3200" dirty="0" smtClean="0"/>
              <a:t>	      [</a:t>
            </a:r>
            <a:r>
              <a:rPr lang="en-US" sz="3200" dirty="0" smtClean="0"/>
              <a:t>0, 0, 0, 0, 0, 0, 0, 0</a:t>
            </a:r>
            <a:r>
              <a:rPr lang="en-US" sz="3200" dirty="0" smtClean="0"/>
              <a:t>],</a:t>
            </a:r>
          </a:p>
          <a:p>
            <a:pPr marL="342900" lvl="0" indent="-342900">
              <a:spcBef>
                <a:spcPct val="20000"/>
              </a:spcBef>
              <a:defRPr/>
            </a:pPr>
            <a:r>
              <a:rPr lang="en-US" sz="3200" dirty="0" smtClean="0"/>
              <a:t>	      [</a:t>
            </a:r>
            <a:r>
              <a:rPr lang="en-US" sz="3200" dirty="0" smtClean="0"/>
              <a:t>0, 0, 0, 0, 0, 0, 0, 0],</a:t>
            </a:r>
            <a:r>
              <a:rPr lang="en-US" sz="3200" dirty="0" smtClean="0"/>
              <a:t>]</a:t>
            </a:r>
            <a:endParaRPr lang="en-US" sz="3200" dirty="0" smtClean="0"/>
          </a:p>
          <a:p>
            <a:pPr marL="342900" lvl="0" indent="-342900">
              <a:spcBef>
                <a:spcPct val="20000"/>
              </a:spcBef>
              <a:defRPr/>
            </a:pPr>
            <a:endParaRPr lang="en-US" sz="3200" dirty="0" smtClean="0"/>
          </a:p>
          <a:p>
            <a:pPr marL="342900" lvl="0" indent="-342900">
              <a:spcBef>
                <a:spcPct val="20000"/>
              </a:spcBef>
              <a:defRPr/>
            </a:pPr>
            <a:endParaRPr lang="en-US" sz="3200" dirty="0" smtClean="0"/>
          </a:p>
          <a:p>
            <a:pPr marL="342900" lvl="0" indent="-342900">
              <a:spcBef>
                <a:spcPct val="20000"/>
              </a:spcBef>
              <a:defRPr/>
            </a:pPr>
            <a:r>
              <a:rPr lang="en-US" sz="3200" dirty="0" smtClean="0"/>
              <a:t>Here </a:t>
            </a:r>
            <a:r>
              <a:rPr lang="en-US" sz="3200" dirty="0" smtClean="0"/>
              <a:t>‘0’ means empty.</a:t>
            </a:r>
          </a:p>
          <a:p>
            <a:pPr marL="342900" lvl="0" indent="-342900">
              <a:spcBef>
                <a:spcPct val="20000"/>
              </a:spcBef>
              <a:defRPr/>
            </a:pPr>
            <a:r>
              <a:rPr lang="en-US" sz="3200" dirty="0" smtClean="0"/>
              <a:t>We have to fill this array with maximum of chess queens such that they do not collide</a:t>
            </a:r>
          </a:p>
          <a:p>
            <a:pPr marL="342900" lvl="0" indent="-342900">
              <a:spcBef>
                <a:spcPct val="20000"/>
              </a:spcBef>
              <a:defRPr/>
            </a:pPr>
            <a:r>
              <a:rPr lang="en-US" sz="3200" dirty="0" smtClean="0"/>
              <a:t>with each other as per chess rules. </a:t>
            </a:r>
            <a:endParaRPr lang="en-US" sz="3200" dirty="0" smtClean="0"/>
          </a:p>
          <a:p>
            <a:pPr marL="342900" lvl="0" indent="-342900">
              <a:spcBef>
                <a:spcPct val="20000"/>
              </a:spcBef>
              <a:defRPr/>
            </a:pPr>
            <a:endParaRPr lang="en-US" sz="3200" dirty="0" smtClean="0"/>
          </a:p>
          <a:p>
            <a:pPr marL="342900" lvl="0" indent="-342900">
              <a:spcBef>
                <a:spcPct val="20000"/>
              </a:spcBef>
              <a:defRPr/>
            </a:pPr>
            <a:r>
              <a:rPr lang="en-US" sz="3200" dirty="0" smtClean="0"/>
              <a:t>Rule: If there is a queen at any position say board[</a:t>
            </a:r>
            <a:r>
              <a:rPr lang="en-US" sz="3200" dirty="0" err="1" smtClean="0"/>
              <a:t>i</a:t>
            </a:r>
            <a:r>
              <a:rPr lang="en-US" sz="3200" dirty="0" smtClean="0"/>
              <a:t>][j] then , there would be no queen</a:t>
            </a:r>
          </a:p>
          <a:p>
            <a:pPr marL="342900" lvl="0" indent="-342900">
              <a:spcBef>
                <a:spcPct val="20000"/>
              </a:spcBef>
              <a:defRPr/>
            </a:pPr>
            <a:r>
              <a:rPr lang="en-US" sz="3200" dirty="0" smtClean="0"/>
              <a:t>in </a:t>
            </a:r>
            <a:r>
              <a:rPr lang="en-US" sz="3200" dirty="0" err="1" smtClean="0"/>
              <a:t>ith</a:t>
            </a:r>
            <a:r>
              <a:rPr lang="en-US" sz="3200" dirty="0" smtClean="0"/>
              <a:t> row or in </a:t>
            </a:r>
            <a:r>
              <a:rPr lang="en-US" sz="3200" dirty="0" err="1" smtClean="0"/>
              <a:t>jth</a:t>
            </a:r>
            <a:r>
              <a:rPr lang="en-US" sz="3200" dirty="0" smtClean="0"/>
              <a:t> column or also in the diagonals both </a:t>
            </a:r>
            <a:r>
              <a:rPr lang="en-US" sz="3200" dirty="0" err="1" smtClean="0"/>
              <a:t>slach</a:t>
            </a:r>
            <a:r>
              <a:rPr lang="en-US" sz="3200" dirty="0" smtClean="0"/>
              <a:t> as well as backslash</a:t>
            </a:r>
          </a:p>
          <a:p>
            <a:pPr marL="342900" lvl="0" indent="-342900">
              <a:spcBef>
                <a:spcPct val="20000"/>
              </a:spcBef>
              <a:defRPr/>
            </a:pPr>
            <a:r>
              <a:rPr lang="en-US" sz="3200" dirty="0" smtClean="0"/>
              <a:t>orientation.  As shown in figure, if 1 is queen position then “*” represent the affected area </a:t>
            </a:r>
            <a:endParaRPr lang="en-US" sz="3200" dirty="0" smtClean="0"/>
          </a:p>
        </p:txBody>
      </p:sp>
      <p:pic>
        <p:nvPicPr>
          <p:cNvPr id="1026" name="Picture 2"/>
          <p:cNvPicPr>
            <a:picLocks noChangeAspect="1" noChangeArrowheads="1"/>
          </p:cNvPicPr>
          <p:nvPr/>
        </p:nvPicPr>
        <p:blipFill>
          <a:blip r:embed="rId2" cstate="print"/>
          <a:srcRect/>
          <a:stretch>
            <a:fillRect/>
          </a:stretch>
        </p:blipFill>
        <p:spPr bwMode="auto">
          <a:xfrm>
            <a:off x="5105400" y="1981200"/>
            <a:ext cx="2552700" cy="22193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TC\Pictures\Screenshots\Screenshot (709).png"/>
          <p:cNvPicPr>
            <a:picLocks noChangeAspect="1" noChangeArrowheads="1"/>
          </p:cNvPicPr>
          <p:nvPr/>
        </p:nvPicPr>
        <p:blipFill>
          <a:blip r:embed="rId2" cstate="print"/>
          <a:srcRect/>
          <a:stretch>
            <a:fillRect/>
          </a:stretch>
        </p:blipFill>
        <p:spPr bwMode="auto">
          <a:xfrm>
            <a:off x="4953000" y="0"/>
            <a:ext cx="4191000" cy="6858000"/>
          </a:xfrm>
          <a:prstGeom prst="rect">
            <a:avLst/>
          </a:prstGeom>
          <a:noFill/>
        </p:spPr>
      </p:pic>
      <p:sp>
        <p:nvSpPr>
          <p:cNvPr id="6" name="TextBox 5"/>
          <p:cNvSpPr txBox="1"/>
          <p:nvPr/>
        </p:nvSpPr>
        <p:spPr>
          <a:xfrm>
            <a:off x="457200" y="304800"/>
            <a:ext cx="4191000" cy="1754326"/>
          </a:xfrm>
          <a:prstGeom prst="rect">
            <a:avLst/>
          </a:prstGeom>
          <a:noFill/>
        </p:spPr>
        <p:txBody>
          <a:bodyPr wrap="square" rtlCol="0">
            <a:spAutoFit/>
          </a:bodyPr>
          <a:lstStyle/>
          <a:p>
            <a:r>
              <a:rPr lang="en-US" dirty="0" smtClean="0"/>
              <a:t>We have made 3,  2-d arrays :</a:t>
            </a:r>
          </a:p>
          <a:p>
            <a:r>
              <a:rPr lang="en-US" dirty="0" smtClean="0"/>
              <a:t>To represent board,</a:t>
            </a:r>
          </a:p>
          <a:p>
            <a:r>
              <a:rPr lang="en-US" dirty="0" smtClean="0"/>
              <a:t>To represent slash affected area, </a:t>
            </a:r>
          </a:p>
          <a:p>
            <a:r>
              <a:rPr lang="en-US" dirty="0" smtClean="0"/>
              <a:t>to represent backslash affected area</a:t>
            </a:r>
          </a:p>
          <a:p>
            <a:r>
              <a:rPr lang="en-US" dirty="0" smtClean="0"/>
              <a:t>And an </a:t>
            </a:r>
            <a:r>
              <a:rPr lang="en-US" dirty="0" err="1" smtClean="0"/>
              <a:t>boolean</a:t>
            </a:r>
            <a:r>
              <a:rPr lang="en-US" dirty="0" smtClean="0"/>
              <a:t> array to check if the row has a queen or not.</a:t>
            </a:r>
            <a:endParaRPr lang="en-US" dirty="0"/>
          </a:p>
        </p:txBody>
      </p:sp>
      <p:sp>
        <p:nvSpPr>
          <p:cNvPr id="7" name="TextBox 6"/>
          <p:cNvSpPr txBox="1"/>
          <p:nvPr/>
        </p:nvSpPr>
        <p:spPr>
          <a:xfrm>
            <a:off x="457200" y="2286000"/>
            <a:ext cx="4114800" cy="2031325"/>
          </a:xfrm>
          <a:prstGeom prst="rect">
            <a:avLst/>
          </a:prstGeom>
          <a:noFill/>
        </p:spPr>
        <p:txBody>
          <a:bodyPr wrap="square" rtlCol="0">
            <a:spAutoFit/>
          </a:bodyPr>
          <a:lstStyle/>
          <a:p>
            <a:r>
              <a:rPr lang="en-US" dirty="0" smtClean="0"/>
              <a:t>By a function named </a:t>
            </a:r>
            <a:r>
              <a:rPr lang="en-US" b="1" i="1" dirty="0" err="1" smtClean="0"/>
              <a:t>solveNQueensUtil</a:t>
            </a:r>
            <a:r>
              <a:rPr lang="en-US" dirty="0" smtClean="0"/>
              <a:t>, we check if the given row has a queen or not and if there is no queen, we put a queen at first safe column.</a:t>
            </a:r>
          </a:p>
          <a:p>
            <a:r>
              <a:rPr lang="en-US" dirty="0" smtClean="0"/>
              <a:t>This procedure is repeated until all the rows have a queen by </a:t>
            </a:r>
            <a:r>
              <a:rPr lang="en-US" dirty="0" err="1" smtClean="0"/>
              <a:t>recusively</a:t>
            </a:r>
            <a:r>
              <a:rPr lang="en-US" dirty="0" smtClean="0"/>
              <a:t> calling function </a:t>
            </a:r>
            <a:r>
              <a:rPr lang="en-US" b="1" i="1" dirty="0" err="1" smtClean="0"/>
              <a:t>solveNQueensUtil</a:t>
            </a:r>
            <a:endParaRPr lang="en-US" b="1" i="1" dirty="0"/>
          </a:p>
        </p:txBody>
      </p:sp>
      <p:pic>
        <p:nvPicPr>
          <p:cNvPr id="8" name="Picture 2" descr="C:\Users\HTC\Pictures\Screenshots\Screenshot (711).png"/>
          <p:cNvPicPr>
            <a:picLocks noChangeAspect="1" noChangeArrowheads="1"/>
          </p:cNvPicPr>
          <p:nvPr/>
        </p:nvPicPr>
        <p:blipFill>
          <a:blip r:embed="rId3" cstate="print"/>
          <a:srcRect/>
          <a:stretch>
            <a:fillRect/>
          </a:stretch>
        </p:blipFill>
        <p:spPr bwMode="auto">
          <a:xfrm>
            <a:off x="304800" y="4343400"/>
            <a:ext cx="4191000" cy="256063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1"/>
            <a:ext cx="3429000" cy="1676400"/>
          </a:xfrm>
        </p:spPr>
        <p:txBody>
          <a:bodyPr/>
          <a:lstStyle/>
          <a:p>
            <a:pPr>
              <a:buNone/>
            </a:pPr>
            <a:r>
              <a:rPr lang="en-US" b="1" i="1" dirty="0" err="1" smtClean="0"/>
              <a:t>isSafe</a:t>
            </a:r>
            <a:r>
              <a:rPr lang="en-US" dirty="0" smtClean="0"/>
              <a:t> function is to check the safe position </a:t>
            </a:r>
            <a:endParaRPr lang="en-US" dirty="0"/>
          </a:p>
        </p:txBody>
      </p:sp>
      <p:pic>
        <p:nvPicPr>
          <p:cNvPr id="3075" name="Picture 3" descr="C:\Users\HTC\Pictures\Screenshots\Screenshot (710).png"/>
          <p:cNvPicPr>
            <a:picLocks noChangeAspect="1" noChangeArrowheads="1"/>
          </p:cNvPicPr>
          <p:nvPr/>
        </p:nvPicPr>
        <p:blipFill>
          <a:blip r:embed="rId2" cstate="print"/>
          <a:srcRect/>
          <a:stretch>
            <a:fillRect/>
          </a:stretch>
        </p:blipFill>
        <p:spPr bwMode="auto">
          <a:xfrm>
            <a:off x="3733800" y="381000"/>
            <a:ext cx="5189537" cy="482441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lstStyle/>
          <a:p>
            <a:pPr algn="ctr"/>
            <a:r>
              <a:rPr lang="en-US" dirty="0" smtClean="0"/>
              <a:t>Thanks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Divide </a:t>
            </a:r>
            <a:r>
              <a:rPr lang="en-US" dirty="0"/>
              <a:t>&amp;</a:t>
            </a:r>
            <a:r>
              <a:rPr lang="en-US" dirty="0" smtClean="0"/>
              <a:t> Conquer</a:t>
            </a:r>
            <a:endParaRPr lang="en-US" dirty="0"/>
          </a:p>
        </p:txBody>
      </p:sp>
      <p:sp>
        <p:nvSpPr>
          <p:cNvPr id="3" name="Content Placeholder 2"/>
          <p:cNvSpPr>
            <a:spLocks noGrp="1"/>
          </p:cNvSpPr>
          <p:nvPr>
            <p:ph sz="quarter" idx="1"/>
          </p:nvPr>
        </p:nvSpPr>
        <p:spPr/>
        <p:txBody>
          <a:bodyPr/>
          <a:lstStyle/>
          <a:p>
            <a:pPr>
              <a:buNone/>
            </a:pPr>
            <a:r>
              <a:rPr lang="en-US" dirty="0" smtClean="0">
                <a:solidFill>
                  <a:srgbClr val="FF0000"/>
                </a:solidFill>
              </a:rPr>
              <a:t>Problem:</a:t>
            </a:r>
          </a:p>
          <a:p>
            <a:pPr>
              <a:buNone/>
            </a:pPr>
            <a:r>
              <a:rPr lang="en-US" dirty="0" smtClean="0"/>
              <a:t>Given an array of numbers:</a:t>
            </a:r>
          </a:p>
          <a:p>
            <a:pPr>
              <a:buNone/>
            </a:pPr>
            <a:r>
              <a:rPr lang="en-US" dirty="0" err="1"/>
              <a:t>a</a:t>
            </a:r>
            <a:r>
              <a:rPr lang="en-US" dirty="0" err="1" smtClean="0"/>
              <a:t>rr</a:t>
            </a:r>
            <a:r>
              <a:rPr lang="en-US" dirty="0" smtClean="0"/>
              <a:t>=[</a:t>
            </a:r>
            <a:r>
              <a:rPr lang="en-US" dirty="0"/>
              <a:t>1</a:t>
            </a:r>
            <a:r>
              <a:rPr lang="en-US" dirty="0" smtClean="0"/>
              <a:t>, 20, 4, 0.5, -8, -</a:t>
            </a:r>
            <a:r>
              <a:rPr lang="en-US" dirty="0"/>
              <a:t>22</a:t>
            </a:r>
            <a:r>
              <a:rPr lang="en-US" dirty="0" smtClean="0"/>
              <a:t>, 0.4, 66, 45, 0.01]</a:t>
            </a:r>
          </a:p>
          <a:p>
            <a:pPr>
              <a:buNone/>
            </a:pPr>
            <a:r>
              <a:rPr lang="en-US" dirty="0" smtClean="0"/>
              <a:t>We have to find the maximum of this array</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14400" y="838200"/>
          <a:ext cx="7239000" cy="396240"/>
        </p:xfrm>
        <a:graphic>
          <a:graphicData uri="http://schemas.openxmlformats.org/drawingml/2006/table">
            <a:tbl>
              <a:tblPr firstRow="1" bandRow="1">
                <a:tableStyleId>{5C22544A-7EE6-4342-B048-85BDC9FD1C3A}</a:tableStyleId>
              </a:tblPr>
              <a:tblGrid>
                <a:gridCol w="723900"/>
                <a:gridCol w="723900"/>
                <a:gridCol w="723900"/>
                <a:gridCol w="723900"/>
                <a:gridCol w="723900"/>
                <a:gridCol w="723900"/>
                <a:gridCol w="723900"/>
                <a:gridCol w="723900"/>
                <a:gridCol w="723900"/>
                <a:gridCol w="723900"/>
              </a:tblGrid>
              <a:tr h="396240">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r>
                        <a:rPr lang="en-US" dirty="0" smtClean="0"/>
                        <a:t>4</a:t>
                      </a:r>
                      <a:endParaRPr lang="en-US" dirty="0"/>
                    </a:p>
                  </a:txBody>
                  <a:tcPr/>
                </a:tc>
                <a:tc>
                  <a:txBody>
                    <a:bodyPr/>
                    <a:lstStyle/>
                    <a:p>
                      <a:r>
                        <a:rPr lang="en-US" dirty="0" smtClean="0"/>
                        <a:t>0.5</a:t>
                      </a:r>
                      <a:endParaRPr lang="en-US" dirty="0"/>
                    </a:p>
                  </a:txBody>
                  <a:tcPr/>
                </a:tc>
                <a:tc>
                  <a:txBody>
                    <a:bodyPr/>
                    <a:lstStyle/>
                    <a:p>
                      <a:r>
                        <a:rPr lang="en-US" dirty="0" smtClean="0"/>
                        <a:t>-8</a:t>
                      </a:r>
                      <a:endParaRPr lang="en-US" dirty="0"/>
                    </a:p>
                  </a:txBody>
                  <a:tcPr/>
                </a:tc>
                <a:tc>
                  <a:txBody>
                    <a:bodyPr/>
                    <a:lstStyle/>
                    <a:p>
                      <a:r>
                        <a:rPr lang="en-US" dirty="0" smtClean="0"/>
                        <a:t>-22</a:t>
                      </a:r>
                      <a:endParaRPr lang="en-US" dirty="0"/>
                    </a:p>
                  </a:txBody>
                  <a:tcPr/>
                </a:tc>
                <a:tc>
                  <a:txBody>
                    <a:bodyPr/>
                    <a:lstStyle/>
                    <a:p>
                      <a:r>
                        <a:rPr lang="en-US" dirty="0" smtClean="0"/>
                        <a:t>0.4</a:t>
                      </a:r>
                      <a:endParaRPr lang="en-US" dirty="0"/>
                    </a:p>
                  </a:txBody>
                  <a:tcPr/>
                </a:tc>
                <a:tc>
                  <a:txBody>
                    <a:bodyPr/>
                    <a:lstStyle/>
                    <a:p>
                      <a:r>
                        <a:rPr lang="en-US" dirty="0" smtClean="0"/>
                        <a:t>66</a:t>
                      </a:r>
                      <a:endParaRPr lang="en-US" dirty="0"/>
                    </a:p>
                  </a:txBody>
                  <a:tcPr/>
                </a:tc>
                <a:tc>
                  <a:txBody>
                    <a:bodyPr/>
                    <a:lstStyle/>
                    <a:p>
                      <a:r>
                        <a:rPr lang="en-US" dirty="0" smtClean="0"/>
                        <a:t>45</a:t>
                      </a:r>
                      <a:endParaRPr lang="en-US" dirty="0"/>
                    </a:p>
                  </a:txBody>
                  <a:tcPr/>
                </a:tc>
                <a:tc>
                  <a:txBody>
                    <a:bodyPr/>
                    <a:lstStyle/>
                    <a:p>
                      <a:r>
                        <a:rPr lang="en-US" dirty="0" smtClean="0"/>
                        <a:t>0.01</a:t>
                      </a:r>
                      <a:endParaRPr lang="en-US" dirty="0"/>
                    </a:p>
                  </a:txBody>
                  <a:tcPr/>
                </a:tc>
              </a:tr>
            </a:tbl>
          </a:graphicData>
        </a:graphic>
      </p:graphicFrame>
      <p:graphicFrame>
        <p:nvGraphicFramePr>
          <p:cNvPr id="5" name="Table 4"/>
          <p:cNvGraphicFramePr>
            <a:graphicFrameLocks noGrp="1"/>
          </p:cNvGraphicFramePr>
          <p:nvPr/>
        </p:nvGraphicFramePr>
        <p:xfrm>
          <a:off x="914400" y="1600200"/>
          <a:ext cx="3429000" cy="370840"/>
        </p:xfrm>
        <a:graphic>
          <a:graphicData uri="http://schemas.openxmlformats.org/drawingml/2006/table">
            <a:tbl>
              <a:tblPr firstRow="1" bandRow="1">
                <a:tableStyleId>{5C22544A-7EE6-4342-B048-85BDC9FD1C3A}</a:tableStyleId>
              </a:tblPr>
              <a:tblGrid>
                <a:gridCol w="685800"/>
                <a:gridCol w="685800"/>
                <a:gridCol w="685800"/>
                <a:gridCol w="685800"/>
                <a:gridCol w="685800"/>
              </a:tblGrid>
              <a:tr h="370840">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r>
                        <a:rPr lang="en-US" dirty="0" smtClean="0"/>
                        <a:t>4</a:t>
                      </a:r>
                      <a:endParaRPr lang="en-US" dirty="0"/>
                    </a:p>
                  </a:txBody>
                  <a:tcPr/>
                </a:tc>
                <a:tc>
                  <a:txBody>
                    <a:bodyPr/>
                    <a:lstStyle/>
                    <a:p>
                      <a:r>
                        <a:rPr lang="en-US" dirty="0" smtClean="0"/>
                        <a:t>0.5</a:t>
                      </a:r>
                      <a:endParaRPr lang="en-US" dirty="0"/>
                    </a:p>
                  </a:txBody>
                  <a:tcPr/>
                </a:tc>
                <a:tc>
                  <a:txBody>
                    <a:bodyPr/>
                    <a:lstStyle/>
                    <a:p>
                      <a:r>
                        <a:rPr lang="en-US" dirty="0" smtClean="0"/>
                        <a:t>-8</a:t>
                      </a:r>
                      <a:endParaRPr lang="en-US" dirty="0"/>
                    </a:p>
                  </a:txBody>
                  <a:tcPr/>
                </a:tc>
              </a:tr>
            </a:tbl>
          </a:graphicData>
        </a:graphic>
      </p:graphicFrame>
      <p:graphicFrame>
        <p:nvGraphicFramePr>
          <p:cNvPr id="6" name="Table 5"/>
          <p:cNvGraphicFramePr>
            <a:graphicFrameLocks noGrp="1"/>
          </p:cNvGraphicFramePr>
          <p:nvPr/>
        </p:nvGraphicFramePr>
        <p:xfrm>
          <a:off x="4800600" y="1600200"/>
          <a:ext cx="3352800" cy="370840"/>
        </p:xfrm>
        <a:graphic>
          <a:graphicData uri="http://schemas.openxmlformats.org/drawingml/2006/table">
            <a:tbl>
              <a:tblPr firstRow="1" bandRow="1">
                <a:tableStyleId>{5C22544A-7EE6-4342-B048-85BDC9FD1C3A}</a:tableStyleId>
              </a:tblPr>
              <a:tblGrid>
                <a:gridCol w="670560"/>
                <a:gridCol w="670560"/>
                <a:gridCol w="670560"/>
                <a:gridCol w="670560"/>
                <a:gridCol w="670560"/>
              </a:tblGrid>
              <a:tr h="370840">
                <a:tc>
                  <a:txBody>
                    <a:bodyPr/>
                    <a:lstStyle/>
                    <a:p>
                      <a:r>
                        <a:rPr lang="en-US" dirty="0" smtClean="0"/>
                        <a:t>-22</a:t>
                      </a:r>
                      <a:endParaRPr lang="en-US" dirty="0"/>
                    </a:p>
                  </a:txBody>
                  <a:tcPr/>
                </a:tc>
                <a:tc>
                  <a:txBody>
                    <a:bodyPr/>
                    <a:lstStyle/>
                    <a:p>
                      <a:r>
                        <a:rPr lang="en-US" dirty="0" smtClean="0"/>
                        <a:t>0.4</a:t>
                      </a:r>
                      <a:endParaRPr lang="en-US" dirty="0"/>
                    </a:p>
                  </a:txBody>
                  <a:tcPr/>
                </a:tc>
                <a:tc>
                  <a:txBody>
                    <a:bodyPr/>
                    <a:lstStyle/>
                    <a:p>
                      <a:r>
                        <a:rPr lang="en-US" dirty="0" smtClean="0"/>
                        <a:t>66</a:t>
                      </a:r>
                      <a:endParaRPr lang="en-US" dirty="0"/>
                    </a:p>
                  </a:txBody>
                  <a:tcPr/>
                </a:tc>
                <a:tc>
                  <a:txBody>
                    <a:bodyPr/>
                    <a:lstStyle/>
                    <a:p>
                      <a:r>
                        <a:rPr lang="en-US" dirty="0" smtClean="0"/>
                        <a:t>45</a:t>
                      </a:r>
                      <a:endParaRPr lang="en-US" dirty="0"/>
                    </a:p>
                  </a:txBody>
                  <a:tcPr/>
                </a:tc>
                <a:tc>
                  <a:txBody>
                    <a:bodyPr/>
                    <a:lstStyle/>
                    <a:p>
                      <a:r>
                        <a:rPr lang="en-US" dirty="0" smtClean="0"/>
                        <a:t>0.01</a:t>
                      </a:r>
                      <a:endParaRPr lang="en-US" dirty="0"/>
                    </a:p>
                  </a:txBody>
                  <a:tcPr/>
                </a:tc>
              </a:tr>
            </a:tbl>
          </a:graphicData>
        </a:graphic>
      </p:graphicFrame>
      <p:graphicFrame>
        <p:nvGraphicFramePr>
          <p:cNvPr id="7" name="Table 6"/>
          <p:cNvGraphicFramePr>
            <a:graphicFrameLocks noGrp="1"/>
          </p:cNvGraphicFramePr>
          <p:nvPr/>
        </p:nvGraphicFramePr>
        <p:xfrm>
          <a:off x="914400" y="2362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r>
                        <a:rPr lang="en-US" dirty="0" smtClean="0"/>
                        <a:t>4</a:t>
                      </a:r>
                      <a:endParaRPr lang="en-US" dirty="0"/>
                    </a:p>
                  </a:txBody>
                  <a:tcPr/>
                </a:tc>
              </a:tr>
            </a:tbl>
          </a:graphicData>
        </a:graphic>
      </p:graphicFrame>
      <p:graphicFrame>
        <p:nvGraphicFramePr>
          <p:cNvPr id="8" name="Table 7"/>
          <p:cNvGraphicFramePr>
            <a:graphicFrameLocks noGrp="1"/>
          </p:cNvGraphicFramePr>
          <p:nvPr/>
        </p:nvGraphicFramePr>
        <p:xfrm>
          <a:off x="4800600" y="2362200"/>
          <a:ext cx="1828800" cy="370840"/>
        </p:xfrm>
        <a:graphic>
          <a:graphicData uri="http://schemas.openxmlformats.org/drawingml/2006/table">
            <a:tbl>
              <a:tblPr firstRow="1" bandRow="1">
                <a:tableStyleId>{5C22544A-7EE6-4342-B048-85BDC9FD1C3A}</a:tableStyleId>
              </a:tblPr>
              <a:tblGrid>
                <a:gridCol w="609600"/>
                <a:gridCol w="609600"/>
                <a:gridCol w="609600"/>
              </a:tblGrid>
              <a:tr h="370840">
                <a:tc>
                  <a:txBody>
                    <a:bodyPr/>
                    <a:lstStyle/>
                    <a:p>
                      <a:r>
                        <a:rPr lang="en-US" dirty="0" smtClean="0"/>
                        <a:t>-22</a:t>
                      </a:r>
                      <a:endParaRPr lang="en-US" dirty="0"/>
                    </a:p>
                  </a:txBody>
                  <a:tcPr/>
                </a:tc>
                <a:tc>
                  <a:txBody>
                    <a:bodyPr/>
                    <a:lstStyle/>
                    <a:p>
                      <a:r>
                        <a:rPr lang="en-US" dirty="0" smtClean="0"/>
                        <a:t>0.4</a:t>
                      </a:r>
                      <a:endParaRPr lang="en-US" dirty="0"/>
                    </a:p>
                  </a:txBody>
                  <a:tcPr/>
                </a:tc>
                <a:tc>
                  <a:txBody>
                    <a:bodyPr/>
                    <a:lstStyle/>
                    <a:p>
                      <a:r>
                        <a:rPr lang="en-US" dirty="0" smtClean="0"/>
                        <a:t>66</a:t>
                      </a:r>
                      <a:endParaRPr lang="en-US" dirty="0"/>
                    </a:p>
                  </a:txBody>
                  <a:tcPr/>
                </a:tc>
              </a:tr>
            </a:tbl>
          </a:graphicData>
        </a:graphic>
      </p:graphicFrame>
      <p:graphicFrame>
        <p:nvGraphicFramePr>
          <p:cNvPr id="9" name="Table 8"/>
          <p:cNvGraphicFramePr>
            <a:graphicFrameLocks noGrp="1"/>
          </p:cNvGraphicFramePr>
          <p:nvPr/>
        </p:nvGraphicFramePr>
        <p:xfrm>
          <a:off x="3200400" y="2362200"/>
          <a:ext cx="1143000" cy="370840"/>
        </p:xfrm>
        <a:graphic>
          <a:graphicData uri="http://schemas.openxmlformats.org/drawingml/2006/table">
            <a:tbl>
              <a:tblPr firstRow="1" bandRow="1">
                <a:tableStyleId>{5C22544A-7EE6-4342-B048-85BDC9FD1C3A}</a:tableStyleId>
              </a:tblPr>
              <a:tblGrid>
                <a:gridCol w="571500"/>
                <a:gridCol w="571500"/>
              </a:tblGrid>
              <a:tr h="370840">
                <a:tc>
                  <a:txBody>
                    <a:bodyPr/>
                    <a:lstStyle/>
                    <a:p>
                      <a:r>
                        <a:rPr lang="en-US" dirty="0" smtClean="0"/>
                        <a:t>0.5</a:t>
                      </a:r>
                      <a:endParaRPr lang="en-US" dirty="0"/>
                    </a:p>
                  </a:txBody>
                  <a:tcPr/>
                </a:tc>
                <a:tc>
                  <a:txBody>
                    <a:bodyPr/>
                    <a:lstStyle/>
                    <a:p>
                      <a:r>
                        <a:rPr lang="en-US" dirty="0" smtClean="0"/>
                        <a:t>-8</a:t>
                      </a:r>
                      <a:endParaRPr lang="en-US" dirty="0"/>
                    </a:p>
                  </a:txBody>
                  <a:tcPr/>
                </a:tc>
              </a:tr>
            </a:tbl>
          </a:graphicData>
        </a:graphic>
      </p:graphicFrame>
      <p:graphicFrame>
        <p:nvGraphicFramePr>
          <p:cNvPr id="10" name="Table 9"/>
          <p:cNvGraphicFramePr>
            <a:graphicFrameLocks noGrp="1"/>
          </p:cNvGraphicFramePr>
          <p:nvPr/>
        </p:nvGraphicFramePr>
        <p:xfrm>
          <a:off x="4800600" y="37338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22</a:t>
                      </a:r>
                      <a:endParaRPr lang="en-US" dirty="0"/>
                    </a:p>
                  </a:txBody>
                  <a:tcPr/>
                </a:tc>
              </a:tr>
            </a:tbl>
          </a:graphicData>
        </a:graphic>
      </p:graphicFrame>
      <p:graphicFrame>
        <p:nvGraphicFramePr>
          <p:cNvPr id="11" name="Table 10"/>
          <p:cNvGraphicFramePr>
            <a:graphicFrameLocks noGrp="1"/>
          </p:cNvGraphicFramePr>
          <p:nvPr/>
        </p:nvGraphicFramePr>
        <p:xfrm>
          <a:off x="6934200" y="2362200"/>
          <a:ext cx="1219200" cy="370840"/>
        </p:xfrm>
        <a:graphic>
          <a:graphicData uri="http://schemas.openxmlformats.org/drawingml/2006/table">
            <a:tbl>
              <a:tblPr firstRow="1" bandRow="1">
                <a:tableStyleId>{5C22544A-7EE6-4342-B048-85BDC9FD1C3A}</a:tableStyleId>
              </a:tblPr>
              <a:tblGrid>
                <a:gridCol w="609600"/>
                <a:gridCol w="609600"/>
              </a:tblGrid>
              <a:tr h="370840">
                <a:tc>
                  <a:txBody>
                    <a:bodyPr/>
                    <a:lstStyle/>
                    <a:p>
                      <a:r>
                        <a:rPr lang="en-US" dirty="0" smtClean="0"/>
                        <a:t>45</a:t>
                      </a:r>
                      <a:endParaRPr lang="en-US" dirty="0"/>
                    </a:p>
                  </a:txBody>
                  <a:tcPr/>
                </a:tc>
                <a:tc>
                  <a:txBody>
                    <a:bodyPr/>
                    <a:lstStyle/>
                    <a:p>
                      <a:r>
                        <a:rPr lang="en-US" dirty="0" smtClean="0"/>
                        <a:t>0.01</a:t>
                      </a:r>
                      <a:endParaRPr lang="en-US" dirty="0"/>
                    </a:p>
                  </a:txBody>
                  <a:tcPr/>
                </a:tc>
              </a:tr>
            </a:tbl>
          </a:graphicData>
        </a:graphic>
      </p:graphicFrame>
      <p:graphicFrame>
        <p:nvGraphicFramePr>
          <p:cNvPr id="12" name="Table 11"/>
          <p:cNvGraphicFramePr>
            <a:graphicFrameLocks noGrp="1"/>
          </p:cNvGraphicFramePr>
          <p:nvPr/>
        </p:nvGraphicFramePr>
        <p:xfrm>
          <a:off x="914400" y="3048000"/>
          <a:ext cx="1143000" cy="370840"/>
        </p:xfrm>
        <a:graphic>
          <a:graphicData uri="http://schemas.openxmlformats.org/drawingml/2006/table">
            <a:tbl>
              <a:tblPr firstRow="1" bandRow="1">
                <a:tableStyleId>{5C22544A-7EE6-4342-B048-85BDC9FD1C3A}</a:tableStyleId>
              </a:tblPr>
              <a:tblGrid>
                <a:gridCol w="571500"/>
                <a:gridCol w="571500"/>
              </a:tblGrid>
              <a:tr h="370840">
                <a:tc>
                  <a:txBody>
                    <a:bodyPr/>
                    <a:lstStyle/>
                    <a:p>
                      <a:r>
                        <a:rPr lang="en-US" dirty="0" smtClean="0"/>
                        <a:t>1</a:t>
                      </a:r>
                      <a:endParaRPr lang="en-US" dirty="0"/>
                    </a:p>
                  </a:txBody>
                  <a:tcPr/>
                </a:tc>
                <a:tc>
                  <a:txBody>
                    <a:bodyPr/>
                    <a:lstStyle/>
                    <a:p>
                      <a:r>
                        <a:rPr lang="en-US" dirty="0" smtClean="0"/>
                        <a:t>20</a:t>
                      </a:r>
                      <a:endParaRPr lang="en-US" dirty="0"/>
                    </a:p>
                  </a:txBody>
                  <a:tcPr/>
                </a:tc>
              </a:tr>
            </a:tbl>
          </a:graphicData>
        </a:graphic>
      </p:graphicFrame>
      <p:graphicFrame>
        <p:nvGraphicFramePr>
          <p:cNvPr id="13" name="Table 12"/>
          <p:cNvGraphicFramePr>
            <a:graphicFrameLocks noGrp="1"/>
          </p:cNvGraphicFramePr>
          <p:nvPr/>
        </p:nvGraphicFramePr>
        <p:xfrm>
          <a:off x="4800600" y="3048000"/>
          <a:ext cx="1143000" cy="370840"/>
        </p:xfrm>
        <a:graphic>
          <a:graphicData uri="http://schemas.openxmlformats.org/drawingml/2006/table">
            <a:tbl>
              <a:tblPr firstRow="1" bandRow="1">
                <a:tableStyleId>{5C22544A-7EE6-4342-B048-85BDC9FD1C3A}</a:tableStyleId>
              </a:tblPr>
              <a:tblGrid>
                <a:gridCol w="571500"/>
                <a:gridCol w="571500"/>
              </a:tblGrid>
              <a:tr h="370840">
                <a:tc>
                  <a:txBody>
                    <a:bodyPr/>
                    <a:lstStyle/>
                    <a:p>
                      <a:r>
                        <a:rPr lang="en-US" dirty="0" smtClean="0"/>
                        <a:t>22</a:t>
                      </a:r>
                      <a:endParaRPr lang="en-US" dirty="0"/>
                    </a:p>
                  </a:txBody>
                  <a:tcPr/>
                </a:tc>
                <a:tc>
                  <a:txBody>
                    <a:bodyPr/>
                    <a:lstStyle/>
                    <a:p>
                      <a:r>
                        <a:rPr lang="en-US" dirty="0" smtClean="0"/>
                        <a:t>0.4</a:t>
                      </a:r>
                      <a:endParaRPr lang="en-US" dirty="0"/>
                    </a:p>
                  </a:txBody>
                  <a:tcPr/>
                </a:tc>
              </a:tr>
            </a:tbl>
          </a:graphicData>
        </a:graphic>
      </p:graphicFrame>
      <p:graphicFrame>
        <p:nvGraphicFramePr>
          <p:cNvPr id="14" name="Table 13"/>
          <p:cNvGraphicFramePr>
            <a:graphicFrameLocks noGrp="1"/>
          </p:cNvGraphicFramePr>
          <p:nvPr/>
        </p:nvGraphicFramePr>
        <p:xfrm>
          <a:off x="1524000" y="37338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20</a:t>
                      </a:r>
                      <a:endParaRPr lang="en-US" dirty="0"/>
                    </a:p>
                  </a:txBody>
                  <a:tcPr/>
                </a:tc>
              </a:tr>
            </a:tbl>
          </a:graphicData>
        </a:graphic>
      </p:graphicFrame>
      <p:graphicFrame>
        <p:nvGraphicFramePr>
          <p:cNvPr id="15" name="Table 14"/>
          <p:cNvGraphicFramePr>
            <a:graphicFrameLocks noGrp="1"/>
          </p:cNvGraphicFramePr>
          <p:nvPr/>
        </p:nvGraphicFramePr>
        <p:xfrm>
          <a:off x="914400" y="3733800"/>
          <a:ext cx="533400" cy="365760"/>
        </p:xfrm>
        <a:graphic>
          <a:graphicData uri="http://schemas.openxmlformats.org/drawingml/2006/table">
            <a:tbl>
              <a:tblPr firstRow="1" bandRow="1">
                <a:tableStyleId>{5C22544A-7EE6-4342-B048-85BDC9FD1C3A}</a:tableStyleId>
              </a:tblPr>
              <a:tblGrid>
                <a:gridCol w="533400"/>
              </a:tblGrid>
              <a:tr h="142240">
                <a:tc>
                  <a:txBody>
                    <a:bodyPr/>
                    <a:lstStyle/>
                    <a:p>
                      <a:r>
                        <a:rPr lang="en-US" dirty="0" smtClean="0"/>
                        <a:t>1</a:t>
                      </a:r>
                      <a:endParaRPr lang="en-US" dirty="0"/>
                    </a:p>
                  </a:txBody>
                  <a:tcPr/>
                </a:tc>
              </a:tr>
            </a:tbl>
          </a:graphicData>
        </a:graphic>
      </p:graphicFrame>
      <p:graphicFrame>
        <p:nvGraphicFramePr>
          <p:cNvPr id="16" name="Table 15"/>
          <p:cNvGraphicFramePr>
            <a:graphicFrameLocks noGrp="1"/>
          </p:cNvGraphicFramePr>
          <p:nvPr/>
        </p:nvGraphicFramePr>
        <p:xfrm>
          <a:off x="7543800" y="30480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t>0.01</a:t>
                      </a:r>
                      <a:endParaRPr lang="en-US" dirty="0"/>
                    </a:p>
                  </a:txBody>
                  <a:tcPr/>
                </a:tc>
              </a:tr>
            </a:tbl>
          </a:graphicData>
        </a:graphic>
      </p:graphicFrame>
      <p:graphicFrame>
        <p:nvGraphicFramePr>
          <p:cNvPr id="17" name="Table 16"/>
          <p:cNvGraphicFramePr>
            <a:graphicFrameLocks noGrp="1"/>
          </p:cNvGraphicFramePr>
          <p:nvPr/>
        </p:nvGraphicFramePr>
        <p:xfrm>
          <a:off x="6934200" y="30480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45</a:t>
                      </a:r>
                      <a:endParaRPr lang="en-US" dirty="0"/>
                    </a:p>
                  </a:txBody>
                  <a:tcPr/>
                </a:tc>
              </a:tr>
            </a:tbl>
          </a:graphicData>
        </a:graphic>
      </p:graphicFrame>
      <p:graphicFrame>
        <p:nvGraphicFramePr>
          <p:cNvPr id="18" name="Table 17"/>
          <p:cNvGraphicFramePr>
            <a:graphicFrameLocks noGrp="1"/>
          </p:cNvGraphicFramePr>
          <p:nvPr/>
        </p:nvGraphicFramePr>
        <p:xfrm>
          <a:off x="6096000" y="30480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66</a:t>
                      </a:r>
                      <a:endParaRPr lang="en-US" dirty="0"/>
                    </a:p>
                  </a:txBody>
                  <a:tcPr/>
                </a:tc>
              </a:tr>
            </a:tbl>
          </a:graphicData>
        </a:graphic>
      </p:graphicFrame>
      <p:graphicFrame>
        <p:nvGraphicFramePr>
          <p:cNvPr id="19" name="Table 18"/>
          <p:cNvGraphicFramePr>
            <a:graphicFrameLocks noGrp="1"/>
          </p:cNvGraphicFramePr>
          <p:nvPr/>
        </p:nvGraphicFramePr>
        <p:xfrm>
          <a:off x="3810000" y="30480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-8</a:t>
                      </a:r>
                      <a:endParaRPr lang="en-US" dirty="0"/>
                    </a:p>
                  </a:txBody>
                  <a:tcPr/>
                </a:tc>
              </a:tr>
            </a:tbl>
          </a:graphicData>
        </a:graphic>
      </p:graphicFrame>
      <p:graphicFrame>
        <p:nvGraphicFramePr>
          <p:cNvPr id="20" name="Table 19"/>
          <p:cNvGraphicFramePr>
            <a:graphicFrameLocks noGrp="1"/>
          </p:cNvGraphicFramePr>
          <p:nvPr/>
        </p:nvGraphicFramePr>
        <p:xfrm>
          <a:off x="3200400" y="30480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0.5</a:t>
                      </a:r>
                      <a:endParaRPr lang="en-US" dirty="0"/>
                    </a:p>
                  </a:txBody>
                  <a:tcPr/>
                </a:tc>
              </a:tr>
            </a:tbl>
          </a:graphicData>
        </a:graphic>
      </p:graphicFrame>
      <p:graphicFrame>
        <p:nvGraphicFramePr>
          <p:cNvPr id="21" name="Table 20"/>
          <p:cNvGraphicFramePr>
            <a:graphicFrameLocks noGrp="1"/>
          </p:cNvGraphicFramePr>
          <p:nvPr/>
        </p:nvGraphicFramePr>
        <p:xfrm>
          <a:off x="2209800" y="30480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4</a:t>
                      </a:r>
                      <a:endParaRPr lang="en-US" dirty="0"/>
                    </a:p>
                  </a:txBody>
                  <a:tcPr/>
                </a:tc>
              </a:tr>
            </a:tbl>
          </a:graphicData>
        </a:graphic>
      </p:graphicFrame>
      <p:graphicFrame>
        <p:nvGraphicFramePr>
          <p:cNvPr id="22" name="Table 21"/>
          <p:cNvGraphicFramePr>
            <a:graphicFrameLocks noGrp="1"/>
          </p:cNvGraphicFramePr>
          <p:nvPr/>
        </p:nvGraphicFramePr>
        <p:xfrm>
          <a:off x="5410200" y="37338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0.4</a:t>
                      </a:r>
                      <a:endParaRPr lang="en-US" dirty="0"/>
                    </a:p>
                  </a:txBody>
                  <a:tcPr/>
                </a:tc>
              </a:tr>
            </a:tbl>
          </a:graphicData>
        </a:graphic>
      </p:graphicFrame>
      <p:graphicFrame>
        <p:nvGraphicFramePr>
          <p:cNvPr id="23" name="Table 22"/>
          <p:cNvGraphicFramePr>
            <a:graphicFrameLocks noGrp="1"/>
          </p:cNvGraphicFramePr>
          <p:nvPr/>
        </p:nvGraphicFramePr>
        <p:xfrm>
          <a:off x="2209800" y="37338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4</a:t>
                      </a:r>
                      <a:endParaRPr lang="en-US" dirty="0"/>
                    </a:p>
                  </a:txBody>
                  <a:tcPr/>
                </a:tc>
              </a:tr>
            </a:tbl>
          </a:graphicData>
        </a:graphic>
      </p:graphicFrame>
      <p:graphicFrame>
        <p:nvGraphicFramePr>
          <p:cNvPr id="24" name="Table 23"/>
          <p:cNvGraphicFramePr>
            <a:graphicFrameLocks noGrp="1"/>
          </p:cNvGraphicFramePr>
          <p:nvPr/>
        </p:nvGraphicFramePr>
        <p:xfrm>
          <a:off x="3810000" y="37338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-8</a:t>
                      </a:r>
                      <a:endParaRPr lang="en-US" dirty="0"/>
                    </a:p>
                  </a:txBody>
                  <a:tcPr/>
                </a:tc>
              </a:tr>
            </a:tbl>
          </a:graphicData>
        </a:graphic>
      </p:graphicFrame>
      <p:graphicFrame>
        <p:nvGraphicFramePr>
          <p:cNvPr id="25" name="Table 24"/>
          <p:cNvGraphicFramePr>
            <a:graphicFrameLocks noGrp="1"/>
          </p:cNvGraphicFramePr>
          <p:nvPr/>
        </p:nvGraphicFramePr>
        <p:xfrm>
          <a:off x="3200400" y="37338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0.5</a:t>
                      </a:r>
                      <a:endParaRPr lang="en-US" dirty="0"/>
                    </a:p>
                  </a:txBody>
                  <a:tcPr/>
                </a:tc>
              </a:tr>
            </a:tbl>
          </a:graphicData>
        </a:graphic>
      </p:graphicFrame>
      <p:graphicFrame>
        <p:nvGraphicFramePr>
          <p:cNvPr id="26" name="Table 25"/>
          <p:cNvGraphicFramePr>
            <a:graphicFrameLocks noGrp="1"/>
          </p:cNvGraphicFramePr>
          <p:nvPr/>
        </p:nvGraphicFramePr>
        <p:xfrm>
          <a:off x="7543800" y="3733800"/>
          <a:ext cx="609600" cy="370840"/>
        </p:xfrm>
        <a:graphic>
          <a:graphicData uri="http://schemas.openxmlformats.org/drawingml/2006/table">
            <a:tbl>
              <a:tblPr firstRow="1" bandRow="1">
                <a:tableStyleId>{5C22544A-7EE6-4342-B048-85BDC9FD1C3A}</a:tableStyleId>
              </a:tblPr>
              <a:tblGrid>
                <a:gridCol w="609600"/>
              </a:tblGrid>
              <a:tr h="370840">
                <a:tc>
                  <a:txBody>
                    <a:bodyPr/>
                    <a:lstStyle/>
                    <a:p>
                      <a:r>
                        <a:rPr lang="en-US" dirty="0" smtClean="0"/>
                        <a:t>0.01</a:t>
                      </a:r>
                      <a:endParaRPr lang="en-US" dirty="0"/>
                    </a:p>
                  </a:txBody>
                  <a:tcPr/>
                </a:tc>
              </a:tr>
            </a:tbl>
          </a:graphicData>
        </a:graphic>
      </p:graphicFrame>
      <p:graphicFrame>
        <p:nvGraphicFramePr>
          <p:cNvPr id="27" name="Table 26"/>
          <p:cNvGraphicFramePr>
            <a:graphicFrameLocks noGrp="1"/>
          </p:cNvGraphicFramePr>
          <p:nvPr/>
        </p:nvGraphicFramePr>
        <p:xfrm>
          <a:off x="6934200" y="37338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45</a:t>
                      </a:r>
                      <a:endParaRPr lang="en-US" dirty="0"/>
                    </a:p>
                  </a:txBody>
                  <a:tcPr/>
                </a:tc>
              </a:tr>
            </a:tbl>
          </a:graphicData>
        </a:graphic>
      </p:graphicFrame>
      <p:graphicFrame>
        <p:nvGraphicFramePr>
          <p:cNvPr id="28" name="Table 27"/>
          <p:cNvGraphicFramePr>
            <a:graphicFrameLocks noGrp="1"/>
          </p:cNvGraphicFramePr>
          <p:nvPr/>
        </p:nvGraphicFramePr>
        <p:xfrm>
          <a:off x="6096000" y="37338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66</a:t>
                      </a:r>
                      <a:endParaRPr lang="en-US" dirty="0"/>
                    </a:p>
                  </a:txBody>
                  <a:tcPr/>
                </a:tc>
              </a:tr>
            </a:tbl>
          </a:graphicData>
        </a:graphic>
      </p:graphicFrame>
      <p:graphicFrame>
        <p:nvGraphicFramePr>
          <p:cNvPr id="32" name="Table 31"/>
          <p:cNvGraphicFramePr>
            <a:graphicFrameLocks noGrp="1"/>
          </p:cNvGraphicFramePr>
          <p:nvPr/>
        </p:nvGraphicFramePr>
        <p:xfrm>
          <a:off x="3429000" y="4343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0.5</a:t>
                      </a:r>
                      <a:endParaRPr lang="en-US" dirty="0"/>
                    </a:p>
                  </a:txBody>
                  <a:tcPr/>
                </a:tc>
              </a:tr>
            </a:tbl>
          </a:graphicData>
        </a:graphic>
      </p:graphicFrame>
      <p:graphicFrame>
        <p:nvGraphicFramePr>
          <p:cNvPr id="33" name="Table 32"/>
          <p:cNvGraphicFramePr>
            <a:graphicFrameLocks noGrp="1"/>
          </p:cNvGraphicFramePr>
          <p:nvPr/>
        </p:nvGraphicFramePr>
        <p:xfrm>
          <a:off x="2209800" y="4343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4</a:t>
                      </a:r>
                      <a:endParaRPr lang="en-US" dirty="0"/>
                    </a:p>
                  </a:txBody>
                  <a:tcPr/>
                </a:tc>
              </a:tr>
            </a:tbl>
          </a:graphicData>
        </a:graphic>
      </p:graphicFrame>
      <p:graphicFrame>
        <p:nvGraphicFramePr>
          <p:cNvPr id="34" name="Table 33"/>
          <p:cNvGraphicFramePr>
            <a:graphicFrameLocks noGrp="1"/>
          </p:cNvGraphicFramePr>
          <p:nvPr/>
        </p:nvGraphicFramePr>
        <p:xfrm>
          <a:off x="7239000" y="4343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45</a:t>
                      </a:r>
                      <a:endParaRPr lang="en-US" dirty="0"/>
                    </a:p>
                  </a:txBody>
                  <a:tcPr/>
                </a:tc>
              </a:tr>
            </a:tbl>
          </a:graphicData>
        </a:graphic>
      </p:graphicFrame>
      <p:graphicFrame>
        <p:nvGraphicFramePr>
          <p:cNvPr id="35" name="Table 34"/>
          <p:cNvGraphicFramePr>
            <a:graphicFrameLocks noGrp="1"/>
          </p:cNvGraphicFramePr>
          <p:nvPr/>
        </p:nvGraphicFramePr>
        <p:xfrm>
          <a:off x="6096000" y="4343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66</a:t>
                      </a:r>
                      <a:endParaRPr lang="en-US" dirty="0"/>
                    </a:p>
                  </a:txBody>
                  <a:tcPr/>
                </a:tc>
              </a:tr>
            </a:tbl>
          </a:graphicData>
        </a:graphic>
      </p:graphicFrame>
      <p:graphicFrame>
        <p:nvGraphicFramePr>
          <p:cNvPr id="36" name="Table 35"/>
          <p:cNvGraphicFramePr>
            <a:graphicFrameLocks noGrp="1"/>
          </p:cNvGraphicFramePr>
          <p:nvPr/>
        </p:nvGraphicFramePr>
        <p:xfrm>
          <a:off x="5105400" y="4343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22</a:t>
                      </a:r>
                      <a:endParaRPr lang="en-US" dirty="0"/>
                    </a:p>
                  </a:txBody>
                  <a:tcPr/>
                </a:tc>
              </a:tr>
            </a:tbl>
          </a:graphicData>
        </a:graphic>
      </p:graphicFrame>
      <p:graphicFrame>
        <p:nvGraphicFramePr>
          <p:cNvPr id="37" name="Table 36"/>
          <p:cNvGraphicFramePr>
            <a:graphicFrameLocks noGrp="1"/>
          </p:cNvGraphicFramePr>
          <p:nvPr/>
        </p:nvGraphicFramePr>
        <p:xfrm>
          <a:off x="1219200" y="4343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20</a:t>
                      </a:r>
                      <a:endParaRPr lang="en-US" dirty="0"/>
                    </a:p>
                  </a:txBody>
                  <a:tcPr/>
                </a:tc>
              </a:tr>
            </a:tbl>
          </a:graphicData>
        </a:graphic>
      </p:graphicFrame>
      <p:graphicFrame>
        <p:nvGraphicFramePr>
          <p:cNvPr id="38" name="Table 37"/>
          <p:cNvGraphicFramePr>
            <a:graphicFrameLocks noGrp="1"/>
          </p:cNvGraphicFramePr>
          <p:nvPr/>
        </p:nvGraphicFramePr>
        <p:xfrm>
          <a:off x="4572000" y="63246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66</a:t>
                      </a:r>
                      <a:endParaRPr lang="en-US" dirty="0"/>
                    </a:p>
                  </a:txBody>
                  <a:tcPr/>
                </a:tc>
              </a:tr>
            </a:tbl>
          </a:graphicData>
        </a:graphic>
      </p:graphicFrame>
      <p:graphicFrame>
        <p:nvGraphicFramePr>
          <p:cNvPr id="39" name="Table 38"/>
          <p:cNvGraphicFramePr>
            <a:graphicFrameLocks noGrp="1"/>
          </p:cNvGraphicFramePr>
          <p:nvPr/>
        </p:nvGraphicFramePr>
        <p:xfrm>
          <a:off x="6400800" y="57150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66</a:t>
                      </a:r>
                      <a:endParaRPr lang="en-US" dirty="0"/>
                    </a:p>
                  </a:txBody>
                  <a:tcPr/>
                </a:tc>
              </a:tr>
            </a:tbl>
          </a:graphicData>
        </a:graphic>
      </p:graphicFrame>
      <p:graphicFrame>
        <p:nvGraphicFramePr>
          <p:cNvPr id="40" name="Table 39"/>
          <p:cNvGraphicFramePr>
            <a:graphicFrameLocks noGrp="1"/>
          </p:cNvGraphicFramePr>
          <p:nvPr/>
        </p:nvGraphicFramePr>
        <p:xfrm>
          <a:off x="2590800" y="57150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20</a:t>
                      </a:r>
                      <a:endParaRPr lang="en-US" dirty="0"/>
                    </a:p>
                  </a:txBody>
                  <a:tcPr/>
                </a:tc>
              </a:tr>
            </a:tbl>
          </a:graphicData>
        </a:graphic>
      </p:graphicFrame>
      <p:graphicFrame>
        <p:nvGraphicFramePr>
          <p:cNvPr id="41" name="Table 40"/>
          <p:cNvGraphicFramePr>
            <a:graphicFrameLocks noGrp="1"/>
          </p:cNvGraphicFramePr>
          <p:nvPr/>
        </p:nvGraphicFramePr>
        <p:xfrm>
          <a:off x="7239000" y="5105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45</a:t>
                      </a:r>
                      <a:endParaRPr lang="en-US" dirty="0"/>
                    </a:p>
                  </a:txBody>
                  <a:tcPr/>
                </a:tc>
              </a:tr>
            </a:tbl>
          </a:graphicData>
        </a:graphic>
      </p:graphicFrame>
      <p:graphicFrame>
        <p:nvGraphicFramePr>
          <p:cNvPr id="42" name="Table 41"/>
          <p:cNvGraphicFramePr>
            <a:graphicFrameLocks noGrp="1"/>
          </p:cNvGraphicFramePr>
          <p:nvPr/>
        </p:nvGraphicFramePr>
        <p:xfrm>
          <a:off x="5638800" y="5105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66</a:t>
                      </a:r>
                      <a:endParaRPr lang="en-US" dirty="0"/>
                    </a:p>
                  </a:txBody>
                  <a:tcPr/>
                </a:tc>
              </a:tr>
            </a:tbl>
          </a:graphicData>
        </a:graphic>
      </p:graphicFrame>
      <p:graphicFrame>
        <p:nvGraphicFramePr>
          <p:cNvPr id="43" name="Table 42"/>
          <p:cNvGraphicFramePr>
            <a:graphicFrameLocks noGrp="1"/>
          </p:cNvGraphicFramePr>
          <p:nvPr/>
        </p:nvGraphicFramePr>
        <p:xfrm>
          <a:off x="3429000" y="5105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0.5</a:t>
                      </a:r>
                      <a:endParaRPr lang="en-US" dirty="0"/>
                    </a:p>
                  </a:txBody>
                  <a:tcPr/>
                </a:tc>
              </a:tr>
            </a:tbl>
          </a:graphicData>
        </a:graphic>
      </p:graphicFrame>
      <p:graphicFrame>
        <p:nvGraphicFramePr>
          <p:cNvPr id="44" name="Table 43"/>
          <p:cNvGraphicFramePr>
            <a:graphicFrameLocks noGrp="1"/>
          </p:cNvGraphicFramePr>
          <p:nvPr/>
        </p:nvGraphicFramePr>
        <p:xfrm>
          <a:off x="1752600" y="5105400"/>
          <a:ext cx="533400" cy="370840"/>
        </p:xfrm>
        <a:graphic>
          <a:graphicData uri="http://schemas.openxmlformats.org/drawingml/2006/table">
            <a:tbl>
              <a:tblPr firstRow="1" bandRow="1">
                <a:tableStyleId>{5C22544A-7EE6-4342-B048-85BDC9FD1C3A}</a:tableStyleId>
              </a:tblPr>
              <a:tblGrid>
                <a:gridCol w="533400"/>
              </a:tblGrid>
              <a:tr h="370840">
                <a:tc>
                  <a:txBody>
                    <a:bodyPr/>
                    <a:lstStyle/>
                    <a:p>
                      <a:r>
                        <a:rPr lang="en-US" dirty="0" smtClean="0"/>
                        <a:t>20</a:t>
                      </a:r>
                      <a:endParaRPr lang="en-US" dirty="0"/>
                    </a:p>
                  </a:txBody>
                  <a:tcPr/>
                </a:tc>
              </a:tr>
            </a:tbl>
          </a:graphicData>
        </a:graphic>
      </p:graphicFrame>
      <p:cxnSp>
        <p:nvCxnSpPr>
          <p:cNvPr id="48" name="Straight Arrow Connector 47"/>
          <p:cNvCxnSpPr/>
          <p:nvPr/>
        </p:nvCxnSpPr>
        <p:spPr>
          <a:xfrm flipH="1">
            <a:off x="2667000" y="12192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172200" y="12192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905000" y="1981200"/>
            <a:ext cx="152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581400" y="1981200"/>
            <a:ext cx="228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791200" y="1981200"/>
            <a:ext cx="228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239000" y="1981200"/>
            <a:ext cx="304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1447800" y="2743200"/>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429000" y="2743200"/>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038600" y="27432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438400" y="27432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334000" y="2743200"/>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248400" y="27432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162800" y="27432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7772400" y="27432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1143000" y="34290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1752600" y="3429000"/>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514600" y="3352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514600" y="3962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400800" y="3352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400800" y="3962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848600" y="3352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114800" y="3352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7162800" y="3352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3505200" y="3352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29200" y="3429000"/>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562600" y="3352800"/>
            <a:ext cx="152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43000" y="41148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1524000" y="41148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3429000" y="41148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3810000" y="40386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029200" y="41148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410200" y="41148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162800" y="41148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7543800" y="41148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1524000" y="46482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2057400" y="46482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410200" y="46482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a:off x="5943600" y="46482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7467600" y="4648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3657600" y="4648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981200" y="54102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3124200" y="54102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5867400" y="54102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a:off x="6934200" y="54102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2895600" y="6019800"/>
            <a:ext cx="1600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5181600" y="6019800"/>
            <a:ext cx="1600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304800" y="228600"/>
            <a:ext cx="4114800" cy="369332"/>
          </a:xfrm>
          <a:prstGeom prst="rect">
            <a:avLst/>
          </a:prstGeom>
          <a:noFill/>
        </p:spPr>
        <p:txBody>
          <a:bodyPr wrap="square" rtlCol="0">
            <a:spAutoFit/>
          </a:bodyPr>
          <a:lstStyle/>
          <a:p>
            <a:r>
              <a:rPr lang="en-US" dirty="0" smtClean="0">
                <a:solidFill>
                  <a:schemeClr val="accent1"/>
                </a:solidFill>
              </a:rPr>
              <a:t>Figure 1.1</a:t>
            </a:r>
            <a:endParaRPr lang="en-US"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867400"/>
          </a:xfrm>
        </p:spPr>
        <p:txBody>
          <a:bodyPr>
            <a:normAutofit lnSpcReduction="10000"/>
          </a:bodyPr>
          <a:lstStyle/>
          <a:p>
            <a:pPr>
              <a:buNone/>
            </a:pPr>
            <a:r>
              <a:rPr lang="en-US" sz="2400" dirty="0" smtClean="0"/>
              <a:t>Figure 1.1 describes clearly how the problem is done.</a:t>
            </a:r>
          </a:p>
          <a:p>
            <a:pPr>
              <a:buNone/>
            </a:pPr>
            <a:endParaRPr lang="en-US" sz="2400" dirty="0" smtClean="0"/>
          </a:p>
          <a:p>
            <a:pPr>
              <a:buNone/>
            </a:pPr>
            <a:r>
              <a:rPr lang="en-US" sz="2400" dirty="0" smtClean="0"/>
              <a:t>In our approach of solving this problem, we will break this array</a:t>
            </a:r>
          </a:p>
          <a:p>
            <a:pPr>
              <a:buNone/>
            </a:pPr>
            <a:r>
              <a:rPr lang="en-US" sz="2400" dirty="0" smtClean="0"/>
              <a:t>into 2 </a:t>
            </a:r>
            <a:r>
              <a:rPr lang="en-US" sz="2400" dirty="0" err="1" smtClean="0"/>
              <a:t>subarrays</a:t>
            </a:r>
            <a:r>
              <a:rPr lang="en-US" sz="2400" dirty="0" smtClean="0"/>
              <a:t> and further those </a:t>
            </a:r>
            <a:r>
              <a:rPr lang="en-US" sz="2400" dirty="0" err="1" smtClean="0"/>
              <a:t>subarrays</a:t>
            </a:r>
            <a:r>
              <a:rPr lang="en-US" sz="2400" dirty="0" smtClean="0"/>
              <a:t> again into 2-2</a:t>
            </a:r>
          </a:p>
          <a:p>
            <a:pPr>
              <a:buNone/>
            </a:pPr>
            <a:r>
              <a:rPr lang="en-US" sz="2400" dirty="0" err="1" smtClean="0"/>
              <a:t>subarrays</a:t>
            </a:r>
            <a:r>
              <a:rPr lang="en-US" sz="2400" dirty="0" smtClean="0"/>
              <a:t> until the child </a:t>
            </a:r>
            <a:r>
              <a:rPr lang="en-US" sz="2400" dirty="0" err="1" smtClean="0"/>
              <a:t>subarrays</a:t>
            </a:r>
            <a:r>
              <a:rPr lang="en-US" sz="2400" dirty="0" smtClean="0"/>
              <a:t> has size of 1-2 elements as</a:t>
            </a:r>
          </a:p>
          <a:p>
            <a:pPr>
              <a:buNone/>
            </a:pPr>
            <a:r>
              <a:rPr lang="en-US" sz="2400" dirty="0" smtClean="0"/>
              <a:t>we do in </a:t>
            </a:r>
            <a:r>
              <a:rPr lang="en-US" sz="2400" dirty="0" err="1" smtClean="0"/>
              <a:t>mergesort</a:t>
            </a:r>
            <a:endParaRPr lang="en-US" sz="2400" dirty="0"/>
          </a:p>
          <a:p>
            <a:pPr>
              <a:buNone/>
            </a:pPr>
            <a:r>
              <a:rPr lang="en-US" sz="2400" dirty="0" smtClean="0"/>
              <a:t>Then we will find the maximum element in each</a:t>
            </a:r>
          </a:p>
          <a:p>
            <a:pPr>
              <a:buNone/>
            </a:pPr>
            <a:r>
              <a:rPr lang="en-US" sz="2400" dirty="0" err="1" smtClean="0"/>
              <a:t>subarrays</a:t>
            </a:r>
            <a:r>
              <a:rPr lang="en-US" sz="2400" dirty="0" smtClean="0"/>
              <a:t> by just one comparison. Then all the maximum</a:t>
            </a:r>
          </a:p>
          <a:p>
            <a:pPr>
              <a:buNone/>
            </a:pPr>
            <a:r>
              <a:rPr lang="en-US" sz="2400" dirty="0" smtClean="0"/>
              <a:t>elements from each </a:t>
            </a:r>
            <a:r>
              <a:rPr lang="en-US" sz="2400" dirty="0" err="1" smtClean="0"/>
              <a:t>subarrays</a:t>
            </a:r>
            <a:r>
              <a:rPr lang="en-US" sz="2400" dirty="0" smtClean="0"/>
              <a:t> are combined as per their just</a:t>
            </a:r>
          </a:p>
          <a:p>
            <a:pPr>
              <a:buNone/>
            </a:pPr>
            <a:r>
              <a:rPr lang="en-US" sz="2400" dirty="0" smtClean="0"/>
              <a:t>parent array.</a:t>
            </a:r>
          </a:p>
          <a:p>
            <a:pPr>
              <a:buNone/>
            </a:pPr>
            <a:r>
              <a:rPr lang="en-US" sz="2400" dirty="0" smtClean="0"/>
              <a:t>Now, we will find maximum element in this parent arrays and so</a:t>
            </a:r>
          </a:p>
          <a:p>
            <a:pPr>
              <a:buNone/>
            </a:pPr>
            <a:r>
              <a:rPr lang="en-US" sz="2400" dirty="0" smtClean="0"/>
              <a:t>On.</a:t>
            </a:r>
          </a:p>
          <a:p>
            <a:pPr>
              <a:buNone/>
            </a:pPr>
            <a:r>
              <a:rPr lang="en-US" sz="2400" dirty="0" smtClean="0"/>
              <a:t>This process is repeated recursively until we have only 1</a:t>
            </a:r>
          </a:p>
          <a:p>
            <a:pPr>
              <a:buNone/>
            </a:pPr>
            <a:r>
              <a:rPr lang="en-US" sz="2400" dirty="0" smtClean="0"/>
              <a:t>Element left, i.e. the maximum element of the array.</a:t>
            </a:r>
          </a:p>
          <a:p>
            <a:pPr>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81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2</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Dynamic</a:t>
            </a:r>
            <a:r>
              <a:rPr kumimoji="0" lang="en-US" sz="4400" b="0" i="0" u="none" strike="noStrike" kern="1200" cap="none" spc="0" normalizeH="0" noProof="0" dirty="0" smtClean="0">
                <a:ln>
                  <a:noFill/>
                </a:ln>
                <a:solidFill>
                  <a:schemeClr val="tx1"/>
                </a:solidFill>
                <a:effectLst/>
                <a:uLnTx/>
                <a:uFillTx/>
                <a:latin typeface="+mj-lt"/>
                <a:ea typeface="+mj-ea"/>
                <a:cs typeface="+mj-cs"/>
              </a:rPr>
              <a:t> programming</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457200" y="1706562"/>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Problem: </a:t>
            </a: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Rod cutting problem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Given </a:t>
            </a:r>
            <a:r>
              <a:rPr lang="en-US" sz="3200" dirty="0" smtClean="0"/>
              <a:t>two</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arrays: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Size=  [1,  2,  3,  4,   5,   6,   7,   8,   9,  10]</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Price=[1,  5,  8,  9, 10, 17, 17, 20, 24, 30]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and a value n=5 (length of rod)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 have to </a:t>
            </a:r>
            <a:r>
              <a:rPr lang="en-US" sz="3200" dirty="0" smtClean="0"/>
              <a:t>cut the rod into pieces and sell them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in such a way as to earn maximum profit.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609600"/>
            <a:ext cx="5438775" cy="38290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391275" y="609600"/>
            <a:ext cx="2752725" cy="4324350"/>
          </a:xfrm>
          <a:prstGeom prst="rect">
            <a:avLst/>
          </a:prstGeom>
          <a:noFill/>
          <a:ln w="9525">
            <a:noFill/>
            <a:miter lim="800000"/>
            <a:headEnd/>
            <a:tailEnd/>
          </a:ln>
        </p:spPr>
      </p:pic>
      <p:sp>
        <p:nvSpPr>
          <p:cNvPr id="6" name="TextBox 5"/>
          <p:cNvSpPr txBox="1"/>
          <p:nvPr/>
        </p:nvSpPr>
        <p:spPr>
          <a:xfrm>
            <a:off x="0" y="152400"/>
            <a:ext cx="1371600" cy="369332"/>
          </a:xfrm>
          <a:prstGeom prst="rect">
            <a:avLst/>
          </a:prstGeom>
          <a:noFill/>
        </p:spPr>
        <p:txBody>
          <a:bodyPr wrap="square" rtlCol="0">
            <a:spAutoFit/>
          </a:bodyPr>
          <a:lstStyle/>
          <a:p>
            <a:r>
              <a:rPr lang="en-US" dirty="0" smtClean="0"/>
              <a:t>Input code:</a:t>
            </a:r>
            <a:endParaRPr lang="en-US" dirty="0"/>
          </a:p>
        </p:txBody>
      </p:sp>
      <p:sp>
        <p:nvSpPr>
          <p:cNvPr id="7" name="TextBox 6"/>
          <p:cNvSpPr txBox="1"/>
          <p:nvPr/>
        </p:nvSpPr>
        <p:spPr>
          <a:xfrm>
            <a:off x="6400800" y="152400"/>
            <a:ext cx="1828800" cy="369332"/>
          </a:xfrm>
          <a:prstGeom prst="rect">
            <a:avLst/>
          </a:prstGeom>
          <a:noFill/>
        </p:spPr>
        <p:txBody>
          <a:bodyPr wrap="square" rtlCol="0">
            <a:spAutoFit/>
          </a:bodyPr>
          <a:lstStyle/>
          <a:p>
            <a:r>
              <a:rPr lang="en-US" dirty="0" smtClean="0"/>
              <a:t>Output:</a:t>
            </a:r>
            <a:endParaRPr lang="en-US" dirty="0"/>
          </a:p>
        </p:txBody>
      </p:sp>
      <p:sp>
        <p:nvSpPr>
          <p:cNvPr id="8" name="TextBox 7"/>
          <p:cNvSpPr txBox="1"/>
          <p:nvPr/>
        </p:nvSpPr>
        <p:spPr>
          <a:xfrm>
            <a:off x="0" y="4572000"/>
            <a:ext cx="6248400" cy="1477328"/>
          </a:xfrm>
          <a:prstGeom prst="rect">
            <a:avLst/>
          </a:prstGeom>
          <a:noFill/>
        </p:spPr>
        <p:txBody>
          <a:bodyPr wrap="square" rtlCol="0">
            <a:spAutoFit/>
          </a:bodyPr>
          <a:lstStyle/>
          <a:p>
            <a:r>
              <a:rPr lang="en-US" dirty="0" smtClean="0"/>
              <a:t>Here in output, array </a:t>
            </a:r>
            <a:r>
              <a:rPr lang="en-US" dirty="0" err="1" smtClean="0"/>
              <a:t>val</a:t>
            </a:r>
            <a:r>
              <a:rPr lang="en-US" dirty="0" smtClean="0"/>
              <a:t>[] is an array that store the info that </a:t>
            </a:r>
            <a:r>
              <a:rPr lang="en-US" dirty="0" err="1" smtClean="0"/>
              <a:t>upto</a:t>
            </a:r>
            <a:r>
              <a:rPr lang="en-US" dirty="0" smtClean="0"/>
              <a:t> a given index “</a:t>
            </a:r>
            <a:r>
              <a:rPr lang="en-US" dirty="0" err="1" smtClean="0"/>
              <a:t>i</a:t>
            </a:r>
            <a:r>
              <a:rPr lang="en-US" dirty="0" smtClean="0"/>
              <a:t>”, maximum profit is </a:t>
            </a:r>
            <a:r>
              <a:rPr lang="en-US" dirty="0" err="1" smtClean="0"/>
              <a:t>val</a:t>
            </a:r>
            <a:r>
              <a:rPr lang="en-US" dirty="0" smtClean="0"/>
              <a:t>[</a:t>
            </a:r>
            <a:r>
              <a:rPr lang="en-US" dirty="0" err="1" smtClean="0"/>
              <a:t>i</a:t>
            </a:r>
            <a:r>
              <a:rPr lang="en-US" dirty="0" smtClean="0"/>
              <a:t>].</a:t>
            </a:r>
          </a:p>
          <a:p>
            <a:r>
              <a:rPr lang="en-US" dirty="0" smtClean="0"/>
              <a:t>As the loop iterates from </a:t>
            </a:r>
            <a:r>
              <a:rPr lang="en-US" dirty="0" err="1" smtClean="0"/>
              <a:t>i</a:t>
            </a:r>
            <a:r>
              <a:rPr lang="en-US" dirty="0" smtClean="0"/>
              <a:t>=1 to n, we get the max profit from length equals to 1 to n. And at the end, we print the last element of array i.e. the maximum profit if length of rod given is “n”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81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mj-lt"/>
                <a:ea typeface="+mj-ea"/>
                <a:cs typeface="+mj-cs"/>
              </a:rPr>
              <a:t>3</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Greedy</a:t>
            </a:r>
            <a:r>
              <a:rPr kumimoji="0" lang="en-US" sz="4400" b="0" i="0" u="none" strike="noStrike" kern="1200" cap="none" spc="0" normalizeH="0" noProof="0" dirty="0" smtClean="0">
                <a:ln>
                  <a:noFill/>
                </a:ln>
                <a:solidFill>
                  <a:schemeClr val="tx1"/>
                </a:solidFill>
                <a:effectLst/>
                <a:uLnTx/>
                <a:uFillTx/>
                <a:latin typeface="+mj-lt"/>
                <a:ea typeface="+mj-ea"/>
                <a:cs typeface="+mj-cs"/>
              </a:rPr>
              <a:t> Algorithm</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457200" y="1706562"/>
            <a:ext cx="8229600" cy="4525963"/>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Problem: </a:t>
            </a:r>
            <a:r>
              <a:rPr lang="en-US" sz="3200" dirty="0" smtClean="0">
                <a:solidFill>
                  <a:schemeClr val="accent1"/>
                </a:solidFill>
              </a:rPr>
              <a:t>Activity Selection</a:t>
            </a: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 problem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Given </a:t>
            </a:r>
            <a:r>
              <a:rPr lang="en-US" sz="3200" dirty="0" smtClean="0"/>
              <a:t>two</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arrays:</a:t>
            </a:r>
          </a:p>
          <a:p>
            <a:pPr marL="342900" lvl="0" indent="-342900">
              <a:spcBef>
                <a:spcPct val="20000"/>
              </a:spcBef>
              <a:defRPr/>
            </a:pPr>
            <a:r>
              <a:rPr lang="en-US" sz="3200" dirty="0" smtClean="0"/>
              <a:t>Start=   [1,  3,  0,  5,  3,  5,  6,   8,   8,   2,  12]</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defRPr/>
            </a:pPr>
            <a:r>
              <a:rPr lang="en-US" sz="3200" dirty="0" smtClean="0"/>
              <a:t>Finish= [4,  5,  6,  7,  9,  9, 10, 11, 12, 14, 16]</a:t>
            </a:r>
          </a:p>
          <a:p>
            <a:pPr marL="342900" lvl="0" indent="-342900">
              <a:spcBef>
                <a:spcPct val="20000"/>
              </a:spcBef>
              <a:defRPr/>
            </a:pPr>
            <a:r>
              <a:rPr lang="en-US" sz="3200" dirty="0" smtClean="0"/>
              <a:t>These are the start and end time of a set of</a:t>
            </a:r>
          </a:p>
          <a:p>
            <a:pPr marL="342900" lvl="0" indent="-342900">
              <a:spcBef>
                <a:spcPct val="20000"/>
              </a:spcBef>
              <a:defRPr/>
            </a:pPr>
            <a:r>
              <a:rPr lang="en-US" sz="3200" dirty="0" smtClean="0"/>
              <a:t>activities.</a:t>
            </a:r>
          </a:p>
          <a:p>
            <a:pPr marL="342900" lvl="0" indent="-342900">
              <a:spcBef>
                <a:spcPct val="20000"/>
              </a:spcBef>
              <a:defRPr/>
            </a:pPr>
            <a:r>
              <a:rPr lang="en-US" sz="3200" dirty="0" smtClean="0"/>
              <a:t>We have to select the maximum number of</a:t>
            </a:r>
          </a:p>
          <a:p>
            <a:pPr marL="342900" lvl="0" indent="-342900">
              <a:spcBef>
                <a:spcPct val="20000"/>
              </a:spcBef>
              <a:defRPr/>
            </a:pPr>
            <a:r>
              <a:rPr lang="en-US" sz="3200" dirty="0" smtClean="0"/>
              <a:t>activities that can be performed by a single person,</a:t>
            </a:r>
          </a:p>
          <a:p>
            <a:pPr marL="342900" lvl="0" indent="-342900">
              <a:spcBef>
                <a:spcPct val="20000"/>
              </a:spcBef>
              <a:defRPr/>
            </a:pPr>
            <a:r>
              <a:rPr lang="en-US" sz="3200" dirty="0" smtClean="0"/>
              <a:t>assuming that a person can only work on a single</a:t>
            </a:r>
          </a:p>
          <a:p>
            <a:pPr marL="342900" lvl="0" indent="-342900">
              <a:spcBef>
                <a:spcPct val="20000"/>
              </a:spcBef>
              <a:defRPr/>
            </a:pPr>
            <a:r>
              <a:rPr lang="en-US" sz="3200" dirty="0" smtClean="0"/>
              <a:t>activity at a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57200" y="1066800"/>
            <a:ext cx="4572000" cy="34861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410200" y="990600"/>
            <a:ext cx="3381375" cy="1790700"/>
          </a:xfrm>
          <a:prstGeom prst="rect">
            <a:avLst/>
          </a:prstGeom>
          <a:noFill/>
          <a:ln w="9525">
            <a:noFill/>
            <a:miter lim="800000"/>
            <a:headEnd/>
            <a:tailEnd/>
          </a:ln>
        </p:spPr>
      </p:pic>
      <p:sp>
        <p:nvSpPr>
          <p:cNvPr id="6" name="TextBox 5"/>
          <p:cNvSpPr txBox="1"/>
          <p:nvPr/>
        </p:nvSpPr>
        <p:spPr>
          <a:xfrm>
            <a:off x="0" y="152400"/>
            <a:ext cx="3048000" cy="369332"/>
          </a:xfrm>
          <a:prstGeom prst="rect">
            <a:avLst/>
          </a:prstGeom>
          <a:noFill/>
        </p:spPr>
        <p:txBody>
          <a:bodyPr wrap="square" rtlCol="0">
            <a:spAutoFit/>
          </a:bodyPr>
          <a:lstStyle/>
          <a:p>
            <a:r>
              <a:rPr lang="en-US" dirty="0" smtClean="0"/>
              <a:t>Input code:</a:t>
            </a:r>
            <a:endParaRPr lang="en-US" dirty="0"/>
          </a:p>
        </p:txBody>
      </p:sp>
      <p:sp>
        <p:nvSpPr>
          <p:cNvPr id="7" name="TextBox 6"/>
          <p:cNvSpPr txBox="1"/>
          <p:nvPr/>
        </p:nvSpPr>
        <p:spPr>
          <a:xfrm>
            <a:off x="5715000" y="152400"/>
            <a:ext cx="2209800" cy="369332"/>
          </a:xfrm>
          <a:prstGeom prst="rect">
            <a:avLst/>
          </a:prstGeom>
          <a:noFill/>
        </p:spPr>
        <p:txBody>
          <a:bodyPr wrap="square" rtlCol="0">
            <a:spAutoFit/>
          </a:bodyPr>
          <a:lstStyle/>
          <a:p>
            <a:r>
              <a:rPr lang="en-US" dirty="0" smtClean="0"/>
              <a:t>Output: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943600"/>
          </a:xfrm>
        </p:spPr>
        <p:txBody>
          <a:bodyPr/>
          <a:lstStyle/>
          <a:p>
            <a:pPr fontAlgn="base"/>
            <a:r>
              <a:rPr lang="en-US" dirty="0" smtClean="0"/>
              <a:t>It is assumed that the activities are already sorted according to their finish time.</a:t>
            </a:r>
          </a:p>
          <a:p>
            <a:r>
              <a:rPr lang="en-US" dirty="0" smtClean="0"/>
              <a:t>The greedy choice is to always pick the next activity whose finish time is least among the remaining activities and the start time is more than or equal to the finish time of previously selected activity.</a:t>
            </a:r>
          </a:p>
          <a:p>
            <a:r>
              <a:rPr lang="en-US" dirty="0" smtClean="0"/>
              <a:t>This is easily done by a condition statement in the loop.</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3078</TotalTime>
  <Words>918</Words>
  <Application>Microsoft Office PowerPoint</Application>
  <PresentationFormat>On-screen Show (4:3)</PresentationFormat>
  <Paragraphs>162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DAA Assignment </vt:lpstr>
      <vt:lpstr>1. Divide &amp; Conquer</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HTC</dc:creator>
  <cp:lastModifiedBy>HTC</cp:lastModifiedBy>
  <cp:revision>90</cp:revision>
  <dcterms:created xsi:type="dcterms:W3CDTF">2020-04-11T22:20:27Z</dcterms:created>
  <dcterms:modified xsi:type="dcterms:W3CDTF">2020-04-15T08:19:08Z</dcterms:modified>
</cp:coreProperties>
</file>