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54480" y="1097280"/>
            <a:ext cx="9143280" cy="23868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1fd55"/>
                </a:solidFill>
                <a:latin typeface="Calibri Light"/>
              </a:rPr>
              <a:t>GRAPH ALGORITHMS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523880" y="3554280"/>
            <a:ext cx="9143280" cy="25315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SUBMITTED BY-MAYANK BHANDARI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ROLL NO – 181210030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CLASS – CSE 2nd Year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1f4e79"/>
                </a:solidFill>
                <a:latin typeface="Calibri"/>
              </a:rPr>
              <a:t>SUBMITTED TO – Chandresh kumar Maurya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705880" y="69840"/>
            <a:ext cx="2723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4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548235"/>
                </a:solidFill>
                <a:latin typeface="Calibri Light"/>
              </a:rPr>
              <a:t>DFS CODE: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01520"/>
            <a:ext cx="5180760" cy="6751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#include&lt;bits/stdc++.h&gt;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using namespace std;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int to_search;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bool found = true;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// This class represents a directed graph using adjacency list representation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class Graph {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int V; // No. of vertices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list&lt;int&gt; *adj; // adjacency lists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public: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Graph(int V); // Constructor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void addEdge(int v, int w); // to add an edge to graph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void DFS(); // prints all vertices in DFS manner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void DFSUtil(int s, vector&lt;bool&gt; &amp;visited); };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Graph::Graph(int V) {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this-&gt;V = V;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adj = new list&lt;int&gt;[V]; }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void Graph::addEdge(int v, int w) {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adj[v].push_back(w); }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void Graph::DFSUtil(int s, vector&lt;bool&gt; &amp;visited) {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stack&lt;int&gt; stack;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stack.push(s);          // Push the current source node. 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while (!stack.empty()) { 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stack.pop();</a:t>
            </a:r>
            <a:endParaRPr b="0" lang="en-US" sz="1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if (!visited[s]) { cout &lt;&lt; s &lt;&lt; " ";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72200" y="596880"/>
            <a:ext cx="5180760" cy="6189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visited[s] = true;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(auto i = adj[s].begin(); i != adj[s].end(); ++i)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(!visited[*i])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stack.push(*i);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if(s == to_search){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found = false;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break;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}}}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// prints all vertices in DFS manner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Graph::DFS()  {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// Mark all the vertices as not visited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vector&lt;bool&gt; visited(V, false);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 V; i++)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(!visited[i] &amp;&amp; found == true) {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DFSUtil(i, visited);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}}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main() {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Graph g(5); // Total 5 vertices in graph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g.addEdge(1, 0);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g.addEdge(2, 1);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g.addEdge(3, 4);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g.addEdge(4, 0);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to_search = 3;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"this is the path from the start node to the goal node:\n";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g.DFS();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0; } 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79200"/>
            <a:ext cx="1051488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Breadth First Search (BFS):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882720"/>
            <a:ext cx="10514880" cy="58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only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  <a:ea typeface="Calibri"/>
              </a:rPr>
              <a:t>difference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between DFS and BFS is the order in which nodes are processed.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DFS we prioritized the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  <a:ea typeface="Calibri"/>
              </a:rPr>
              <a:t>deepest node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the frontier, in BFS we do the opposite.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 explore all the neighbors of our starting node before exploring any other node.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After we have explored all the immediate neighbors we explore nodes that are 2 hops away from the starting node. Then 3 hops, then 4 hops, and so 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52570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Mechanism</a:t>
            </a:r>
            <a:r>
              <a:rPr b="0" lang="en-US" sz="4400" spc="-1" strike="noStrike">
                <a:solidFill>
                  <a:srgbClr val="006ce7"/>
                </a:solidFill>
                <a:latin typeface="Calibri Light"/>
              </a:rPr>
              <a:t>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91160" y="1345320"/>
            <a:ext cx="7226640" cy="539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Notice how the frontier expands like a ripple in a pond — first the 1’s are added.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By processing all the 1’s, all the 2’s are added to the frontier, and so on.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Also note that there are several possible paths of length 5 from the start to the end in this maze; the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tie breaking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mechanism will determine which of these paths is ultimately found.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DFS we’d search along a single path, then “backtrack” when we reach a dead end.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With BFS we’re not really exploring along a path, instead we’re exploring along 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several possible paths at once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8" name="Picture 5" descr=""/>
          <p:cNvPicPr/>
          <p:nvPr/>
        </p:nvPicPr>
        <p:blipFill>
          <a:blip r:embed="rId1"/>
          <a:stretch/>
        </p:blipFill>
        <p:spPr>
          <a:xfrm>
            <a:off x="8271360" y="3427200"/>
            <a:ext cx="3331800" cy="3125160"/>
          </a:xfrm>
          <a:prstGeom prst="rect">
            <a:avLst/>
          </a:prstGeom>
          <a:ln>
            <a:noFill/>
          </a:ln>
        </p:spPr>
      </p:pic>
      <p:pic>
        <p:nvPicPr>
          <p:cNvPr id="219" name="Picture 7" descr=""/>
          <p:cNvPicPr/>
          <p:nvPr/>
        </p:nvPicPr>
        <p:blipFill>
          <a:blip r:embed="rId2"/>
          <a:stretch/>
        </p:blipFill>
        <p:spPr>
          <a:xfrm>
            <a:off x="8273520" y="404640"/>
            <a:ext cx="3348000" cy="260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117360"/>
            <a:ext cx="1052424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6ce7"/>
                </a:solidFill>
                <a:latin typeface="Calibri Light"/>
              </a:rPr>
              <a:t>Pseudocode</a:t>
            </a:r>
            <a:r>
              <a:rPr b="0" lang="en-US" sz="4400" spc="-1" strike="noStrike">
                <a:solidFill>
                  <a:srgbClr val="006ce7"/>
                </a:solidFill>
                <a:latin typeface="Calibri Light"/>
              </a:rPr>
              <a:t>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8080" y="996840"/>
            <a:ext cx="10524240" cy="58788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the graph is unweighted BFS will always find the shortest path.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pseudocode for BFS is remarkably close to DFS, the only difference is that the frontier is a queue instead of a stack.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22" name="Picture 4" descr=""/>
          <p:cNvPicPr/>
          <p:nvPr/>
        </p:nvPicPr>
        <p:blipFill>
          <a:blip r:embed="rId1"/>
          <a:stretch/>
        </p:blipFill>
        <p:spPr>
          <a:xfrm>
            <a:off x="1027440" y="2736360"/>
            <a:ext cx="9267120" cy="378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219720" y="104040"/>
            <a:ext cx="513324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Code: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38080" y="106920"/>
            <a:ext cx="5180760" cy="649728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#include &lt;bits/stdc++.h&gt;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#define pb push_back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using namespace std;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vector&lt;bool&gt; v;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vector&lt;vector&lt;int&gt; &gt; g;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to_search;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bool found = false;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edge(int a, int b)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g[a].pb(b);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bfs(int u) {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queue&lt;int&gt; q;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q.push(u);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v[u] = true;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while (!q.empty()) {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f = q.front();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q.pop();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f &lt;&lt; " ";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// Enqueue all adjacent of f and mark them visited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(auto i = g[f].begin(); i != g[f].end(); i++)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if(f == to_search) {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found = true;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Break;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72200" y="687960"/>
            <a:ext cx="5180760" cy="591624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(!v[*i]) {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q.push(*i);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v[*i] = true;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         }     } }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main()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n, e;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cin &gt;&gt; n &gt;&gt; e;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v.assign(n, false);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g.assign(n, vector&lt;int&gt;());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a, b;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 e; i++)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cin &gt;&gt; a &gt;&gt; b;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edge(a, b);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to_search = 4;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 n; i++)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(!v[i] &amp;&amp; found == false)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bfs(i);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0;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83160"/>
            <a:ext cx="1051488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Minimum spanning tree: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38080" y="1355760"/>
            <a:ext cx="10514880" cy="5342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minimum spanning tree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 (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MST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or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minimum weight spanning tree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a subset of the edges of a connected, edge-weighted undirected graph that connects all the vertices together, without any cycles and with the minimum possible total edge weight.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minimum spanning tree is a special kind of tree that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minimizes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the lengths (or “weights”) of the edges of the tree.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example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a cable company wanting to lay line to multiple neighborhoods; by minimizing the amount of cable laid, the cable company will save money.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38080" y="365040"/>
            <a:ext cx="1051488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Continue</a:t>
            </a:r>
            <a:r>
              <a:rPr b="0" lang="en-US" sz="4400" spc="-1" strike="noStrike">
                <a:solidFill>
                  <a:srgbClr val="006ce7"/>
                </a:solidFill>
                <a:latin typeface="Calibri Light"/>
              </a:rPr>
              <a:t>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38080" y="1575000"/>
            <a:ext cx="6162120" cy="460116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One simple definition is that a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tree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a connected graph with no cycles, where a cycle let’s you go from a node to itself without repeating an edge.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 few popular algorithms for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finding this minimum distance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include: 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1.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Kruskal’s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algorithm, 2.Prim’s algorithm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0" name="Picture 5" descr=""/>
          <p:cNvPicPr/>
          <p:nvPr/>
        </p:nvPicPr>
        <p:blipFill>
          <a:blip r:embed="rId1"/>
          <a:stretch/>
        </p:blipFill>
        <p:spPr>
          <a:xfrm>
            <a:off x="7657560" y="2332080"/>
            <a:ext cx="3922200" cy="308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6ce7"/>
                </a:solidFill>
                <a:latin typeface="Calibri Light"/>
              </a:rPr>
              <a:t>Kruskal’s algorithm: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23680" y="1825560"/>
            <a:ext cx="10514880" cy="43506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Kruskal’s algorithm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a minimum-spanning-tree algorithm which finds an edge of the least possible weight that connects any two trees in the forest.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It is a 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greedy algorithm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 graph theory as it finds a minimum spanning tree for a connected weighted graph adding increasing cost arcs at each step.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This means it finds a subset of the edges that forms a tree that includes every vertex, where the total weight of all the edges in the tree is minimized.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38080" y="365040"/>
            <a:ext cx="10514880" cy="6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Continue: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38080" y="1220040"/>
            <a:ext cx="10514880" cy="495612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the graph is not connected, then it finds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minimum spanning forest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(a minimum spanning tree for each connected component).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                    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Total edges=no.of vertices –1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Kruskal’s algorithm says that always select minimum cost edge but if it is forming a cycle don’t include that edge.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4880" cy="6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Algorithm and Pseudo Code: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06000" y="1230480"/>
            <a:ext cx="5180760" cy="550944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6ce7"/>
                </a:solidFill>
                <a:latin typeface="Calibri"/>
              </a:rPr>
              <a:t>Algorithms: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Sort all the edges in non-decreasing order of their weight.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Pick the smallest edge. Check if it forms a cycle with the spanning tree formed so far. If cycle is not formed, include this edge. Else, discard it.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Repeat step#2 until there are (V-1) edges in the spanning tree.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7" name="Picture 5" descr=""/>
          <p:cNvPicPr/>
          <p:nvPr/>
        </p:nvPicPr>
        <p:blipFill>
          <a:blip r:embed="rId1"/>
          <a:stretch/>
        </p:blipFill>
        <p:spPr>
          <a:xfrm>
            <a:off x="6474960" y="1230480"/>
            <a:ext cx="5076360" cy="550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40440" y="165240"/>
            <a:ext cx="10514880" cy="8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Elementary Graph Algorithms: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1073160"/>
            <a:ext cx="10514880" cy="5779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Breadth First Search and Depth First Search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Breadth first search (BFS) and Depth First Search (DFS) are the simplest two graph search algorithms.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crucial difference between trees and graphs (which creates a difference in the DFS/BFS implementation) is that in trees there are no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cycles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 In graph theory,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cycle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exists in any graph where you can leave a node and travel through the graph back to that node.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Undirected graphs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always contain cycles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because you can simple go back and forth between any two neighbors. Exception graph with no edges.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a directed graph, you might or might not have cycles(Directed Acyclic Graphs (DAGs)).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187560"/>
            <a:ext cx="518076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Code: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907200"/>
            <a:ext cx="5180760" cy="584316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#include&lt;bits/stdc++.h&gt;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using namespace std;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typedef pair&lt;int, int&gt; iPair;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struct Graph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V, E;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vector&lt; pair&lt;int, iPair&gt; &gt; edges;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Graph(int V, int E)    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this-&gt;V = V;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this-&gt;E = E;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addEdge(int u, int v, int w)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edges.push_back({w, {u, v}});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kruskalMST();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struct DisjointSets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*parent, *rnk;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n;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172200" y="194040"/>
            <a:ext cx="5180760" cy="65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DisjointSets(int n)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 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this-&gt;n = n;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parent = new int[n+1];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rnk = new int[n+1];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&lt;= n; i++)        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rnk[i] = 0;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parent[i] = i;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     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find(int u)    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(u != parent[u])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parent[u] = find(parent[u]);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parent[u];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merge(int x, int y)    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x = find(x), y = find(y);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(rnk[x] &gt; rnk[y])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parent[y] = x;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else // If rnk[x] &lt;= rnk[y]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parent[x] = y;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(rnk[x] == rnk[y])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rnk[y]++;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65000" y="394200"/>
            <a:ext cx="5180760" cy="609372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Graph::kruskalMST()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mst_wt = 0; // Initialize result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sort(edges.begin(), edges.end());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// Create disjoint sets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DisjointSets ds(V);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vector&lt; pair&lt;int, iPair&gt; &gt;::iterator it;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(it=edges.begin(); it!=edges.end(); it++)    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u = it-&gt;second.first;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v = it-&gt;second.second;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set_u = ds.find(u);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set_v = ds.find(v);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(set_u != set_v)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 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u &lt;&lt; " - " &lt;&lt; v &lt;&lt; endl;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mst_wt += it-&gt;first;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ds.merge(set_u, set_v);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     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mst_wt;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172200" y="396720"/>
            <a:ext cx="5180760" cy="609372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3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main()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V = 9, E = 14;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Graph g(V, E);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g.addEdge(0, 1, 4);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g.addEdge(0, 7, 8);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g.addEdge(1, 2, 8);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g.addEdge(1, 7, 11);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g.addEdge(2, 3, 7);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g.addEdge(2, 8, 2);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g.addEdge(2, 5, 4);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g.addEdge(3, 4, 9);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g.addEdge(3, 5, 14);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g.addEdge(4, 5, 10);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g.addEdge(5, 6, 2);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g.addEdge(6, 7, 1);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g.addEdge(6, 8, 6);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g.addEdge(7, 8, 7);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"Edges of MST are \n";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mst_wt = g.kruskalMST();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 &lt;&lt; "\nWeight of MST is " &lt;&lt; mst_wt;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0;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293400"/>
            <a:ext cx="10514880" cy="10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Prim's Algorithms: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38080" y="1656000"/>
            <a:ext cx="10514880" cy="490752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385623"/>
              </a:buClr>
              <a:buFont typeface="Wingdings" charset="2"/>
              <a:buChar char=""/>
            </a:pPr>
            <a:r>
              <a:rPr b="1" lang="en-US" sz="2800" spc="-1" strike="noStrike">
                <a:solidFill>
                  <a:srgbClr val="385623"/>
                </a:solidFill>
                <a:latin typeface="Calibri"/>
                <a:ea typeface="Calibri"/>
              </a:rPr>
              <a:t>Prim’s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(also known as </a:t>
            </a:r>
            <a:r>
              <a:rPr b="1" lang="en-US" sz="2800" spc="-1" strike="noStrike">
                <a:solidFill>
                  <a:srgbClr val="385623"/>
                </a:solidFill>
                <a:latin typeface="Calibri"/>
                <a:ea typeface="Calibri"/>
              </a:rPr>
              <a:t>Jarník’s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 </a:t>
            </a:r>
            <a:r>
              <a:rPr b="1" lang="en-US" sz="2800" spc="-1" strike="noStrike">
                <a:solidFill>
                  <a:srgbClr val="385623"/>
                </a:solidFill>
                <a:latin typeface="Calibri"/>
                <a:ea typeface="Calibri"/>
              </a:rPr>
              <a:t>algorithm</a:t>
            </a:r>
            <a:r>
              <a:rPr b="0" lang="en-US" sz="2800" spc="-1" strike="noStrike">
                <a:solidFill>
                  <a:srgbClr val="385623"/>
                </a:solidFill>
                <a:latin typeface="Calibri"/>
                <a:ea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is a greedy algorithm that finds a minimum spanning tree for a weighted undirected graph.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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Finds a subset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of the edges that forms a tree that includes every vertex, where the total weight of all the edges in the tree is minimized.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algorithm operates by building this tree one vertex at a time, from an arbitrary starting vertex, at each step adding the cheapest possible connection from the tree to another vertex.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Algorithm: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roman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 will start with an 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arbitrary node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(it doesn’t matter which one) and mark it. 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roman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each iteration we will mark a new vertex that is 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adjacent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to the one that we have already marked.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roman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As a 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greedy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algorithm, Prim’s algorithm will select the 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cheapest edge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and mark the vertex.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88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6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Pseudocode: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080" y="1044720"/>
            <a:ext cx="4990320" cy="51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8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Start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at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any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node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graph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 lvl="2" marL="14288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Mark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starting node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as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reached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000" spc="-1" strike="noStrike">
              <a:latin typeface="Arial"/>
            </a:endParaRPr>
          </a:p>
          <a:p>
            <a:pPr lvl="2" marL="14288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Mark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all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other nodes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graph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as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unreached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         </a:t>
            </a:r>
            <a:endParaRPr b="0" lang="en-US" sz="2000" spc="-1" strike="noStrike">
              <a:latin typeface="Arial"/>
            </a:endParaRPr>
          </a:p>
          <a:p>
            <a:pPr marL="1143000" indent="-22788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Find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edge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with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minimum cost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graph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that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connects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endParaRPr b="0" lang="en-US" sz="2800" spc="-1" strike="noStrike">
              <a:latin typeface="Arial"/>
            </a:endParaRPr>
          </a:p>
          <a:p>
            <a:pPr lvl="2" marL="1428840" indent="-2851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reached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node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to an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unreached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node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         </a:t>
            </a:r>
            <a:endParaRPr b="0" lang="en-US" sz="2000" spc="-1" strike="noStrike">
              <a:latin typeface="Arial"/>
            </a:endParaRPr>
          </a:p>
          <a:p>
            <a:pPr marL="11430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1143000" indent="-22788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Add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edge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found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previous step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to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Minimum cost Spanning Tree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Mark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unreached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node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as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reached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Repeat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the steps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until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all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nodes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graph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have become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reached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49" name="Picture 5" descr=""/>
          <p:cNvPicPr/>
          <p:nvPr/>
        </p:nvPicPr>
        <p:blipFill>
          <a:blip r:embed="rId1"/>
          <a:stretch/>
        </p:blipFill>
        <p:spPr>
          <a:xfrm>
            <a:off x="6572160" y="1821960"/>
            <a:ext cx="4685760" cy="331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3240"/>
            <a:ext cx="10514880" cy="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6ce7"/>
                </a:solidFill>
                <a:latin typeface="Calibri Light"/>
              </a:rPr>
              <a:t>Code: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838080" y="1006560"/>
            <a:ext cx="5180760" cy="5846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#include &lt;bits/stdc++.h&gt;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using namespace std;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#define V 5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minKey(int key[], bool mstSet[])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min = INT_MAX, min_index;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v = 0; v &lt; V; v++)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(mstSet[v] == false &amp;&amp; key[v] &lt; min)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min = key[v], min_index = v;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min_index; }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printMST(int parent[], int graph[V][V])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cout&lt;&lt;"Edge \tWeight\n";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1; i &lt; V; i++)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cout&lt;&lt;parent[i]&lt;&lt;" - "&lt;&lt;i&lt;&lt;" \t"&lt;&lt;graph[i][parent[i]]&lt;&lt;" \n";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primMST(int graph[V][V])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parent[V];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key[V];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bool mstSet[V];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172200" y="139680"/>
            <a:ext cx="5180760" cy="6712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 V; i++)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key[i] = INT_MAX, mstSet[i] = false;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key[0] = 0;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parent[0] = -1; // First node is always root of MST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// The MST will have V vertices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count = 0; count &lt; V - 1; count++)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u = minKey(key, mstSet);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mstSet[u] = true;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v = 0; v &lt; V; v++) 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(graph[u][v] &amp;&amp; mstSet[v] == false &amp;&amp; graph[u][v] &lt; key[v])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parent[v] = u, key[v] = graph[u][v];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printMST(parent, graph);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main()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graph[V][V] = { { 0, 2, 0, 6, 0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2, 0, 3, 8, 5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3, 0, 0, 7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6, 8, 0, 0, 9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5, 7, 9, 0 } };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primMST(graph);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0;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01720" y="50760"/>
            <a:ext cx="1051488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548235"/>
                </a:solidFill>
                <a:latin typeface="Calibri Light"/>
              </a:rPr>
              <a:t>Prim’s vs Kruskal’s algorithm: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01720" y="121428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1f4e79"/>
                </a:solidFill>
                <a:latin typeface="Calibri"/>
              </a:rPr>
              <a:t>PRIMS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39880" y="2038320"/>
            <a:ext cx="5157000" cy="415044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greedy algorithm that finds a MST for a weighted undirected graph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Generated the MST starting from the root vertex.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Selects the root vertex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Selects the shortest  edge connected to the root vertex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172200" y="121428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806000"/>
                </a:solidFill>
                <a:latin typeface="Calibri"/>
              </a:rPr>
              <a:t>KRUSHAL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6172200" y="2038320"/>
            <a:ext cx="5182560" cy="41504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MST algorithm which finds an edge of the least possible weight that connects any two trees in the forest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Generates the MST starting from the least weighted edge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Selects the shortest edge.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Selects the next shortest edge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70ad47"/>
                </a:solidFill>
                <a:latin typeface="Calibri Light"/>
              </a:rPr>
              <a:t>Single source shortest path: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graph theory, the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shortest path problem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the problem of finding a path between two vertices (or nodes) in a graph such that the sum of the weights of its constituent edges is minimized. 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single-source shortest path problem</a:t>
            </a:r>
            <a:r>
              <a:rPr b="0" lang="en-US" sz="2800" spc="-1" strike="noStrike">
                <a:solidFill>
                  <a:srgbClr val="70ad47"/>
                </a:solidFill>
                <a:latin typeface="Calibri"/>
                <a:ea typeface="Calibri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 which we have to find shortest paths from a source vertex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to all other vertices in the graph.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38080" y="136440"/>
            <a:ext cx="1051488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  <a:ea typeface="Calibri Light"/>
              </a:rPr>
              <a:t>Dijkstra’s algorithm: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One of the famous algorithm used for single source shortest path is  Dijkstra's algorithm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Dijkstra’s algorithm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to determine the shortest path from one node in a graph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every other node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within the same graph data structure, provided that the nodes are reachable from the starting node.</a:t>
            </a:r>
            <a:endParaRPr b="0" lang="en-US" sz="28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Like Prim’s MST, we generate 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SPT (shortest path tree)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with given source as root.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6ce7"/>
                </a:solidFill>
                <a:latin typeface="Calibri Light"/>
              </a:rPr>
              <a:t>Continue...</a:t>
            </a:r>
            <a:endParaRPr b="0" lang="en-US" sz="3200" spc="-1" strike="noStrike">
              <a:solidFill>
                <a:srgbClr val="006ce7"/>
              </a:solidFill>
              <a:latin typeface="Arial"/>
            </a:endParaRPr>
          </a:p>
        </p:txBody>
      </p:sp>
      <p:pic>
        <p:nvPicPr>
          <p:cNvPr id="263" name="Picture 5" descr=""/>
          <p:cNvPicPr/>
          <p:nvPr/>
        </p:nvPicPr>
        <p:blipFill>
          <a:blip r:embed="rId1"/>
          <a:stretch/>
        </p:blipFill>
        <p:spPr>
          <a:xfrm>
            <a:off x="5354640" y="2209680"/>
            <a:ext cx="5828760" cy="242820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The condition for the algorithm is that all edge weights should be non-negative.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Thus, Dijkstra’s algorithm is </a:t>
            </a:r>
            <a:r>
              <a:rPr b="0" lang="en-US" sz="1600" spc="-1" strike="noStrike">
                <a:solidFill>
                  <a:srgbClr val="2f5597"/>
                </a:solidFill>
                <a:latin typeface="Calibri"/>
                <a:ea typeface="Calibri"/>
              </a:rPr>
              <a:t>efficient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than the Bellman-Ford algorithm because it </a:t>
            </a:r>
            <a:r>
              <a:rPr b="0" lang="en-US" sz="1600" spc="-1" strike="noStrike">
                <a:solidFill>
                  <a:srgbClr val="8497b0"/>
                </a:solidFill>
                <a:latin typeface="Calibri"/>
                <a:ea typeface="Calibri"/>
              </a:rPr>
              <a:t>processes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each edge only once, since it knows that there are no negative-weight edges in the graph.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9880" y="457200"/>
            <a:ext cx="10617120" cy="7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6ce7"/>
                </a:solidFill>
                <a:latin typeface="Calibri Light"/>
              </a:rPr>
              <a:t>Search or Traversal Algorithms: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6" name="Picture 5" descr=""/>
          <p:cNvPicPr/>
          <p:nvPr/>
        </p:nvPicPr>
        <p:blipFill>
          <a:blip r:embed="rId1"/>
          <a:stretch/>
        </p:blipFill>
        <p:spPr>
          <a:xfrm>
            <a:off x="5183280" y="2206800"/>
            <a:ext cx="6171480" cy="243396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839880" y="1410480"/>
            <a:ext cx="3931560" cy="53636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</a:rPr>
              <a:t>Algorithm(BFS and DFS):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Start with a Frontier that contains the initial node.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Start with an empty explored set.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Repeat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 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the Frontier is empty, then no solution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 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Remove a node from the Frontier 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 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node contains goal state return the        solution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 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Add the node to the explored set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     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Expand node, add resulting nodes to         the Frontier if they are not already in         the frontier or the explored set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Example: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Here the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source vertex is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 When the vertex is selected it becomes gray and when it is processed it becomes black.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vertex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selected and after it is processed there are two edges to choose, one with weight 10 and one with weight 5.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L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(b) edge with weight 5 is selected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because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the weight is smaller than other edge weight and vertex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selected. The shortest distance from the source vertex is also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update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at each vertex.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7" name="Picture 11" descr=""/>
          <p:cNvPicPr/>
          <p:nvPr/>
        </p:nvPicPr>
        <p:blipFill>
          <a:blip r:embed="rId1"/>
          <a:stretch/>
        </p:blipFill>
        <p:spPr>
          <a:xfrm>
            <a:off x="6172200" y="2157480"/>
            <a:ext cx="5180760" cy="283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530280"/>
            <a:ext cx="5180760" cy="56458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c. distance to vertex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7 from source vertex and to vertex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it is 14 from source vertex. 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d.After vertex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processed the distance to vertex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is 13 from source vertex.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f. all vertices are processed and their shortest distance from source vertex is updated.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Calibri"/>
              </a:rPr>
              <a:t>Greedy Approach: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At each step, Dijkstra’s algorithm selects a vertex that has not been processed yet and whose distance is as small as possible.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69" name="Picture 5" descr=""/>
          <p:cNvPicPr/>
          <p:nvPr/>
        </p:nvPicPr>
        <p:blipFill>
          <a:blip r:embed="rId1"/>
          <a:stretch/>
        </p:blipFill>
        <p:spPr>
          <a:xfrm>
            <a:off x="6095880" y="322200"/>
            <a:ext cx="5180760" cy="2557080"/>
          </a:xfrm>
          <a:prstGeom prst="rect">
            <a:avLst/>
          </a:prstGeom>
          <a:ln>
            <a:noFill/>
          </a:ln>
        </p:spPr>
      </p:pic>
      <p:pic>
        <p:nvPicPr>
          <p:cNvPr id="270" name="Picture 7" descr=""/>
          <p:cNvPicPr/>
          <p:nvPr/>
        </p:nvPicPr>
        <p:blipFill>
          <a:blip r:embed="rId2"/>
          <a:stretch/>
        </p:blipFill>
        <p:spPr>
          <a:xfrm>
            <a:off x="6095880" y="3426840"/>
            <a:ext cx="5180760" cy="22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38080" y="136440"/>
            <a:ext cx="1051488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6ce7"/>
                </a:solidFill>
                <a:latin typeface="Calibri Light"/>
              </a:rPr>
              <a:t>Algorithm: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38080" y="1092240"/>
            <a:ext cx="10514880" cy="549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Create a set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sptSet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 that keeps track of vertices included in shortest path tree.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2)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Assign a distance value to all vertices in the input graph.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Initialize all distance values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as INFINITE. Assign distance value as 0 for the source vertex so that it is picked first.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3)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While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sptSet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doesn’t include all vertices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Pick a vertex u which is not there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sptSet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and has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minimum distance value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Include u 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sptSet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c) Update distance value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of all adjacent vertices of u. To update the distance values, iterate through all adjacent vertices. For every adjacent vertex v, if sum of distance value of u (from source) and weight of edge u-v, is less than the distance value of v, then update the distance value of v.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838080" y="60480"/>
            <a:ext cx="5333400" cy="6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7000"/>
          </a:bodyPr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6ce7"/>
                </a:solidFill>
                <a:latin typeface="Calibri Light"/>
              </a:rPr>
              <a:t>Code: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38080" y="1044720"/>
            <a:ext cx="5180760" cy="56458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#include &lt;limits.h&gt;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#include &lt;stdio.h&gt;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#define V 9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minDistance(int dist[], bool sptSet[])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min = INT_MAX, min_index;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v = 0; v &lt; V; v++)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(sptSet[v] == false &amp;&amp; dist[v] &lt;= min)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min = dist[v], min_index = v;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min_index; }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printSolution(int dist[])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printf("Vertex \t\t Distance from Source\n");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 V; i++)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printf("%d \t\t %d\n", i, dist[i]);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dijkstra(int graph[V][V], int src)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dist[V];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bool sptSet[V];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 V; i++)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dist[i] = INT_MAX, sptSet[i] = false;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6172200" y="139680"/>
            <a:ext cx="5180760" cy="647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dist[src] = 0;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count = 0; count &lt; V - 1; count++) 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u = minDistance(dist, sptSet);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sptSet[u] = true;  vertex.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v = 0; v &lt; V; v++)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(!sptSet[v] &amp;&amp; graph[u][v] &amp;&amp; dist[u] != INT_MAX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&amp;&amp; dist[u] + graph[u][v] &lt; dist[v])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dist[v] = dist[u] + graph[u][v];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printSolution(dist);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main()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graph[V][V] = { { 0, 4, 0, 0, 0, 0, 0, 8, 0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4, 0, 8, 0, 0, 0, 0, 11, 0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8, 0, 7, 0, 4, 0, 0, 2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0, 7, 0, 9, 14, 0, 0, 0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0, 0, 9, 0, 10, 0, 0, 0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0, 4, 14, 10, 0, 2, 0, 0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0, 0, 0, 0, 2, 0, 1, 6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8, 11, 0, 0, 0, 0, 1, 0, 7 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0, 0, 2, 0, 0, 0, 6, 7, 0 } };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dijkstra(graph, 0);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0; 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6ce7"/>
                </a:solidFill>
                <a:latin typeface="Calibri Light"/>
              </a:rPr>
              <a:t>All-pairs shortest paths: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problem is to find shortest distances between every pair of vertices in a given edge weighted directed Graph.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Floyd Warshall Algorithm is for solving the All Pairs Shortest Path problem.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This Algorithm follow Dynamic Programming approach.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38080" y="365040"/>
            <a:ext cx="1051488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006ce7"/>
                </a:solidFill>
                <a:latin typeface="Calibri Light"/>
                <a:ea typeface="Calibri Light"/>
              </a:rPr>
              <a:t>Floyd Warshall Algorithm:</a:t>
            </a:r>
            <a:endParaRPr b="0" lang="en-US" sz="4400" spc="-1" strike="noStrike">
              <a:solidFill>
                <a:srgbClr val="006ce7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38080" y="1825560"/>
            <a:ext cx="10514880" cy="50396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 initialize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solution matrix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same as the input graph matrix as a first step. Then we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update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the solution matrix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by considering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all vertices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as an intermediate vertex.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idea is to one by one pick all vertices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updates all shortest paths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which include the picked vertex as an intermediate vertex in the shortest path.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When we pick vertex number k as an intermediate vertex, we already have considered vertices {0, 1, 2, .. k-1} as intermediate vertices. 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80" name="Picture 4" descr=""/>
          <p:cNvPicPr/>
          <p:nvPr/>
        </p:nvPicPr>
        <p:blipFill>
          <a:blip r:embed="rId1"/>
          <a:stretch/>
        </p:blipFill>
        <p:spPr>
          <a:xfrm>
            <a:off x="1378440" y="5346000"/>
            <a:ext cx="8583840" cy="140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96720"/>
            <a:ext cx="10514880" cy="57794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every pair (i, j) of the source and destination vertices respectively, there are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two possible cases.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k is not an intermediate vertex in shortest path from i to j. We keep the value of dist[i][j] as it is.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2)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k is an intermediate vertex in shortest path from i to j.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   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 update the value of dist[i][j] =  dist[i][k] + dist[k][j]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   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dist[i][j] &gt; dist[i][k] + dist[k][j]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82" name="Picture 4" descr=""/>
          <p:cNvPicPr/>
          <p:nvPr/>
        </p:nvPicPr>
        <p:blipFill>
          <a:blip r:embed="rId1"/>
          <a:stretch/>
        </p:blipFill>
        <p:spPr>
          <a:xfrm>
            <a:off x="1847880" y="4094640"/>
            <a:ext cx="6904800" cy="190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8080" y="218880"/>
            <a:ext cx="5257080" cy="5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 Light"/>
              </a:rPr>
              <a:t>Code: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38080" y="980280"/>
            <a:ext cx="5180760" cy="57596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#include &lt;bits/stdc++.h&gt;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using namespace std;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#define V 4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#define INF 99999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printSolution(int dist[][V]);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floydWarshall (int graph[][V])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dist[V][V], i, j, k;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 = 0; i &lt; V; i++)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(j = 0; j &lt; V; j++)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dist[i][j] = graph[i][j];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(k = 0; k &lt; V; k++)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 = 0; i &lt; V; i++)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(j = 0; j &lt; V; j++)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(dist[i][k] + dist[k][j] &lt; dist[i][j])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dist[i][j] = dist[i][k] + dist[k][j];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printSolution(dist);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6172200" y="218160"/>
            <a:ext cx="5180760" cy="641736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void printSolution(int dist[][V])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cout&lt;&lt;"The following matrix shows the shortest distances"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" between every pair of vertices \n";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i = 0; i &lt; V; i++)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for (int j = 0; j &lt; V; j++)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(dist[i][j] == INF)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cout&lt;&lt;"INF"&lt;&lt;"     ";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else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cout&lt;&lt;dist[i][j]&lt;&lt;"     ";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cout&lt;&lt;endl;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 }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main()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 graph[V][V] = { {0, 5, INF, 10},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{INF, 0, 3, INF},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{INF, INF, 0, 1},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{INF, INF, INF, 0}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    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};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floydWarshall(graph);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return 0; }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1825560"/>
            <a:ext cx="10514880" cy="46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6ce7"/>
                </a:solidFill>
                <a:latin typeface="Calibri Light"/>
              </a:rPr>
              <a:t>Example DFS on a maze: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Consider our maze, and a DFS implementation that breaks ties by searching up first, then right, then left, then right. Our algorithm will go straight up until it hits a wall, then straight to the right to arrive at our end node.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0" name="Picture 5" descr=""/>
          <p:cNvPicPr/>
          <p:nvPr/>
        </p:nvPicPr>
        <p:blipFill>
          <a:blip r:embed="rId1"/>
          <a:stretch/>
        </p:blipFill>
        <p:spPr>
          <a:xfrm>
            <a:off x="6582240" y="1825560"/>
            <a:ext cx="436068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73680"/>
            <a:ext cx="5180760" cy="5802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Now, consider an implementation of DFS where ties are broken by searching up, then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left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then right, then down. Now we’ll search nodes in a very inefficient pattern, and reach a point where the algorithm has to backtrack and simulate a different decision in order to find a path to the goal.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2" name="Picture 5" descr=""/>
          <p:cNvPicPr/>
          <p:nvPr/>
        </p:nvPicPr>
        <p:blipFill>
          <a:blip r:embed="rId1"/>
          <a:stretch/>
        </p:blipFill>
        <p:spPr>
          <a:xfrm>
            <a:off x="6716880" y="1423080"/>
            <a:ext cx="4350600" cy="400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244080"/>
            <a:ext cx="5180760" cy="5932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this specific case we will backtrack repeatedly. All of the squares with an orange line through it are “explored” already — we have to backtrack until we reach a node with at least one unexplored neighbor.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4" name="Picture 5" descr=""/>
          <p:cNvPicPr/>
          <p:nvPr/>
        </p:nvPicPr>
        <p:blipFill>
          <a:blip r:embed="rId1"/>
          <a:stretch/>
        </p:blipFill>
        <p:spPr>
          <a:xfrm>
            <a:off x="6606720" y="1035000"/>
            <a:ext cx="431172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244080"/>
            <a:ext cx="5180760" cy="660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If we were to follow this instance of DFS all the way to it’s completion (remember, ties are broken up, left, right, down) the path we’d ultimately find looks like this: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After backtracking one more time, just above the wall, we find the end node. This time around we processed more nodes and found a much longer path from start to end. This illustrates an important point about DFS: while it is sure to find a path if a path exists, it is not sure to find the shortest path.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6" name="Picture 5" descr=""/>
          <p:cNvPicPr/>
          <p:nvPr/>
        </p:nvPicPr>
        <p:blipFill>
          <a:blip r:embed="rId1"/>
          <a:stretch/>
        </p:blipFill>
        <p:spPr>
          <a:xfrm>
            <a:off x="6606720" y="1250640"/>
            <a:ext cx="431172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4" descr=""/>
          <p:cNvPicPr/>
          <p:nvPr/>
        </p:nvPicPr>
        <p:blipFill>
          <a:blip r:embed="rId1"/>
          <a:srcRect l="0" t="0" r="15554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7488720" y="2277720"/>
            <a:ext cx="4702680" cy="457956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7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2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244080"/>
            <a:ext cx="10514880" cy="5932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There are two things to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note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about this code. 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1) There is </a:t>
            </a:r>
            <a:r>
              <a:rPr b="0" lang="en-US" sz="2800" spc="-1" strike="noStrike">
                <a:solidFill>
                  <a:srgbClr val="548235"/>
                </a:solidFill>
                <a:latin typeface="Calibri"/>
                <a:ea typeface="Calibri"/>
              </a:rPr>
              <a:t>no “backtracking”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step making itself obvious. Instead, backtracking occurs in the form of popping nodes off of the frontier.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2) The use of a stack for the frontier ensures that nodes are searched      in a </a:t>
            </a:r>
            <a:r>
              <a:rPr b="0" lang="en-US" sz="2800" spc="-1" strike="noStrike">
                <a:solidFill>
                  <a:srgbClr val="548235"/>
                </a:solidFill>
                <a:latin typeface="Calibri"/>
                <a:ea typeface="Calibri"/>
              </a:rPr>
              <a:t>depth first ordering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, since the most recently added node will            always be explored next.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Application>LibreOfficeDev/6.1.1.2$Linux_X86_64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2020-04-22T11:26:16Z</dcterms:created>
  <dc:creator/>
  <dc:description/>
  <dc:language>en-US</dc:language>
  <cp:lastModifiedBy/>
  <dcterms:modified xsi:type="dcterms:W3CDTF">2020-04-27T18:17:43Z</dcterms:modified>
  <cp:revision>716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38</vt:i4>
  </property>
</Properties>
</file>