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44639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44639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4463942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446394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3446394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3446394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446394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3446394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4463942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446394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4463942d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446394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3446394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3446394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44639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44639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446394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446394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446394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446394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446394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4463942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2420450" y="765575"/>
            <a:ext cx="4689900" cy="162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 Tracking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solving N Queen Problem</a:t>
            </a:r>
            <a:endParaRPr/>
          </a:p>
        </p:txBody>
      </p:sp>
      <p:sp>
        <p:nvSpPr>
          <p:cNvPr id="120" name="Google Shape;120;p22"/>
          <p:cNvSpPr txBox="1"/>
          <p:nvPr/>
        </p:nvSpPr>
        <p:spPr>
          <a:xfrm>
            <a:off x="70875" y="1620000"/>
            <a:ext cx="2997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Example :</a:t>
            </a:r>
            <a:endParaRPr sz="1800">
              <a:solidFill>
                <a:srgbClr val="FFFFFF"/>
              </a:solidFill>
              <a:latin typeface="Roboto"/>
              <a:ea typeface="Roboto"/>
              <a:cs typeface="Roboto"/>
              <a:sym typeface="Roboto"/>
            </a:endParaRPr>
          </a:p>
        </p:txBody>
      </p:sp>
      <p:pic>
        <p:nvPicPr>
          <p:cNvPr id="121" name="Google Shape;121;p22"/>
          <p:cNvPicPr preferRelativeResize="0"/>
          <p:nvPr/>
        </p:nvPicPr>
        <p:blipFill>
          <a:blip r:embed="rId3">
            <a:alphaModFix/>
          </a:blip>
          <a:stretch>
            <a:fillRect/>
          </a:stretch>
        </p:blipFill>
        <p:spPr>
          <a:xfrm>
            <a:off x="2070150" y="2004600"/>
            <a:ext cx="3964224" cy="2973175"/>
          </a:xfrm>
          <a:prstGeom prst="rect">
            <a:avLst/>
          </a:prstGeom>
          <a:noFill/>
          <a:ln>
            <a:noFill/>
          </a:ln>
        </p:spPr>
      </p:pic>
      <p:sp>
        <p:nvSpPr>
          <p:cNvPr id="122" name="Google Shape;122;p22"/>
          <p:cNvSpPr txBox="1"/>
          <p:nvPr/>
        </p:nvSpPr>
        <p:spPr>
          <a:xfrm>
            <a:off x="2922075" y="4283600"/>
            <a:ext cx="23169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For N = 4</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Backtracking For this problem?</a:t>
            </a:r>
            <a:endParaRPr/>
          </a:p>
        </p:txBody>
      </p:sp>
      <p:sp>
        <p:nvSpPr>
          <p:cNvPr id="128" name="Google Shape;128;p23"/>
          <p:cNvSpPr txBox="1"/>
          <p:nvPr>
            <p:ph idx="1" type="body"/>
          </p:nvPr>
        </p:nvSpPr>
        <p:spPr>
          <a:xfrm>
            <a:off x="387900" y="1277925"/>
            <a:ext cx="83682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Backtracking is Ideal for this problem as there can be numerous solutions to the problem when the value of N is entered by the user. Backtracking provides the best change to find the solution for the problem. In this case using brute force or greedy approach may prove to be problematic as backtracking is solving all sub-problems one by one in order to reach the best possible solution. This is the reason we use backtracking for solving puzzles.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Back Tracking</a:t>
            </a:r>
            <a:endParaRPr/>
          </a:p>
        </p:txBody>
      </p:sp>
      <p:sp>
        <p:nvSpPr>
          <p:cNvPr id="70" name="Google Shape;70;p14"/>
          <p:cNvSpPr txBox="1"/>
          <p:nvPr>
            <p:ph idx="1" type="body"/>
          </p:nvPr>
        </p:nvSpPr>
        <p:spPr>
          <a:xfrm>
            <a:off x="387900" y="1557075"/>
            <a:ext cx="8368200" cy="30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Backtracking is an algorithmic-technique for solving problems recursively by trying to build a solution incrementally, one piece at a time, removing those solutions that fail to satisfy the constraints of the problem at any point of time. Backtracking can be applied only for problems which admit the concept of a "partial candidate solution" and a relatively quick test of whether it can possibly be completed to a valid solution. It is useless, for example, for locating a given value in an unordered table. When it is applicable, however, backtracking is often much faster than brute force enumeration of all complete candidates, since it can eliminate many candidates with a single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BackTracking Works ?</a:t>
            </a:r>
            <a:endParaRPr/>
          </a:p>
        </p:txBody>
      </p:sp>
      <p:sp>
        <p:nvSpPr>
          <p:cNvPr id="76" name="Google Shape;76;p15"/>
          <p:cNvSpPr txBox="1"/>
          <p:nvPr>
            <p:ph idx="4294967295" type="body"/>
          </p:nvPr>
        </p:nvSpPr>
        <p:spPr>
          <a:xfrm>
            <a:off x="311700" y="1246550"/>
            <a:ext cx="83856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a:p>
            <a:pPr indent="0" lvl="0" marL="0" rtl="0" algn="l">
              <a:spcBef>
                <a:spcPts val="1600"/>
              </a:spcBef>
              <a:spcAft>
                <a:spcPts val="0"/>
              </a:spcAft>
              <a:buNone/>
            </a:pPr>
            <a:r>
              <a:rPr lang="en">
                <a:solidFill>
                  <a:schemeClr val="accent5"/>
                </a:solidFill>
              </a:rPr>
              <a:t>Backtracking algorithm determines the solution by systematically searching the solution space for the given problem. Backtracking is a depth-first search with any bounding function. All solution using backtracking is needed to satisfy a complex set of constraints. The constraints may be explicit or implicit.</a:t>
            </a:r>
            <a:endParaRPr>
              <a:solidFill>
                <a:schemeClr val="accent5"/>
              </a:solidFill>
            </a:endParaRPr>
          </a:p>
          <a:p>
            <a:pPr indent="0" lvl="0" marL="0" rtl="0" algn="l">
              <a:spcBef>
                <a:spcPts val="1600"/>
              </a:spcBef>
              <a:spcAft>
                <a:spcPts val="0"/>
              </a:spcAft>
              <a:buNone/>
            </a:pPr>
            <a:r>
              <a:rPr lang="en" sz="1500">
                <a:solidFill>
                  <a:schemeClr val="accent5"/>
                </a:solidFill>
              </a:rPr>
              <a:t>Explicit Constraint is ruled : which restrict each vector element to be chosen from the given set. </a:t>
            </a:r>
            <a:endParaRPr sz="1500">
              <a:solidFill>
                <a:schemeClr val="accent5"/>
              </a:solidFill>
            </a:endParaRPr>
          </a:p>
          <a:p>
            <a:pPr indent="0" lvl="0" marL="0" rtl="0" algn="l">
              <a:spcBef>
                <a:spcPts val="1600"/>
              </a:spcBef>
              <a:spcAft>
                <a:spcPts val="0"/>
              </a:spcAft>
              <a:buNone/>
            </a:pPr>
            <a:r>
              <a:rPr lang="en" sz="1500">
                <a:solidFill>
                  <a:schemeClr val="accent5"/>
                </a:solidFill>
              </a:rPr>
              <a:t>Implicit Constraint is ruled : which determine which each of the tuples in the solution space, actually satisfy the criterion function.</a:t>
            </a:r>
            <a:endParaRPr sz="1500">
              <a:solidFill>
                <a:schemeClr val="accent5"/>
              </a:solidFill>
            </a:endParaRPr>
          </a:p>
          <a:p>
            <a:pPr indent="0" lvl="0" marL="0" rtl="0" algn="l">
              <a:spcBef>
                <a:spcPts val="1600"/>
              </a:spcBef>
              <a:spcAft>
                <a:spcPts val="0"/>
              </a:spcAft>
              <a:buNone/>
            </a:pPr>
            <a:r>
              <a:t/>
            </a:r>
            <a:endParaRPr sz="1200">
              <a:solidFill>
                <a:schemeClr val="accent5"/>
              </a:solidFill>
            </a:endParaRPr>
          </a:p>
          <a:p>
            <a:pPr indent="0" lvl="0" marL="0" rtl="0" algn="l">
              <a:spcBef>
                <a:spcPts val="1600"/>
              </a:spcBef>
              <a:spcAft>
                <a:spcPts val="1600"/>
              </a:spcAft>
              <a:buNone/>
            </a:pPr>
            <a:r>
              <a:t/>
            </a:r>
            <a:endParaRPr sz="12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0" y="4425"/>
            <a:ext cx="9161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3" name="Google Shape;83;p16"/>
          <p:cNvSpPr txBox="1"/>
          <p:nvPr/>
        </p:nvSpPr>
        <p:spPr>
          <a:xfrm>
            <a:off x="10150" y="-5700"/>
            <a:ext cx="9144000" cy="24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B5394"/>
                </a:solidFill>
                <a:latin typeface="Roboto Slab"/>
                <a:ea typeface="Roboto Slab"/>
                <a:cs typeface="Roboto Slab"/>
                <a:sym typeface="Roboto Slab"/>
              </a:rPr>
              <a:t> Advantages</a:t>
            </a:r>
            <a:endParaRPr sz="1500">
              <a:solidFill>
                <a:srgbClr val="0B5394"/>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323850" lvl="0" marL="457200" rtl="0" algn="l">
              <a:spcBef>
                <a:spcPts val="0"/>
              </a:spcBef>
              <a:spcAft>
                <a:spcPts val="0"/>
              </a:spcAft>
              <a:buClr>
                <a:schemeClr val="dk2"/>
              </a:buClr>
              <a:buSzPts val="1500"/>
              <a:buFont typeface="Roboto Slab"/>
              <a:buChar char="●"/>
            </a:pPr>
            <a:r>
              <a:rPr lang="en" sz="1500">
                <a:solidFill>
                  <a:schemeClr val="dk2"/>
                </a:solidFill>
                <a:latin typeface="Roboto"/>
                <a:ea typeface="Roboto"/>
                <a:cs typeface="Roboto"/>
                <a:sym typeface="Roboto"/>
              </a:rPr>
              <a:t> </a:t>
            </a:r>
            <a:r>
              <a:rPr lang="en" sz="1500">
                <a:solidFill>
                  <a:schemeClr val="dk2"/>
                </a:solidFill>
                <a:latin typeface="Roboto"/>
                <a:ea typeface="Roboto"/>
                <a:cs typeface="Roboto"/>
                <a:sym typeface="Roboto"/>
              </a:rPr>
              <a:t>It is a step-by-step representation of a solution to a given problem ,which is very easy to understand</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It easy to first develop an algorithm &amp; then convert into a program</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The accuracy of the solution is very high</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p:txBody>
      </p:sp>
      <p:sp>
        <p:nvSpPr>
          <p:cNvPr id="84" name="Google Shape;84;p16"/>
          <p:cNvSpPr txBox="1"/>
          <p:nvPr/>
        </p:nvSpPr>
        <p:spPr>
          <a:xfrm>
            <a:off x="0" y="2484600"/>
            <a:ext cx="9144000" cy="26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Slab"/>
                <a:ea typeface="Roboto Slab"/>
                <a:cs typeface="Roboto Slab"/>
                <a:sym typeface="Roboto Slab"/>
              </a:rPr>
              <a:t> Disadvantages</a:t>
            </a:r>
            <a:endParaRPr sz="2300">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sz="23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FFFFF"/>
              </a:buClr>
              <a:buSzPts val="1500"/>
              <a:buFont typeface="Roboto Slab"/>
              <a:buChar char="●"/>
            </a:pPr>
            <a:r>
              <a:rPr lang="en">
                <a:solidFill>
                  <a:srgbClr val="FFFFFF"/>
                </a:solidFill>
                <a:latin typeface="Roboto"/>
                <a:ea typeface="Roboto"/>
                <a:cs typeface="Roboto"/>
                <a:sym typeface="Roboto"/>
              </a:rPr>
              <a:t>Backtracking requires recursion which can be something worse, because CPU stack space is limited and can be consumed quickly by recursion.</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chemeClr val="dk1"/>
                </a:solidFill>
                <a:latin typeface="Roboto"/>
                <a:ea typeface="Roboto"/>
                <a:cs typeface="Roboto"/>
                <a:sym typeface="Roboto"/>
              </a:rPr>
              <a:t>Backtracking approach detects conflicts very late</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sz="1500">
              <a:solidFill>
                <a:srgbClr val="FFFFFF"/>
              </a:solidFill>
              <a:latin typeface="Roboto Slab"/>
              <a:ea typeface="Roboto Slab"/>
              <a:cs typeface="Roboto Slab"/>
              <a:sym typeface="Roboto Slab"/>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Slab"/>
              <a:buChar char="●"/>
            </a:pPr>
            <a:r>
              <a:rPr lang="en">
                <a:solidFill>
                  <a:schemeClr val="dk1"/>
                </a:solidFill>
                <a:latin typeface="Roboto"/>
                <a:ea typeface="Roboto"/>
                <a:cs typeface="Roboto"/>
                <a:sym typeface="Roboto"/>
              </a:rPr>
              <a:t>More comparisons are needed which in turn increases the execution time</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rgbClr val="F3F3F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88675" y="407300"/>
            <a:ext cx="9015900" cy="76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Life Applications of Backtracking Approach</a:t>
            </a:r>
            <a:endParaRPr/>
          </a:p>
        </p:txBody>
      </p:sp>
      <p:sp>
        <p:nvSpPr>
          <p:cNvPr id="90" name="Google Shape;90;p17"/>
          <p:cNvSpPr txBox="1"/>
          <p:nvPr>
            <p:ph idx="1" type="body"/>
          </p:nvPr>
        </p:nvSpPr>
        <p:spPr>
          <a:xfrm>
            <a:off x="387900" y="2022375"/>
            <a:ext cx="8368200" cy="254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lang="en"/>
              <a:t>ight queens puzzle</a:t>
            </a:r>
            <a:endParaRPr/>
          </a:p>
          <a:p>
            <a:pPr indent="-342900" lvl="0" marL="457200" rtl="0" algn="l">
              <a:spcBef>
                <a:spcPts val="0"/>
              </a:spcBef>
              <a:spcAft>
                <a:spcPts val="0"/>
              </a:spcAft>
              <a:buSzPts val="1800"/>
              <a:buChar char="●"/>
            </a:pPr>
            <a:r>
              <a:rPr lang="en"/>
              <a:t>Crosswords</a:t>
            </a:r>
            <a:endParaRPr/>
          </a:p>
          <a:p>
            <a:pPr indent="-342900" lvl="0" marL="457200" rtl="0" algn="l">
              <a:spcBef>
                <a:spcPts val="0"/>
              </a:spcBef>
              <a:spcAft>
                <a:spcPts val="0"/>
              </a:spcAft>
              <a:buSzPts val="1800"/>
              <a:buChar char="●"/>
            </a:pPr>
            <a:r>
              <a:rPr lang="en"/>
              <a:t>Verbal arithmetic</a:t>
            </a:r>
            <a:endParaRPr/>
          </a:p>
          <a:p>
            <a:pPr indent="-342900" lvl="0" marL="457200" rtl="0" algn="l">
              <a:spcBef>
                <a:spcPts val="0"/>
              </a:spcBef>
              <a:spcAft>
                <a:spcPts val="0"/>
              </a:spcAft>
              <a:buSzPts val="1800"/>
              <a:buChar char="●"/>
            </a:pPr>
            <a:r>
              <a:rPr lang="en"/>
              <a:t>Sudoku</a:t>
            </a:r>
            <a:endParaRPr/>
          </a:p>
          <a:p>
            <a:pPr indent="-342900" lvl="0" marL="457200" rtl="0" algn="l">
              <a:spcBef>
                <a:spcPts val="0"/>
              </a:spcBef>
              <a:spcAft>
                <a:spcPts val="0"/>
              </a:spcAft>
              <a:buSzPts val="1800"/>
              <a:buChar char="●"/>
            </a:pPr>
            <a:r>
              <a:rPr lang="en"/>
              <a:t>Knapsack problem</a:t>
            </a:r>
            <a:endParaRPr/>
          </a:p>
          <a:p>
            <a:pPr indent="-342900" lvl="0" marL="457200" rtl="0" algn="l">
              <a:spcBef>
                <a:spcPts val="0"/>
              </a:spcBef>
              <a:spcAft>
                <a:spcPts val="0"/>
              </a:spcAft>
              <a:buSzPts val="1800"/>
              <a:buChar char="●"/>
            </a:pPr>
            <a:r>
              <a:rPr lang="en"/>
              <a:t>Rat in a Maze</a:t>
            </a:r>
            <a:endParaRPr/>
          </a:p>
          <a:p>
            <a:pPr indent="-342900" lvl="0" marL="457200" rtl="0" algn="l">
              <a:spcBef>
                <a:spcPts val="0"/>
              </a:spcBef>
              <a:spcAft>
                <a:spcPts val="0"/>
              </a:spcAft>
              <a:buSzPts val="1800"/>
              <a:buChar char="●"/>
            </a:pPr>
            <a:r>
              <a:rPr lang="en"/>
              <a:t>Knight’s tour</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idx="2" type="body"/>
          </p:nvPr>
        </p:nvSpPr>
        <p:spPr>
          <a:xfrm>
            <a:off x="4932100" y="7278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t>The N Queen is the problem of placing N chess queens on an N×N chessboard so that no two queens attack each other.</a:t>
            </a:r>
            <a:endParaRPr sz="2000"/>
          </a:p>
          <a:p>
            <a:pPr indent="0" lvl="0" marL="0" rtl="0" algn="l">
              <a:spcBef>
                <a:spcPts val="1600"/>
              </a:spcBef>
              <a:spcAft>
                <a:spcPts val="1600"/>
              </a:spcAft>
              <a:buClr>
                <a:schemeClr val="dk2"/>
              </a:buClr>
              <a:buSzPts val="1100"/>
              <a:buNone/>
            </a:pPr>
            <a:r>
              <a:t/>
            </a:r>
            <a:endParaRPr/>
          </a:p>
        </p:txBody>
      </p:sp>
      <p:sp>
        <p:nvSpPr>
          <p:cNvPr id="96" name="Google Shape;96;p18"/>
          <p:cNvSpPr txBox="1"/>
          <p:nvPr>
            <p:ph type="title"/>
          </p:nvPr>
        </p:nvSpPr>
        <p:spPr>
          <a:xfrm>
            <a:off x="242500" y="1403700"/>
            <a:ext cx="4045200" cy="23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N Queen Problem</a:t>
            </a:r>
            <a:r>
              <a:rPr lang="en" sz="3500"/>
              <a:t> </a:t>
            </a:r>
            <a:r>
              <a:rPr lang="en" sz="3500"/>
              <a:t> (By Backtracking)</a:t>
            </a:r>
            <a:endParaRPr sz="3500"/>
          </a:p>
          <a:p>
            <a:pPr indent="0" lvl="0" marL="0" rtl="0" algn="ctr">
              <a:spcBef>
                <a:spcPts val="0"/>
              </a:spcBef>
              <a:spcAft>
                <a:spcPts val="0"/>
              </a:spcAft>
              <a:buNone/>
            </a:pPr>
            <a:r>
              <a:t/>
            </a:r>
            <a:endParaRPr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N Queen Problem</a:t>
            </a:r>
            <a:endParaRPr sz="2800"/>
          </a:p>
        </p:txBody>
      </p:sp>
      <p:sp>
        <p:nvSpPr>
          <p:cNvPr id="102" name="Google Shape;102;p19"/>
          <p:cNvSpPr txBox="1"/>
          <p:nvPr>
            <p:ph idx="1" type="body"/>
          </p:nvPr>
        </p:nvSpPr>
        <p:spPr>
          <a:xfrm>
            <a:off x="387900" y="1708375"/>
            <a:ext cx="8368200" cy="271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This problem is to find an arrangement of N queens on a chess board, such that no queen can attack any other queens on the board. The chess queens can attack in any direction as horizontal, vertical, horizontal and diagonal way. A binary matrix is used to display the positions of N Queens, where no queens can attack other queens.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N Queen Problem</a:t>
            </a:r>
            <a:r>
              <a:rPr lang="en" sz="3500"/>
              <a:t> (</a:t>
            </a:r>
            <a:r>
              <a:rPr lang="en" sz="1800"/>
              <a:t>Algorithm</a:t>
            </a:r>
            <a:r>
              <a:rPr lang="en" sz="3500"/>
              <a:t>)</a:t>
            </a:r>
            <a:endParaRPr sz="2800"/>
          </a:p>
        </p:txBody>
      </p:sp>
      <p:sp>
        <p:nvSpPr>
          <p:cNvPr id="108" name="Google Shape;108;p20"/>
          <p:cNvSpPr txBox="1"/>
          <p:nvPr/>
        </p:nvSpPr>
        <p:spPr>
          <a:xfrm>
            <a:off x="485675" y="1565050"/>
            <a:ext cx="8161200" cy="3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1) Start in the leftmost column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2) If all queens are placed return true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3) Try all rows in the current column. Do following for every tried row. </a:t>
            </a:r>
            <a:endParaRPr sz="1600">
              <a:solidFill>
                <a:schemeClr val="dk1"/>
              </a:solidFill>
              <a:latin typeface="Roboto"/>
              <a:ea typeface="Roboto"/>
              <a:cs typeface="Roboto"/>
              <a:sym typeface="Roboto"/>
            </a:endParaRPr>
          </a:p>
          <a:p>
            <a:pPr indent="0" lvl="0" marL="457200" rtl="0" algn="l">
              <a:spcBef>
                <a:spcPts val="0"/>
              </a:spcBef>
              <a:spcAft>
                <a:spcPts val="0"/>
              </a:spcAft>
              <a:buNone/>
            </a:pPr>
            <a:r>
              <a:rPr lang="en" sz="1600">
                <a:solidFill>
                  <a:schemeClr val="dk1"/>
                </a:solidFill>
                <a:latin typeface="Roboto"/>
                <a:ea typeface="Roboto"/>
                <a:cs typeface="Roboto"/>
                <a:sym typeface="Roboto"/>
              </a:rPr>
              <a:t>a) If the queen can be placed safely in this row then mark this [row, column] as part of the solution and recursively check if placing queen here leads to a solution.</a:t>
            </a:r>
            <a:endParaRPr sz="1600">
              <a:solidFill>
                <a:schemeClr val="dk1"/>
              </a:solidFill>
              <a:latin typeface="Roboto"/>
              <a:ea typeface="Roboto"/>
              <a:cs typeface="Roboto"/>
              <a:sym typeface="Roboto"/>
            </a:endParaRPr>
          </a:p>
          <a:p>
            <a:pPr indent="0" lvl="0" marL="457200" rtl="0" algn="l">
              <a:spcBef>
                <a:spcPts val="0"/>
              </a:spcBef>
              <a:spcAft>
                <a:spcPts val="0"/>
              </a:spcAft>
              <a:buNone/>
            </a:pPr>
            <a:r>
              <a:rPr lang="en" sz="1600">
                <a:solidFill>
                  <a:schemeClr val="dk1"/>
                </a:solidFill>
                <a:latin typeface="Roboto"/>
                <a:ea typeface="Roboto"/>
                <a:cs typeface="Roboto"/>
                <a:sym typeface="Roboto"/>
              </a:rPr>
              <a:t> b) If placing the queen in [row, column] leads to a solution then return  true.</a:t>
            </a:r>
            <a:endParaRPr sz="1600">
              <a:solidFill>
                <a:schemeClr val="dk1"/>
              </a:solidFill>
              <a:latin typeface="Roboto"/>
              <a:ea typeface="Roboto"/>
              <a:cs typeface="Roboto"/>
              <a:sym typeface="Roboto"/>
            </a:endParaRPr>
          </a:p>
          <a:p>
            <a:pPr indent="0" lvl="0" marL="457200" rtl="0" algn="l">
              <a:spcBef>
                <a:spcPts val="0"/>
              </a:spcBef>
              <a:spcAft>
                <a:spcPts val="0"/>
              </a:spcAft>
              <a:buNone/>
            </a:pPr>
            <a:r>
              <a:rPr lang="en" sz="1600">
                <a:solidFill>
                  <a:schemeClr val="dk1"/>
                </a:solidFill>
                <a:latin typeface="Roboto"/>
                <a:ea typeface="Roboto"/>
                <a:cs typeface="Roboto"/>
                <a:sym typeface="Roboto"/>
              </a:rPr>
              <a:t> c) If placing queen doesn't lead to a solution then unmark this [row,    column] (Backtrack) and go to step (a) to try other rows.</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 4) If all rows have been tried and nothing worked, return false to trigger backtracking.</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solving N Queen Problem</a:t>
            </a:r>
            <a:endParaRPr/>
          </a:p>
        </p:txBody>
      </p:sp>
      <p:sp>
        <p:nvSpPr>
          <p:cNvPr id="114" name="Google Shape;114;p21"/>
          <p:cNvSpPr txBox="1"/>
          <p:nvPr>
            <p:ph idx="1" type="body"/>
          </p:nvPr>
        </p:nvSpPr>
        <p:spPr>
          <a:xfrm>
            <a:off x="445875" y="1748175"/>
            <a:ext cx="7946100" cy="32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The idea behind solving this problem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