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3454eda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3454eda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3454eda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3454eda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3454edad2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3454eda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3454edad2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3454edad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3454edad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3454edad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3454eda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3454eda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3454edad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3454edad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3454edad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3454edad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3454edad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3454edad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88925"/>
            <a:ext cx="5783400" cy="97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Branch and Bound</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Yash N.C.</a:t>
            </a:r>
            <a:endParaRPr/>
          </a:p>
          <a:p>
            <a:pPr indent="0" lvl="0" marL="0" rtl="0" algn="ctr">
              <a:spcBef>
                <a:spcPts val="0"/>
              </a:spcBef>
              <a:spcAft>
                <a:spcPts val="0"/>
              </a:spcAft>
              <a:buNone/>
            </a:pPr>
            <a:r>
              <a:rPr lang="en"/>
              <a:t>181210062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7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Branch and Bound</a:t>
            </a:r>
            <a:endParaRPr/>
          </a:p>
        </p:txBody>
      </p:sp>
      <p:sp>
        <p:nvSpPr>
          <p:cNvPr id="70" name="Google Shape;70;p14"/>
          <p:cNvSpPr txBox="1"/>
          <p:nvPr>
            <p:ph idx="1" type="body"/>
          </p:nvPr>
        </p:nvSpPr>
        <p:spPr>
          <a:xfrm>
            <a:off x="387900" y="1788300"/>
            <a:ext cx="8368200" cy="24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Branch and bound is an algorithm design paradigm which is generally used for solving combinatorial optimization problems. These problems are typically exponential in terms of time complexity and may require exploring all possible permutations in worst case. The Branch and Bound Algorithm technique solves these problems relatively quickly.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372500"/>
            <a:ext cx="8520600" cy="10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a:t>
            </a:r>
            <a:r>
              <a:rPr lang="en"/>
              <a:t>Branch and Bound</a:t>
            </a:r>
            <a:r>
              <a:rPr lang="en"/>
              <a:t> Works ?</a:t>
            </a:r>
            <a:endParaRPr/>
          </a:p>
        </p:txBody>
      </p:sp>
      <p:sp>
        <p:nvSpPr>
          <p:cNvPr id="76" name="Google Shape;76;p15"/>
          <p:cNvSpPr txBox="1"/>
          <p:nvPr>
            <p:ph idx="4294967295" type="body"/>
          </p:nvPr>
        </p:nvSpPr>
        <p:spPr>
          <a:xfrm>
            <a:off x="311700" y="1817350"/>
            <a:ext cx="8385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5"/>
                </a:solidFill>
              </a:rPr>
              <a:t>A branch-and-bound algorithm consists of a systematic enumeration of candidate solutions by means of state space search: the set of candidate solutions is thought of as forming a rooted tree with the full set at the root. The algorithm explores branches of this tree, which represent subsets of the solution set. Before enumerating the candidate solutions of a branch, the branch is checked against upper and lower estimated bounds on the optimal solution, and is discarded if it cannot produce a better solution than the best one found so far by the algorithm.</a:t>
            </a:r>
            <a:endParaRPr>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0" y="4425"/>
            <a:ext cx="91611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3" name="Google Shape;83;p16"/>
          <p:cNvSpPr txBox="1"/>
          <p:nvPr/>
        </p:nvSpPr>
        <p:spPr>
          <a:xfrm>
            <a:off x="10150" y="-5700"/>
            <a:ext cx="9144000" cy="24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0B5394"/>
                </a:solidFill>
                <a:latin typeface="Roboto Slab"/>
                <a:ea typeface="Roboto Slab"/>
                <a:cs typeface="Roboto Slab"/>
                <a:sym typeface="Roboto Slab"/>
              </a:rPr>
              <a:t> Advantages</a:t>
            </a:r>
            <a:endParaRPr sz="1500">
              <a:solidFill>
                <a:srgbClr val="0B5394"/>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chemeClr val="dk2"/>
              </a:solidFill>
              <a:latin typeface="Roboto Slab"/>
              <a:ea typeface="Roboto Slab"/>
              <a:cs typeface="Roboto Slab"/>
              <a:sym typeface="Roboto Slab"/>
            </a:endParaRPr>
          </a:p>
          <a:p>
            <a:pPr indent="-323850" lvl="0" marL="457200" rtl="0" algn="l">
              <a:spcBef>
                <a:spcPts val="0"/>
              </a:spcBef>
              <a:spcAft>
                <a:spcPts val="0"/>
              </a:spcAft>
              <a:buClr>
                <a:schemeClr val="dk2"/>
              </a:buClr>
              <a:buSzPts val="1500"/>
              <a:buFont typeface="Roboto Slab"/>
              <a:buChar char="●"/>
            </a:pPr>
            <a:r>
              <a:rPr lang="en" sz="1500">
                <a:solidFill>
                  <a:schemeClr val="dk2"/>
                </a:solidFill>
                <a:latin typeface="Roboto"/>
                <a:ea typeface="Roboto"/>
                <a:cs typeface="Roboto"/>
                <a:sym typeface="Roboto"/>
              </a:rPr>
              <a:t>Branch and Bound searches for best solution than the one found before , due to this the probability of repetition is very low</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a:t>
            </a:r>
            <a:r>
              <a:rPr lang="en" sz="1500">
                <a:solidFill>
                  <a:schemeClr val="dk2"/>
                </a:solidFill>
                <a:latin typeface="Roboto"/>
                <a:ea typeface="Roboto"/>
                <a:cs typeface="Roboto"/>
                <a:sym typeface="Roboto"/>
              </a:rPr>
              <a:t> unique model for all types of discrete optimization problems is that a general purpose Branch and Bound method is available.</a:t>
            </a:r>
            <a:endParaRPr sz="1500">
              <a:solidFill>
                <a:schemeClr val="dk2"/>
              </a:solidFill>
              <a:latin typeface="Roboto"/>
              <a:ea typeface="Roboto"/>
              <a:cs typeface="Roboto"/>
              <a:sym typeface="Roboto"/>
            </a:endParaRPr>
          </a:p>
        </p:txBody>
      </p:sp>
      <p:sp>
        <p:nvSpPr>
          <p:cNvPr id="84" name="Google Shape;84;p16"/>
          <p:cNvSpPr txBox="1"/>
          <p:nvPr/>
        </p:nvSpPr>
        <p:spPr>
          <a:xfrm>
            <a:off x="0" y="2484600"/>
            <a:ext cx="9144000" cy="26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Roboto Slab"/>
                <a:ea typeface="Roboto Slab"/>
                <a:cs typeface="Roboto Slab"/>
                <a:sym typeface="Roboto Slab"/>
              </a:rPr>
              <a:t> Disadvantages</a:t>
            </a:r>
            <a:endParaRPr sz="2300">
              <a:solidFill>
                <a:srgbClr val="FFFFFF"/>
              </a:solidFill>
              <a:latin typeface="Roboto Slab"/>
              <a:ea typeface="Roboto Slab"/>
              <a:cs typeface="Roboto Slab"/>
              <a:sym typeface="Roboto Slab"/>
            </a:endParaRPr>
          </a:p>
          <a:p>
            <a:pPr indent="0" lvl="0" marL="0" rtl="0" algn="ctr">
              <a:spcBef>
                <a:spcPts val="0"/>
              </a:spcBef>
              <a:spcAft>
                <a:spcPts val="0"/>
              </a:spcAft>
              <a:buNone/>
            </a:pPr>
            <a:r>
              <a:t/>
            </a:r>
            <a:endParaRPr sz="2300">
              <a:solidFill>
                <a:srgbClr val="FFFFFF"/>
              </a:solidFill>
              <a:latin typeface="Roboto Slab"/>
              <a:ea typeface="Roboto Slab"/>
              <a:cs typeface="Roboto Slab"/>
              <a:sym typeface="Roboto Slab"/>
            </a:endParaRPr>
          </a:p>
          <a:p>
            <a:pPr indent="-323850" lvl="0" marL="457200" rtl="0" algn="l">
              <a:spcBef>
                <a:spcPts val="0"/>
              </a:spcBef>
              <a:spcAft>
                <a:spcPts val="0"/>
              </a:spcAft>
              <a:buClr>
                <a:srgbClr val="F3F3F3"/>
              </a:buClr>
              <a:buSzPts val="1500"/>
              <a:buFont typeface="Roboto Slab"/>
              <a:buChar char="●"/>
            </a:pPr>
            <a:r>
              <a:rPr lang="en" sz="1500">
                <a:solidFill>
                  <a:srgbClr val="F3F3F3"/>
                </a:solidFill>
                <a:latin typeface="Roboto"/>
                <a:ea typeface="Roboto"/>
                <a:cs typeface="Roboto"/>
                <a:sym typeface="Roboto"/>
              </a:rPr>
              <a:t>Branch and bound algorithm is parallelization difficult</a:t>
            </a:r>
            <a:endParaRPr sz="1500">
              <a:solidFill>
                <a:srgbClr val="F3F3F3"/>
              </a:solidFill>
              <a:latin typeface="Roboto"/>
              <a:ea typeface="Roboto"/>
              <a:cs typeface="Roboto"/>
              <a:sym typeface="Roboto"/>
            </a:endParaRPr>
          </a:p>
          <a:p>
            <a:pPr indent="0" lvl="0" marL="0" rtl="0" algn="l">
              <a:spcBef>
                <a:spcPts val="0"/>
              </a:spcBef>
              <a:spcAft>
                <a:spcPts val="0"/>
              </a:spcAft>
              <a:buNone/>
            </a:pPr>
            <a:r>
              <a:t/>
            </a:r>
            <a:endParaRPr sz="1500">
              <a:solidFill>
                <a:srgbClr val="F3F3F3"/>
              </a:solidFill>
              <a:latin typeface="Roboto"/>
              <a:ea typeface="Roboto"/>
              <a:cs typeface="Roboto"/>
              <a:sym typeface="Roboto"/>
            </a:endParaRPr>
          </a:p>
          <a:p>
            <a:pPr indent="-323850" lvl="0" marL="457200" rtl="0" algn="l">
              <a:spcBef>
                <a:spcPts val="0"/>
              </a:spcBef>
              <a:spcAft>
                <a:spcPts val="0"/>
              </a:spcAft>
              <a:buClr>
                <a:srgbClr val="F3F3F3"/>
              </a:buClr>
              <a:buSzPts val="1500"/>
              <a:buFont typeface="Roboto Slab"/>
              <a:buChar char="●"/>
            </a:pPr>
            <a:r>
              <a:rPr lang="en" sz="1500">
                <a:solidFill>
                  <a:srgbClr val="F3F3F3"/>
                </a:solidFill>
                <a:latin typeface="Roboto"/>
                <a:ea typeface="Roboto"/>
                <a:cs typeface="Roboto"/>
                <a:sym typeface="Roboto"/>
              </a:rPr>
              <a:t>Branch and bound algorithm is not ideal for large networks as the solutions space grows with the scale of the network</a:t>
            </a:r>
            <a:endParaRPr sz="1500">
              <a:solidFill>
                <a:srgbClr val="F3F3F3"/>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07300"/>
            <a:ext cx="8368200" cy="76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 Life Applications of Branch and Bound</a:t>
            </a:r>
            <a:endParaRPr/>
          </a:p>
        </p:txBody>
      </p:sp>
      <p:sp>
        <p:nvSpPr>
          <p:cNvPr id="90" name="Google Shape;90;p17"/>
          <p:cNvSpPr txBox="1"/>
          <p:nvPr>
            <p:ph idx="1" type="body"/>
          </p:nvPr>
        </p:nvSpPr>
        <p:spPr>
          <a:xfrm>
            <a:off x="387900" y="1616825"/>
            <a:ext cx="8368200" cy="295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NP-hard problems Integer programming</a:t>
            </a:r>
            <a:endParaRPr/>
          </a:p>
          <a:p>
            <a:pPr indent="-342900" lvl="0" marL="457200" rtl="0" algn="l">
              <a:spcBef>
                <a:spcPts val="0"/>
              </a:spcBef>
              <a:spcAft>
                <a:spcPts val="0"/>
              </a:spcAft>
              <a:buSzPts val="1800"/>
              <a:buChar char="●"/>
            </a:pPr>
            <a:r>
              <a:rPr lang="en"/>
              <a:t> Nonlinear programming </a:t>
            </a:r>
            <a:endParaRPr/>
          </a:p>
          <a:p>
            <a:pPr indent="-342900" lvl="0" marL="457200" rtl="0" algn="l">
              <a:spcBef>
                <a:spcPts val="0"/>
              </a:spcBef>
              <a:spcAft>
                <a:spcPts val="0"/>
              </a:spcAft>
              <a:buSzPts val="1800"/>
              <a:buChar char="●"/>
            </a:pPr>
            <a:r>
              <a:rPr lang="en"/>
              <a:t>Travelling salesman problem </a:t>
            </a:r>
            <a:endParaRPr/>
          </a:p>
          <a:p>
            <a:pPr indent="-342900" lvl="0" marL="457200" rtl="0" algn="l">
              <a:spcBef>
                <a:spcPts val="0"/>
              </a:spcBef>
              <a:spcAft>
                <a:spcPts val="0"/>
              </a:spcAft>
              <a:buSzPts val="1800"/>
              <a:buChar char="●"/>
            </a:pPr>
            <a:r>
              <a:rPr lang="en"/>
              <a:t>Quadratic assignment problem</a:t>
            </a:r>
            <a:endParaRPr/>
          </a:p>
          <a:p>
            <a:pPr indent="-342900" lvl="0" marL="457200" rtl="0" algn="l">
              <a:spcBef>
                <a:spcPts val="0"/>
              </a:spcBef>
              <a:spcAft>
                <a:spcPts val="0"/>
              </a:spcAft>
              <a:buSzPts val="1800"/>
              <a:buChar char="●"/>
            </a:pPr>
            <a:r>
              <a:rPr lang="en"/>
              <a:t>Maximum satisfiability problem </a:t>
            </a:r>
            <a:endParaRPr/>
          </a:p>
          <a:p>
            <a:pPr indent="-342900" lvl="0" marL="457200" rtl="0" algn="l">
              <a:spcBef>
                <a:spcPts val="0"/>
              </a:spcBef>
              <a:spcAft>
                <a:spcPts val="0"/>
              </a:spcAft>
              <a:buSzPts val="1800"/>
              <a:buChar char="●"/>
            </a:pPr>
            <a:r>
              <a:rPr lang="en"/>
              <a:t>Nearest neighbor search</a:t>
            </a:r>
            <a:endParaRPr/>
          </a:p>
          <a:p>
            <a:pPr indent="-342900" lvl="0" marL="457200" rtl="0" algn="l">
              <a:spcBef>
                <a:spcPts val="0"/>
              </a:spcBef>
              <a:spcAft>
                <a:spcPts val="0"/>
              </a:spcAft>
              <a:buSzPts val="1800"/>
              <a:buChar char="●"/>
            </a:pPr>
            <a:r>
              <a:rPr lang="en"/>
              <a:t>Flow shop scheduling </a:t>
            </a:r>
            <a:endParaRPr/>
          </a:p>
          <a:p>
            <a:pPr indent="-342900" lvl="0" marL="457200" rtl="0" algn="l">
              <a:spcBef>
                <a:spcPts val="0"/>
              </a:spcBef>
              <a:spcAft>
                <a:spcPts val="0"/>
              </a:spcAft>
              <a:buSzPts val="1800"/>
              <a:buChar char="●"/>
            </a:pPr>
            <a:r>
              <a:rPr lang="en"/>
              <a:t>Job Assignment Problem</a:t>
            </a:r>
            <a:endParaRPr/>
          </a:p>
          <a:p>
            <a:pPr indent="-342900" lvl="0" marL="457200" rtl="0" algn="l">
              <a:spcBef>
                <a:spcPts val="0"/>
              </a:spcBef>
              <a:spcAft>
                <a:spcPts val="0"/>
              </a:spcAft>
              <a:buSzPts val="1800"/>
              <a:buChar char="●"/>
            </a:pPr>
            <a:r>
              <a:rPr lang="en"/>
              <a:t>0/1 Knapsack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None/>
            </a:pPr>
            <a:r>
              <a:rPr lang="en" sz="1500"/>
              <a:t>Given a set of cities and distance between every pair of cities, the problem is to find the shortest possible tour that visits every city exactly once and returns to the starting point.</a:t>
            </a:r>
            <a:endParaRPr sz="1500"/>
          </a:p>
        </p:txBody>
      </p:sp>
      <p:sp>
        <p:nvSpPr>
          <p:cNvPr id="96" name="Google Shape;96;p18"/>
          <p:cNvSpPr txBox="1"/>
          <p:nvPr>
            <p:ph type="title"/>
          </p:nvPr>
        </p:nvSpPr>
        <p:spPr>
          <a:xfrm>
            <a:off x="121500" y="1407375"/>
            <a:ext cx="4688100" cy="23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Traveling Salesman Problem</a:t>
            </a:r>
            <a:endParaRPr sz="3500"/>
          </a:p>
          <a:p>
            <a:pPr indent="0" lvl="0" marL="0" rtl="0" algn="l">
              <a:spcBef>
                <a:spcPts val="0"/>
              </a:spcBef>
              <a:spcAft>
                <a:spcPts val="0"/>
              </a:spcAft>
              <a:buNone/>
            </a:pPr>
            <a:r>
              <a:rPr lang="en" sz="3500"/>
              <a:t>(</a:t>
            </a:r>
            <a:r>
              <a:rPr lang="en" sz="3000"/>
              <a:t>Branch and Bound</a:t>
            </a:r>
            <a:r>
              <a:rPr lang="en" sz="3500"/>
              <a:t>)</a:t>
            </a:r>
            <a:endParaRPr sz="3500"/>
          </a:p>
          <a:p>
            <a:pPr indent="0" lvl="0" marL="0" rtl="0" algn="ctr">
              <a:spcBef>
                <a:spcPts val="0"/>
              </a:spcBef>
              <a:spcAft>
                <a:spcPts val="0"/>
              </a:spcAft>
              <a:buNone/>
            </a:pPr>
            <a:r>
              <a:t/>
            </a:r>
            <a:endParaRPr sz="3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Idea of solving problem using Branch and bound</a:t>
            </a:r>
            <a:endParaRPr sz="2500"/>
          </a:p>
        </p:txBody>
      </p:sp>
      <p:sp>
        <p:nvSpPr>
          <p:cNvPr id="102" name="Google Shape;102;p19"/>
          <p:cNvSpPr txBox="1"/>
          <p:nvPr>
            <p:ph idx="1" type="body"/>
          </p:nvPr>
        </p:nvSpPr>
        <p:spPr>
          <a:xfrm>
            <a:off x="387900" y="1453650"/>
            <a:ext cx="8368200" cy="30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 Branch and Bound method, for current node in tree, we compute a bound on best possible solution that we can get if we down this node. If the bound on best possible solution itself is worse than current best (best computed so far), then we ignore the subtree rooted with the node. Note that the cost through a node includes two costs. </a:t>
            </a:r>
            <a:endParaRPr/>
          </a:p>
          <a:p>
            <a:pPr indent="0" lvl="0" marL="0" rtl="0" algn="l">
              <a:spcBef>
                <a:spcPts val="1600"/>
              </a:spcBef>
              <a:spcAft>
                <a:spcPts val="0"/>
              </a:spcAft>
              <a:buNone/>
            </a:pPr>
            <a:r>
              <a:rPr lang="en"/>
              <a:t>1) Cost of reaching the node from the root (When we reach a node, we have this cost computed</a:t>
            </a:r>
            <a:endParaRPr/>
          </a:p>
          <a:p>
            <a:pPr indent="0" lvl="0" marL="0" rtl="0" algn="l">
              <a:spcBef>
                <a:spcPts val="1600"/>
              </a:spcBef>
              <a:spcAft>
                <a:spcPts val="1600"/>
              </a:spcAft>
              <a:buNone/>
            </a:pPr>
            <a:r>
              <a:rPr lang="en"/>
              <a:t>2) Cost of reaching an answer from current node to a leaf (We compute a bound on this cost to decide whether to ignore subtree with this node or not).</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27025" y="397150"/>
            <a:ext cx="89253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Idea of solving problem using Branch and bound (Algo)</a:t>
            </a:r>
            <a:endParaRPr sz="2500"/>
          </a:p>
        </p:txBody>
      </p:sp>
      <p:pic>
        <p:nvPicPr>
          <p:cNvPr id="108" name="Google Shape;108;p20"/>
          <p:cNvPicPr preferRelativeResize="0"/>
          <p:nvPr/>
        </p:nvPicPr>
        <p:blipFill>
          <a:blip r:embed="rId3">
            <a:alphaModFix/>
          </a:blip>
          <a:stretch>
            <a:fillRect/>
          </a:stretch>
        </p:blipFill>
        <p:spPr>
          <a:xfrm>
            <a:off x="860625" y="2024925"/>
            <a:ext cx="3609674" cy="2712976"/>
          </a:xfrm>
          <a:prstGeom prst="rect">
            <a:avLst/>
          </a:prstGeom>
          <a:noFill/>
          <a:ln>
            <a:noFill/>
          </a:ln>
        </p:spPr>
      </p:pic>
      <p:sp>
        <p:nvSpPr>
          <p:cNvPr id="109" name="Google Shape;109;p20"/>
          <p:cNvSpPr txBox="1"/>
          <p:nvPr/>
        </p:nvSpPr>
        <p:spPr>
          <a:xfrm>
            <a:off x="415125" y="1549125"/>
            <a:ext cx="16605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a:ea typeface="Roboto"/>
                <a:cs typeface="Roboto"/>
                <a:sym typeface="Roboto"/>
              </a:rPr>
              <a:t>Example :</a:t>
            </a:r>
            <a:endParaRPr sz="1700">
              <a:solidFill>
                <a:srgbClr val="FFFFFF"/>
              </a:solidFill>
              <a:latin typeface="Roboto"/>
              <a:ea typeface="Roboto"/>
              <a:cs typeface="Roboto"/>
              <a:sym typeface="Roboto"/>
            </a:endParaRPr>
          </a:p>
        </p:txBody>
      </p:sp>
      <p:sp>
        <p:nvSpPr>
          <p:cNvPr id="110" name="Google Shape;110;p20"/>
          <p:cNvSpPr txBox="1"/>
          <p:nvPr/>
        </p:nvSpPr>
        <p:spPr>
          <a:xfrm>
            <a:off x="5011875" y="2632500"/>
            <a:ext cx="3609600" cy="19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a:ea typeface="Roboto"/>
                <a:cs typeface="Roboto"/>
                <a:sym typeface="Roboto"/>
              </a:rPr>
              <a:t>Consider the graph shown in figure on right side. A TSP tour in the graph is 0-1-3-2-0. The cost of the tour is 10+25+30+15 which is 80.</a:t>
            </a:r>
            <a:endParaRPr sz="17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Branch and Bound for the Problem ?</a:t>
            </a:r>
            <a:endParaRPr/>
          </a:p>
        </p:txBody>
      </p:sp>
      <p:sp>
        <p:nvSpPr>
          <p:cNvPr id="116" name="Google Shape;116;p21"/>
          <p:cNvSpPr txBox="1"/>
          <p:nvPr>
            <p:ph idx="1" type="body"/>
          </p:nvPr>
        </p:nvSpPr>
        <p:spPr>
          <a:xfrm>
            <a:off x="387900" y="1407375"/>
            <a:ext cx="8368200" cy="328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Branch and bound is ideal for this problem as the time algorithm as it can traverse in both Depth First Search and Breadth First Search to find the optimal solution. It completely searches the state space tree to get optimal solution. Backtracking is not perfect for this problem as if backtracking realizes that it has made a bad choice &amp; undoes the last choice by backing up but in branch and bound algorithm realizes that it already has a better optimal solution that the pre-solution leads to so it abandons that pre-solution which save computing time.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