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33e60dba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33e60dba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33e60dbaa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33e60dbaa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33e60db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33e60db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3e60dba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33e60dba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33e60dba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33e60dba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33e60dba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3e60dba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33e60dba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3e60dba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Divide and Conquer Approach</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Yash N.C.</a:t>
            </a:r>
            <a:endParaRPr/>
          </a:p>
          <a:p>
            <a:pPr indent="0" lvl="0" marL="0" rtl="0" algn="ctr">
              <a:spcBef>
                <a:spcPts val="0"/>
              </a:spcBef>
              <a:spcAft>
                <a:spcPts val="0"/>
              </a:spcAft>
              <a:buNone/>
            </a:pPr>
            <a:r>
              <a:rPr lang="en"/>
              <a:t>181210062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of solving problems using Merge Sort</a:t>
            </a:r>
            <a:endParaRPr/>
          </a:p>
        </p:txBody>
      </p:sp>
      <p:pic>
        <p:nvPicPr>
          <p:cNvPr id="120" name="Google Shape;120;p22"/>
          <p:cNvPicPr preferRelativeResize="0"/>
          <p:nvPr/>
        </p:nvPicPr>
        <p:blipFill>
          <a:blip r:embed="rId3">
            <a:alphaModFix/>
          </a:blip>
          <a:stretch>
            <a:fillRect/>
          </a:stretch>
        </p:blipFill>
        <p:spPr>
          <a:xfrm>
            <a:off x="2004750" y="2064575"/>
            <a:ext cx="4941000" cy="2839800"/>
          </a:xfrm>
          <a:prstGeom prst="rect">
            <a:avLst/>
          </a:prstGeom>
          <a:noFill/>
          <a:ln>
            <a:noFill/>
          </a:ln>
        </p:spPr>
      </p:pic>
      <p:sp>
        <p:nvSpPr>
          <p:cNvPr id="121" name="Google Shape;121;p22"/>
          <p:cNvSpPr txBox="1"/>
          <p:nvPr/>
        </p:nvSpPr>
        <p:spPr>
          <a:xfrm>
            <a:off x="70875" y="1620000"/>
            <a:ext cx="2997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Example :</a:t>
            </a:r>
            <a:endParaRPr sz="18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Merge sort ?</a:t>
            </a:r>
            <a:endParaRPr/>
          </a:p>
        </p:txBody>
      </p:sp>
      <p:sp>
        <p:nvSpPr>
          <p:cNvPr id="127" name="Google Shape;127;p23"/>
          <p:cNvSpPr txBox="1"/>
          <p:nvPr>
            <p:ph idx="1" type="body"/>
          </p:nvPr>
        </p:nvSpPr>
        <p:spPr>
          <a:xfrm>
            <a:off x="387900" y="1285875"/>
            <a:ext cx="8368200" cy="32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is often preferred for sorting a linked list. The slow random-access performance of a linked list makes some other algorithms (such as quicksort) perform poorly.</a:t>
            </a:r>
            <a:endParaRPr/>
          </a:p>
          <a:p>
            <a:pPr indent="0" lvl="0" marL="0" rtl="0" algn="l">
              <a:spcBef>
                <a:spcPts val="1600"/>
              </a:spcBef>
              <a:spcAft>
                <a:spcPts val="0"/>
              </a:spcAft>
              <a:buNone/>
            </a:pPr>
            <a:r>
              <a:rPr lang="en"/>
              <a:t>Merge sort is stable algorithm which means it sorts the identical elements in their same order as they appear in the input.</a:t>
            </a:r>
            <a:endParaRPr/>
          </a:p>
          <a:p>
            <a:pPr indent="0" lvl="0" marL="0" rtl="0" algn="l">
              <a:spcBef>
                <a:spcPts val="1600"/>
              </a:spcBef>
              <a:spcAft>
                <a:spcPts val="1600"/>
              </a:spcAft>
              <a:buNone/>
            </a:pPr>
            <a:r>
              <a:rPr lang="en"/>
              <a:t>Merge Sort is also prefered because the worst case complexity of quick sort is O(n2), &amp; bubble sort is O(n^2) as there is need of lot of comparisons in the worst condition whereas In merge sort, worst case and average case has same complexities O(n log 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9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Divide and Conquer</a:t>
            </a:r>
            <a:endParaRPr/>
          </a:p>
        </p:txBody>
      </p:sp>
      <p:sp>
        <p:nvSpPr>
          <p:cNvPr id="70" name="Google Shape;70;p14"/>
          <p:cNvSpPr txBox="1"/>
          <p:nvPr>
            <p:ph idx="1" type="body"/>
          </p:nvPr>
        </p:nvSpPr>
        <p:spPr>
          <a:xfrm>
            <a:off x="387900" y="2150925"/>
            <a:ext cx="8368200" cy="24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
            </a:r>
            <a:r>
              <a:rPr lang="en"/>
              <a:t>ivide and conquer approach consists of  breaking a problem into subproblems that are similar to the original problem &amp; recursively solving the subproblems, and finally combining the solutions to the subproblems to solve the original problem, divide and conquer approach solves subproblems recursively, each subproblem must be smaller than the original problem, and there must be a base case for subproblems.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372500"/>
            <a:ext cx="85206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Divide and Conquer Works ?</a:t>
            </a:r>
            <a:endParaRPr/>
          </a:p>
        </p:txBody>
      </p:sp>
      <p:sp>
        <p:nvSpPr>
          <p:cNvPr id="76" name="Google Shape;76;p15"/>
          <p:cNvSpPr txBox="1"/>
          <p:nvPr>
            <p:ph idx="4294967295" type="body"/>
          </p:nvPr>
        </p:nvSpPr>
        <p:spPr>
          <a:xfrm>
            <a:off x="311700" y="1685175"/>
            <a:ext cx="8385600" cy="30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5"/>
                </a:solidFill>
              </a:rPr>
              <a:t>Divide and Conquer is approached in three parts :</a:t>
            </a:r>
            <a:endParaRPr sz="1700">
              <a:solidFill>
                <a:schemeClr val="accent5"/>
              </a:solidFill>
            </a:endParaRPr>
          </a:p>
          <a:p>
            <a:pPr indent="0" lvl="0" marL="0" rtl="0" algn="l">
              <a:spcBef>
                <a:spcPts val="1600"/>
              </a:spcBef>
              <a:spcAft>
                <a:spcPts val="0"/>
              </a:spcAft>
              <a:buNone/>
            </a:pPr>
            <a:r>
              <a:rPr lang="en" sz="1700">
                <a:solidFill>
                  <a:schemeClr val="accent5"/>
                </a:solidFill>
              </a:rPr>
              <a:t>1)Divide :</a:t>
            </a:r>
            <a:r>
              <a:rPr lang="en" sz="1200">
                <a:solidFill>
                  <a:schemeClr val="accent5"/>
                </a:solidFill>
              </a:rPr>
              <a:t>  </a:t>
            </a:r>
            <a:r>
              <a:rPr lang="en" sz="1200">
                <a:solidFill>
                  <a:srgbClr val="FFFFFF"/>
                </a:solidFill>
              </a:rPr>
              <a:t>Dividing the problem into a number of subproblems that are smaller instances of</a:t>
            </a:r>
            <a:r>
              <a:rPr lang="en" sz="1200">
                <a:solidFill>
                  <a:srgbClr val="FFFFFF"/>
                </a:solidFill>
              </a:rPr>
              <a:t> </a:t>
            </a:r>
            <a:r>
              <a:rPr lang="en" sz="1200">
                <a:solidFill>
                  <a:srgbClr val="FFFFFF"/>
                </a:solidFill>
              </a:rPr>
              <a:t>the same problem.</a:t>
            </a:r>
            <a:endParaRPr sz="1200">
              <a:solidFill>
                <a:srgbClr val="FFFFFF"/>
              </a:solidFill>
            </a:endParaRPr>
          </a:p>
          <a:p>
            <a:pPr indent="0" lvl="0" marL="0" rtl="0" algn="l">
              <a:spcBef>
                <a:spcPts val="1600"/>
              </a:spcBef>
              <a:spcAft>
                <a:spcPts val="0"/>
              </a:spcAft>
              <a:buNone/>
            </a:pPr>
            <a:r>
              <a:rPr lang="en" sz="1700">
                <a:solidFill>
                  <a:schemeClr val="accent5"/>
                </a:solidFill>
              </a:rPr>
              <a:t>2)Conquer :  </a:t>
            </a:r>
            <a:r>
              <a:rPr lang="en" sz="1200">
                <a:solidFill>
                  <a:srgbClr val="FFFFFF"/>
                </a:solidFill>
              </a:rPr>
              <a:t>The subproblems are solved recursively</a:t>
            </a:r>
            <a:endParaRPr sz="1200">
              <a:solidFill>
                <a:srgbClr val="FFFFFF"/>
              </a:solidFill>
            </a:endParaRPr>
          </a:p>
          <a:p>
            <a:pPr indent="0" lvl="0" marL="0" rtl="0" algn="l">
              <a:spcBef>
                <a:spcPts val="1600"/>
              </a:spcBef>
              <a:spcAft>
                <a:spcPts val="1600"/>
              </a:spcAft>
              <a:buNone/>
            </a:pPr>
            <a:r>
              <a:rPr lang="en" sz="1700">
                <a:solidFill>
                  <a:schemeClr val="accent5"/>
                </a:solidFill>
              </a:rPr>
              <a:t>3)Combine :</a:t>
            </a:r>
            <a:r>
              <a:rPr lang="en" sz="1200">
                <a:solidFill>
                  <a:srgbClr val="FFFFFF"/>
                </a:solidFill>
              </a:rPr>
              <a:t>  Combining the solutions to the subproblems into the solution for the original problem.</a:t>
            </a:r>
            <a:endParaRPr sz="12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87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a:t>
            </a:r>
            <a:r>
              <a:rPr lang="en"/>
              <a:t>Divide and Conquer Works ?</a:t>
            </a:r>
            <a:endParaRPr/>
          </a:p>
        </p:txBody>
      </p:sp>
      <p:pic>
        <p:nvPicPr>
          <p:cNvPr id="82" name="Google Shape;82;p16"/>
          <p:cNvPicPr preferRelativeResize="0"/>
          <p:nvPr/>
        </p:nvPicPr>
        <p:blipFill>
          <a:blip r:embed="rId3">
            <a:alphaModFix/>
          </a:blip>
          <a:stretch>
            <a:fillRect/>
          </a:stretch>
        </p:blipFill>
        <p:spPr>
          <a:xfrm>
            <a:off x="2076150" y="1589625"/>
            <a:ext cx="4839225" cy="303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0" y="4425"/>
            <a:ext cx="91611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9" name="Google Shape;89;p17"/>
          <p:cNvSpPr txBox="1"/>
          <p:nvPr/>
        </p:nvSpPr>
        <p:spPr>
          <a:xfrm>
            <a:off x="10150" y="-5700"/>
            <a:ext cx="9144000" cy="24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0B5394"/>
                </a:solidFill>
                <a:latin typeface="Roboto Slab"/>
                <a:ea typeface="Roboto Slab"/>
                <a:cs typeface="Roboto Slab"/>
                <a:sym typeface="Roboto Slab"/>
              </a:rPr>
              <a:t> </a:t>
            </a:r>
            <a:r>
              <a:rPr lang="en" sz="2300">
                <a:solidFill>
                  <a:srgbClr val="0B5394"/>
                </a:solidFill>
                <a:latin typeface="Roboto Slab"/>
                <a:ea typeface="Roboto Slab"/>
                <a:cs typeface="Roboto Slab"/>
                <a:sym typeface="Roboto Slab"/>
              </a:rPr>
              <a:t>Advantages</a:t>
            </a:r>
            <a:endParaRPr sz="1500">
              <a:solidFill>
                <a:srgbClr val="0B5394"/>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chemeClr val="dk2"/>
              </a:solidFill>
              <a:latin typeface="Roboto Slab"/>
              <a:ea typeface="Roboto Slab"/>
              <a:cs typeface="Roboto Slab"/>
              <a:sym typeface="Roboto Slab"/>
            </a:endParaRPr>
          </a:p>
          <a:p>
            <a:pPr indent="-323850" lvl="0" marL="457200" rtl="0" algn="l">
              <a:spcBef>
                <a:spcPts val="0"/>
              </a:spcBef>
              <a:spcAft>
                <a:spcPts val="0"/>
              </a:spcAft>
              <a:buClr>
                <a:schemeClr val="dk2"/>
              </a:buClr>
              <a:buSzPts val="1500"/>
              <a:buFont typeface="Roboto Slab"/>
              <a:buChar char="●"/>
            </a:pPr>
            <a:r>
              <a:rPr lang="en" sz="1500">
                <a:solidFill>
                  <a:schemeClr val="dk2"/>
                </a:solidFill>
                <a:latin typeface="Roboto"/>
                <a:ea typeface="Roboto"/>
                <a:cs typeface="Roboto"/>
                <a:sym typeface="Roboto"/>
              </a:rPr>
              <a:t> Divide and conquer method reduces the degree of difficulty since it divides the problem into sub-problems that are easily solvable, and usually runs faster than other algorithms would. </a:t>
            </a:r>
            <a:endParaRPr sz="1500">
              <a:solidFill>
                <a:schemeClr val="dk2"/>
              </a:solidFill>
              <a:latin typeface="Roboto"/>
              <a:ea typeface="Roboto"/>
              <a:cs typeface="Roboto"/>
              <a:sym typeface="Roboto"/>
            </a:endParaRPr>
          </a:p>
          <a:p>
            <a:pPr indent="0" lvl="0" marL="45720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It also uses memory caches effectively. The reason for this is the fact that when the sub problems become simple enough, they can be solved within a cache, without having to access the slower main memory, which saves time and makes the algorithm more efficient. </a:t>
            </a:r>
            <a:endParaRPr sz="1500">
              <a:solidFill>
                <a:schemeClr val="dk2"/>
              </a:solidFill>
              <a:latin typeface="Roboto"/>
              <a:ea typeface="Roboto"/>
              <a:cs typeface="Roboto"/>
              <a:sym typeface="Roboto"/>
            </a:endParaRPr>
          </a:p>
        </p:txBody>
      </p:sp>
      <p:sp>
        <p:nvSpPr>
          <p:cNvPr id="90" name="Google Shape;90;p17"/>
          <p:cNvSpPr txBox="1"/>
          <p:nvPr/>
        </p:nvSpPr>
        <p:spPr>
          <a:xfrm>
            <a:off x="0" y="2484600"/>
            <a:ext cx="9144000" cy="26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Roboto Slab"/>
                <a:ea typeface="Roboto Slab"/>
                <a:cs typeface="Roboto Slab"/>
                <a:sym typeface="Roboto Slab"/>
              </a:rPr>
              <a:t> Disadvantages</a:t>
            </a:r>
            <a:endParaRPr sz="2300">
              <a:solidFill>
                <a:srgbClr val="FFFFFF"/>
              </a:solidFill>
              <a:latin typeface="Roboto Slab"/>
              <a:ea typeface="Roboto Slab"/>
              <a:cs typeface="Roboto Slab"/>
              <a:sym typeface="Roboto Slab"/>
            </a:endParaRPr>
          </a:p>
          <a:p>
            <a:pPr indent="0" lvl="0" marL="0" rtl="0" algn="ctr">
              <a:spcBef>
                <a:spcPts val="0"/>
              </a:spcBef>
              <a:spcAft>
                <a:spcPts val="0"/>
              </a:spcAft>
              <a:buNone/>
            </a:pPr>
            <a:r>
              <a:t/>
            </a:r>
            <a:endParaRPr sz="2300">
              <a:solidFill>
                <a:srgbClr val="FFFFFF"/>
              </a:solidFill>
              <a:latin typeface="Roboto Slab"/>
              <a:ea typeface="Roboto Slab"/>
              <a:cs typeface="Roboto Slab"/>
              <a:sym typeface="Roboto Slab"/>
            </a:endParaRPr>
          </a:p>
          <a:p>
            <a:pPr indent="-323850" lvl="0" marL="457200" rtl="0" algn="l">
              <a:spcBef>
                <a:spcPts val="0"/>
              </a:spcBef>
              <a:spcAft>
                <a:spcPts val="0"/>
              </a:spcAft>
              <a:buClr>
                <a:srgbClr val="FFFFFF"/>
              </a:buClr>
              <a:buSzPts val="1500"/>
              <a:buFont typeface="Roboto Slab"/>
              <a:buChar char="●"/>
            </a:pPr>
            <a:r>
              <a:rPr lang="en">
                <a:solidFill>
                  <a:srgbClr val="FFFFFF"/>
                </a:solidFill>
                <a:latin typeface="Roboto"/>
                <a:ea typeface="Roboto"/>
                <a:cs typeface="Roboto"/>
                <a:sym typeface="Roboto"/>
              </a:rPr>
              <a:t>Issues with this sort of algorithm is the fact that the recursion is slow, which in some cases outweighs any advantages</a:t>
            </a:r>
            <a:r>
              <a:rPr lang="en" sz="1500">
                <a:solidFill>
                  <a:srgbClr val="FFFFFF"/>
                </a:solidFill>
                <a:latin typeface="Roboto Slab"/>
                <a:ea typeface="Roboto Slab"/>
                <a:cs typeface="Roboto Slab"/>
                <a:sym typeface="Roboto Slab"/>
              </a:rPr>
              <a:t>.</a:t>
            </a:r>
            <a:endParaRPr sz="1500">
              <a:solidFill>
                <a:srgbClr val="FFFFFF"/>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rgbClr val="FFFFFF"/>
              </a:solidFill>
              <a:latin typeface="Roboto Slab"/>
              <a:ea typeface="Roboto Slab"/>
              <a:cs typeface="Roboto Slab"/>
              <a:sym typeface="Roboto Slab"/>
            </a:endParaRPr>
          </a:p>
          <a:p>
            <a:pPr indent="-323850" lvl="0" marL="457200" rtl="0" algn="l">
              <a:spcBef>
                <a:spcPts val="0"/>
              </a:spcBef>
              <a:spcAft>
                <a:spcPts val="0"/>
              </a:spcAft>
              <a:buClr>
                <a:srgbClr val="F3F3F3"/>
              </a:buClr>
              <a:buSzPts val="1500"/>
              <a:buFont typeface="Roboto Slab"/>
              <a:buChar char="●"/>
            </a:pPr>
            <a:r>
              <a:rPr lang="en" sz="1500">
                <a:solidFill>
                  <a:srgbClr val="F3F3F3"/>
                </a:solidFill>
                <a:latin typeface="Roboto"/>
                <a:ea typeface="Roboto"/>
                <a:cs typeface="Roboto"/>
                <a:sym typeface="Roboto"/>
              </a:rPr>
              <a:t>Recursive nature of the solution may end up duplicating sub-problems, dynamic/memoized solutions may be better in some of these cases, like Fibonacci.</a:t>
            </a:r>
            <a:endParaRPr sz="1500">
              <a:solidFill>
                <a:srgbClr val="F3F3F3"/>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07300"/>
            <a:ext cx="8368200" cy="76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Life Applications of Divide and Conquer</a:t>
            </a:r>
            <a:endParaRPr/>
          </a:p>
        </p:txBody>
      </p:sp>
      <p:sp>
        <p:nvSpPr>
          <p:cNvPr id="96" name="Google Shape;96;p18"/>
          <p:cNvSpPr txBox="1"/>
          <p:nvPr>
            <p:ph idx="1" type="body"/>
          </p:nvPr>
        </p:nvSpPr>
        <p:spPr>
          <a:xfrm>
            <a:off x="387900" y="2114600"/>
            <a:ext cx="8368200" cy="24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Binary Search</a:t>
            </a:r>
            <a:endParaRPr/>
          </a:p>
          <a:p>
            <a:pPr indent="-342900" lvl="0" marL="457200" rtl="0" algn="l">
              <a:spcBef>
                <a:spcPts val="0"/>
              </a:spcBef>
              <a:spcAft>
                <a:spcPts val="0"/>
              </a:spcAft>
              <a:buSzPts val="1800"/>
              <a:buChar char="●"/>
            </a:pPr>
            <a:r>
              <a:rPr lang="en"/>
              <a:t>Merge Sort</a:t>
            </a:r>
            <a:endParaRPr/>
          </a:p>
          <a:p>
            <a:pPr indent="-342900" lvl="0" marL="457200" rtl="0" algn="l">
              <a:spcBef>
                <a:spcPts val="0"/>
              </a:spcBef>
              <a:spcAft>
                <a:spcPts val="0"/>
              </a:spcAft>
              <a:buSzPts val="1800"/>
              <a:buChar char="●"/>
            </a:pPr>
            <a:r>
              <a:rPr lang="en"/>
              <a:t>Quick Sort</a:t>
            </a:r>
            <a:endParaRPr/>
          </a:p>
          <a:p>
            <a:pPr indent="-342900" lvl="0" marL="457200" rtl="0" algn="l">
              <a:spcBef>
                <a:spcPts val="0"/>
              </a:spcBef>
              <a:spcAft>
                <a:spcPts val="0"/>
              </a:spcAft>
              <a:buSzPts val="1800"/>
              <a:buChar char="●"/>
            </a:pPr>
            <a:r>
              <a:rPr lang="en"/>
              <a:t>Closest Pair of Points </a:t>
            </a:r>
            <a:endParaRPr/>
          </a:p>
          <a:p>
            <a:pPr indent="-342900" lvl="0" marL="457200" rtl="0" algn="l">
              <a:spcBef>
                <a:spcPts val="0"/>
              </a:spcBef>
              <a:spcAft>
                <a:spcPts val="0"/>
              </a:spcAft>
              <a:buSzPts val="1800"/>
              <a:buChar char="●"/>
            </a:pPr>
            <a:r>
              <a:rPr lang="en"/>
              <a:t>Strassen’s Multiplication </a:t>
            </a:r>
            <a:endParaRPr/>
          </a:p>
          <a:p>
            <a:pPr indent="-342900" lvl="0" marL="457200" rtl="0" algn="l">
              <a:spcBef>
                <a:spcPts val="0"/>
              </a:spcBef>
              <a:spcAft>
                <a:spcPts val="0"/>
              </a:spcAft>
              <a:buSzPts val="1800"/>
              <a:buChar char="●"/>
            </a:pPr>
            <a:r>
              <a:rPr lang="en"/>
              <a:t>Karatsuba Algorithm </a:t>
            </a:r>
            <a:endParaRPr/>
          </a:p>
          <a:p>
            <a:pPr indent="-342900" lvl="0" marL="457200" rtl="0" algn="l">
              <a:spcBef>
                <a:spcPts val="0"/>
              </a:spcBef>
              <a:spcAft>
                <a:spcPts val="0"/>
              </a:spcAft>
              <a:buSzPts val="1800"/>
              <a:buChar char="●"/>
            </a:pPr>
            <a:r>
              <a:rPr lang="en"/>
              <a:t>Cooley-Tukey Algorithm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rPr lang="en" sz="2000"/>
              <a:t>Input of N elements is given by the user and the elements are sorted in ascending order</a:t>
            </a:r>
            <a:endParaRPr sz="2000"/>
          </a:p>
          <a:p>
            <a:pPr indent="0" lvl="0" marL="0" rtl="0" algn="l">
              <a:spcBef>
                <a:spcPts val="1600"/>
              </a:spcBef>
              <a:spcAft>
                <a:spcPts val="1600"/>
              </a:spcAft>
              <a:buClr>
                <a:schemeClr val="dk2"/>
              </a:buClr>
              <a:buSzPts val="1100"/>
              <a:buNone/>
            </a:pPr>
            <a:r>
              <a:t/>
            </a:r>
            <a:endParaRPr/>
          </a:p>
        </p:txBody>
      </p:sp>
      <p:sp>
        <p:nvSpPr>
          <p:cNvPr id="102" name="Google Shape;102;p19"/>
          <p:cNvSpPr txBox="1"/>
          <p:nvPr>
            <p:ph type="title"/>
          </p:nvPr>
        </p:nvSpPr>
        <p:spPr>
          <a:xfrm>
            <a:off x="235125" y="1407375"/>
            <a:ext cx="4045200" cy="233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Sorting of given elements (Merge Sort)</a:t>
            </a:r>
            <a:endParaRPr sz="3500"/>
          </a:p>
          <a:p>
            <a:pPr indent="0" lvl="0" marL="0" rtl="0" algn="ctr">
              <a:spcBef>
                <a:spcPts val="0"/>
              </a:spcBef>
              <a:spcAft>
                <a:spcPts val="0"/>
              </a:spcAft>
              <a:buNone/>
            </a:pPr>
            <a:r>
              <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Merge</a:t>
            </a:r>
            <a:r>
              <a:rPr lang="en" sz="2800"/>
              <a:t> Sort</a:t>
            </a:r>
            <a:endParaRPr sz="2800"/>
          </a:p>
        </p:txBody>
      </p:sp>
      <p:sp>
        <p:nvSpPr>
          <p:cNvPr id="108" name="Google Shape;108;p20"/>
          <p:cNvSpPr txBox="1"/>
          <p:nvPr>
            <p:ph idx="1" type="body"/>
          </p:nvPr>
        </p:nvSpPr>
        <p:spPr>
          <a:xfrm>
            <a:off x="387900" y="1246350"/>
            <a:ext cx="8368200" cy="31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rPr lang="en" sz="2000"/>
              <a:t>Merge sort is a divide-and-conquer algorithm based on the idea of breaking down a list into several sub-lists until each sublist consists of a single element and merging those sublists in a manner that results into a sorted list.</a:t>
            </a:r>
            <a:endParaRPr sz="2000"/>
          </a:p>
          <a:p>
            <a:pPr indent="0" lvl="0" marL="0" rtl="0" algn="l">
              <a:spcBef>
                <a:spcPts val="1600"/>
              </a:spcBef>
              <a:spcAft>
                <a:spcPts val="0"/>
              </a:spcAft>
              <a:buNone/>
            </a:pPr>
            <a:r>
              <a:rPr lang="en" sz="2000"/>
              <a:t>Merge Sort is a recursive algorithm and time complexity can be expressed as following recurrence relation : </a:t>
            </a:r>
            <a:endParaRPr sz="2000"/>
          </a:p>
          <a:p>
            <a:pPr indent="0" lvl="0" marL="0" rtl="0" algn="ctr">
              <a:spcBef>
                <a:spcPts val="1600"/>
              </a:spcBef>
              <a:spcAft>
                <a:spcPts val="1600"/>
              </a:spcAft>
              <a:buNone/>
            </a:pPr>
            <a:r>
              <a:rPr lang="en" sz="2000"/>
              <a:t>T(n) = O(n log n)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of solving problems using </a:t>
            </a:r>
            <a:r>
              <a:rPr lang="en"/>
              <a:t>Merge Sort</a:t>
            </a:r>
            <a:endParaRPr/>
          </a:p>
        </p:txBody>
      </p:sp>
      <p:sp>
        <p:nvSpPr>
          <p:cNvPr id="114" name="Google Shape;114;p21"/>
          <p:cNvSpPr txBox="1"/>
          <p:nvPr>
            <p:ph idx="1" type="body"/>
          </p:nvPr>
        </p:nvSpPr>
        <p:spPr>
          <a:xfrm>
            <a:off x="387900" y="1907250"/>
            <a:ext cx="8368200" cy="2236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lang="en" sz="1900"/>
              <a:t>Divide the Unsorted list of N elements into sublists containing 1 element</a:t>
            </a:r>
            <a:endParaRPr sz="1900"/>
          </a:p>
          <a:p>
            <a:pPr indent="0" lvl="0" marL="914400" rtl="0" algn="l">
              <a:spcBef>
                <a:spcPts val="1600"/>
              </a:spcBef>
              <a:spcAft>
                <a:spcPts val="0"/>
              </a:spcAft>
              <a:buNone/>
            </a:pPr>
            <a:r>
              <a:t/>
            </a:r>
            <a:endParaRPr sz="1900"/>
          </a:p>
          <a:p>
            <a:pPr indent="-349250" lvl="0" marL="457200" rtl="0" algn="l">
              <a:spcBef>
                <a:spcPts val="1600"/>
              </a:spcBef>
              <a:spcAft>
                <a:spcPts val="0"/>
              </a:spcAft>
              <a:buSzPts val="1900"/>
              <a:buAutoNum type="arabicPeriod"/>
            </a:pPr>
            <a:r>
              <a:rPr lang="en" sz="1900"/>
              <a:t>Merging adjacent pairs of two sublists containing 1 element to form list of two elements </a:t>
            </a:r>
            <a:endParaRPr sz="1900"/>
          </a:p>
          <a:p>
            <a:pPr indent="0" lvl="0" marL="914400" rtl="0" algn="l">
              <a:spcBef>
                <a:spcPts val="1600"/>
              </a:spcBef>
              <a:spcAft>
                <a:spcPts val="0"/>
              </a:spcAft>
              <a:buNone/>
            </a:pPr>
            <a:r>
              <a:t/>
            </a:r>
            <a:endParaRPr sz="1900"/>
          </a:p>
          <a:p>
            <a:pPr indent="-349250" lvl="0" marL="457200" rtl="0" algn="l">
              <a:spcBef>
                <a:spcPts val="1600"/>
              </a:spcBef>
              <a:spcAft>
                <a:spcPts val="0"/>
              </a:spcAft>
              <a:buSzPts val="1900"/>
              <a:buAutoNum type="arabicPeriod"/>
            </a:pPr>
            <a:r>
              <a:rPr lang="en" sz="1900"/>
              <a:t>Repeat the process till a single sorted list of obtained.</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