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833c72d8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33c72d8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33c72d83f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33c72d83f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33c72d83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33c72d83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33c72d83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33c72d83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33c72d83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33c72d83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33c72d8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33c72d8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33c72d83f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33c72d8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33c72d83f_3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33c72d83f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33c72d83f_3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33c72d83f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33c72d83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33c72d83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33c72d83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33c72d83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33c72d83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33c72d83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33c72d83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33c72d83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765575"/>
            <a:ext cx="5358600" cy="188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Dynamic </a:t>
            </a:r>
            <a:r>
              <a:rPr lang="en"/>
              <a:t>Programming</a:t>
            </a:r>
            <a:endParaRPr/>
          </a:p>
          <a:p>
            <a:pPr indent="0" lvl="0" marL="0" rtl="0" algn="ctr">
              <a:spcBef>
                <a:spcPts val="0"/>
              </a:spcBef>
              <a:spcAft>
                <a:spcPts val="0"/>
              </a:spcAft>
              <a:buNone/>
            </a:pPr>
            <a:r>
              <a:rPr lang="en"/>
              <a:t>Approach</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Yash N.C.</a:t>
            </a:r>
            <a:endParaRPr/>
          </a:p>
          <a:p>
            <a:pPr indent="0" lvl="0" marL="0" rtl="0" algn="ctr">
              <a:spcBef>
                <a:spcPts val="0"/>
              </a:spcBef>
              <a:spcAft>
                <a:spcPts val="0"/>
              </a:spcAft>
              <a:buNone/>
            </a:pPr>
            <a:r>
              <a:rPr lang="en"/>
              <a:t>181210062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Matrix chain Multiplication (</a:t>
            </a:r>
            <a:r>
              <a:rPr lang="en" sz="1800"/>
              <a:t>Algorithm</a:t>
            </a:r>
            <a:r>
              <a:rPr lang="en" sz="3500"/>
              <a:t>)</a:t>
            </a:r>
            <a:endParaRPr sz="2800"/>
          </a:p>
        </p:txBody>
      </p:sp>
      <p:pic>
        <p:nvPicPr>
          <p:cNvPr id="120" name="Google Shape;120;p22"/>
          <p:cNvPicPr preferRelativeResize="0"/>
          <p:nvPr/>
        </p:nvPicPr>
        <p:blipFill>
          <a:blip r:embed="rId3">
            <a:alphaModFix/>
          </a:blip>
          <a:stretch>
            <a:fillRect/>
          </a:stretch>
        </p:blipFill>
        <p:spPr>
          <a:xfrm>
            <a:off x="152400" y="1433675"/>
            <a:ext cx="8434874" cy="3557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Idea of Matrix chain Multiplication</a:t>
            </a:r>
            <a:endParaRPr/>
          </a:p>
        </p:txBody>
      </p:sp>
      <p:sp>
        <p:nvSpPr>
          <p:cNvPr id="126" name="Google Shape;126;p23"/>
          <p:cNvSpPr txBox="1"/>
          <p:nvPr>
            <p:ph idx="1" type="body"/>
          </p:nvPr>
        </p:nvSpPr>
        <p:spPr>
          <a:xfrm>
            <a:off x="445875" y="1417250"/>
            <a:ext cx="7946100" cy="35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number of operations required to compute the product of matrices A1, A2... An depends on the order of matrix multiplications, hence on where parenthesis are put. The matrix product is associative, but not commutative, hence only the parenthesis can be moved.</a:t>
            </a:r>
            <a:endParaRPr sz="1600"/>
          </a:p>
          <a:p>
            <a:pPr indent="0" lvl="0" marL="0" rtl="0" algn="l">
              <a:spcBef>
                <a:spcPts val="1600"/>
              </a:spcBef>
              <a:spcAft>
                <a:spcPts val="0"/>
              </a:spcAft>
              <a:buNone/>
            </a:pPr>
            <a:r>
              <a:rPr lang="en" sz="1600"/>
              <a:t>The Matirx Chain Sequence problem is solved in following steps:</a:t>
            </a:r>
            <a:endParaRPr sz="1600"/>
          </a:p>
          <a:p>
            <a:pPr indent="-330200" lvl="0" marL="457200" rtl="0" algn="l">
              <a:spcBef>
                <a:spcPts val="1600"/>
              </a:spcBef>
              <a:spcAft>
                <a:spcPts val="0"/>
              </a:spcAft>
              <a:buSzPts val="1600"/>
              <a:buChar char="●"/>
            </a:pPr>
            <a:r>
              <a:rPr lang="en" sz="1600"/>
              <a:t>Take the sequence of matrices and separate it into two subsequences.</a:t>
            </a:r>
            <a:endParaRPr sz="1600"/>
          </a:p>
          <a:p>
            <a:pPr indent="-330200" lvl="0" marL="457200" rtl="0" algn="l">
              <a:spcBef>
                <a:spcPts val="0"/>
              </a:spcBef>
              <a:spcAft>
                <a:spcPts val="0"/>
              </a:spcAft>
              <a:buSzPts val="1600"/>
              <a:buChar char="●"/>
            </a:pPr>
            <a:r>
              <a:rPr lang="en" sz="1600"/>
              <a:t> Find the minimum cost of multiplying out each subsequence. </a:t>
            </a:r>
            <a:endParaRPr sz="1600"/>
          </a:p>
          <a:p>
            <a:pPr indent="-330200" lvl="0" marL="457200" rtl="0" algn="l">
              <a:spcBef>
                <a:spcPts val="0"/>
              </a:spcBef>
              <a:spcAft>
                <a:spcPts val="0"/>
              </a:spcAft>
              <a:buSzPts val="1600"/>
              <a:buChar char="●"/>
            </a:pPr>
            <a:r>
              <a:rPr lang="en" sz="1600"/>
              <a:t>Add these costs together, and add in the cost of multiplying the two result matrices. </a:t>
            </a:r>
            <a:endParaRPr sz="1600"/>
          </a:p>
          <a:p>
            <a:pPr indent="-330200" lvl="0" marL="457200" rtl="0" algn="l">
              <a:spcBef>
                <a:spcPts val="0"/>
              </a:spcBef>
              <a:spcAft>
                <a:spcPts val="0"/>
              </a:spcAft>
              <a:buSzPts val="1600"/>
              <a:buChar char="●"/>
            </a:pPr>
            <a:r>
              <a:rPr lang="en" sz="1600"/>
              <a:t>Do this for each possible position at which the sequence of matrices can be split, and take the minimum over all of them.</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Idea of solving </a:t>
            </a:r>
            <a:r>
              <a:rPr lang="en"/>
              <a:t>Matrix chain Multiplication</a:t>
            </a:r>
            <a:endParaRPr/>
          </a:p>
        </p:txBody>
      </p:sp>
      <p:sp>
        <p:nvSpPr>
          <p:cNvPr id="132" name="Google Shape;132;p24"/>
          <p:cNvSpPr txBox="1"/>
          <p:nvPr/>
        </p:nvSpPr>
        <p:spPr>
          <a:xfrm>
            <a:off x="70875" y="1620000"/>
            <a:ext cx="29970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Example :</a:t>
            </a:r>
            <a:endParaRPr sz="1800">
              <a:solidFill>
                <a:srgbClr val="FFFFFF"/>
              </a:solidFill>
              <a:latin typeface="Roboto"/>
              <a:ea typeface="Roboto"/>
              <a:cs typeface="Roboto"/>
              <a:sym typeface="Roboto"/>
            </a:endParaRPr>
          </a:p>
        </p:txBody>
      </p:sp>
      <p:sp>
        <p:nvSpPr>
          <p:cNvPr id="133" name="Google Shape;133;p24"/>
          <p:cNvSpPr txBox="1"/>
          <p:nvPr/>
        </p:nvSpPr>
        <p:spPr>
          <a:xfrm>
            <a:off x="214975" y="2004600"/>
            <a:ext cx="8368200" cy="27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A(5,6)	B(6,3)	 C(3,1):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AB costs 5*6*3=90 and produces a matrix of dimensions (5,3), then (AB)C costs 5*3*1=15. The total cost is 105.</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 BC costs 6*3*1=18 and produces a matrix of dimensions (6,1), then A(BC) costs 5*6*1=30. The total cost is 48.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In this case, computing (AB)C requires more than twice as many operations as A(BC).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use Dynamic Programming For this problem?</a:t>
            </a:r>
            <a:endParaRPr/>
          </a:p>
        </p:txBody>
      </p:sp>
      <p:sp>
        <p:nvSpPr>
          <p:cNvPr id="139" name="Google Shape;139;p25"/>
          <p:cNvSpPr txBox="1"/>
          <p:nvPr>
            <p:ph idx="1" type="body"/>
          </p:nvPr>
        </p:nvSpPr>
        <p:spPr>
          <a:xfrm>
            <a:off x="387900" y="1277925"/>
            <a:ext cx="8368200" cy="328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t>Dynamic Programming is preferred for Matrix Chain Multiplication Problem as the program will have to store the values of the cost of multiplication of previous sequences to compare with the cost of other sequences. Each time we compute the minimum cost needed to multiply out a specific subsequence, we save it. If we are ever asked to compute it again, we simply give the saved answer, and do not recompute it. Since there are about (n^2)/2 different subsequences, where n is the number of matrices, the space required to do this is reasonable. It can be shown that this simple trick brings the runtime down to O(n^3) from O(2^n), which is way more efficient.</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73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Dynamic Programming</a:t>
            </a:r>
            <a:endParaRPr/>
          </a:p>
        </p:txBody>
      </p:sp>
      <p:sp>
        <p:nvSpPr>
          <p:cNvPr id="70" name="Google Shape;70;p14"/>
          <p:cNvSpPr txBox="1"/>
          <p:nvPr>
            <p:ph idx="1" type="body"/>
          </p:nvPr>
        </p:nvSpPr>
        <p:spPr>
          <a:xfrm>
            <a:off x="387900" y="2150925"/>
            <a:ext cx="8368200" cy="241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
            </a:r>
            <a:r>
              <a:rPr lang="en"/>
              <a:t>ynamic Programming is used in optimization problems. Dynamic Programming solves problems by combining the solutions of subproblems. Moreover, Dynamic Programming algorithm solves each sub-problem just once and then saves its answer in a table, thereby avoiding the work of re-computing the answer every time. Dynamic Programming is used when the subproblems are not independent, e.g. when they share the same subproblems.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idx="4294967295" type="title"/>
          </p:nvPr>
        </p:nvSpPr>
        <p:spPr>
          <a:xfrm>
            <a:off x="311700" y="372500"/>
            <a:ext cx="8520600" cy="107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Dynamic Programming Works ?</a:t>
            </a:r>
            <a:endParaRPr/>
          </a:p>
        </p:txBody>
      </p:sp>
      <p:sp>
        <p:nvSpPr>
          <p:cNvPr id="76" name="Google Shape;76;p15"/>
          <p:cNvSpPr txBox="1"/>
          <p:nvPr>
            <p:ph idx="4294967295" type="body"/>
          </p:nvPr>
        </p:nvSpPr>
        <p:spPr>
          <a:xfrm>
            <a:off x="450800" y="1504350"/>
            <a:ext cx="8246400" cy="34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Two main properties of a problem suggest that the given problem can be solved using Dynamic Programming.These properties are :</a:t>
            </a:r>
            <a:endParaRPr>
              <a:solidFill>
                <a:schemeClr val="accent5"/>
              </a:solidFill>
            </a:endParaRPr>
          </a:p>
          <a:p>
            <a:pPr indent="-342900" lvl="0" marL="457200" rtl="0" algn="l">
              <a:spcBef>
                <a:spcPts val="1600"/>
              </a:spcBef>
              <a:spcAft>
                <a:spcPts val="0"/>
              </a:spcAft>
              <a:buClr>
                <a:schemeClr val="accent5"/>
              </a:buClr>
              <a:buSzPts val="1800"/>
              <a:buChar char="●"/>
            </a:pPr>
            <a:r>
              <a:rPr lang="en">
                <a:solidFill>
                  <a:schemeClr val="accent5"/>
                </a:solidFill>
              </a:rPr>
              <a:t>Overlapping sub - problems : </a:t>
            </a:r>
            <a:r>
              <a:rPr lang="en" sz="1500">
                <a:solidFill>
                  <a:srgbClr val="FFFFFF"/>
                </a:solidFill>
              </a:rPr>
              <a:t>When a recursive algorithm would visit the same subproblems repeatedly, then a problem has overlapping subproblems.</a:t>
            </a:r>
            <a:endParaRPr sz="1500">
              <a:solidFill>
                <a:srgbClr val="FFFFFF"/>
              </a:solidFill>
            </a:endParaRPr>
          </a:p>
          <a:p>
            <a:pPr indent="-342900" lvl="0" marL="457200" rtl="0" algn="l">
              <a:spcBef>
                <a:spcPts val="0"/>
              </a:spcBef>
              <a:spcAft>
                <a:spcPts val="0"/>
              </a:spcAft>
              <a:buClr>
                <a:schemeClr val="accent5"/>
              </a:buClr>
              <a:buSzPts val="1800"/>
              <a:buChar char="●"/>
            </a:pPr>
            <a:r>
              <a:rPr lang="en">
                <a:solidFill>
                  <a:schemeClr val="accent5"/>
                </a:solidFill>
              </a:rPr>
              <a:t>Optimal substructure : </a:t>
            </a:r>
            <a:r>
              <a:rPr lang="en" sz="1500">
                <a:solidFill>
                  <a:srgbClr val="FFFFFF"/>
                </a:solidFill>
              </a:rPr>
              <a:t>A given problem has Optimal Substructure Property, if the optimal solution of the given problem can be obtained using optimal solutions of its sub-problems.</a:t>
            </a:r>
            <a:endParaRPr sz="1500">
              <a:solidFill>
                <a:srgbClr val="FFFFFF"/>
              </a:solidFill>
            </a:endParaRPr>
          </a:p>
          <a:p>
            <a:pPr indent="0" lvl="0" marL="914400" rtl="0" algn="l">
              <a:spcBef>
                <a:spcPts val="1600"/>
              </a:spcBef>
              <a:spcAft>
                <a:spcPts val="1600"/>
              </a:spcAft>
              <a:buNone/>
            </a:pPr>
            <a:r>
              <a:t/>
            </a:r>
            <a:endParaRPr>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idx="4294967295" type="title"/>
          </p:nvPr>
        </p:nvSpPr>
        <p:spPr>
          <a:xfrm>
            <a:off x="311700" y="372500"/>
            <a:ext cx="8520600" cy="107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Dynamic Programming Works ?</a:t>
            </a:r>
            <a:endParaRPr/>
          </a:p>
        </p:txBody>
      </p:sp>
      <p:sp>
        <p:nvSpPr>
          <p:cNvPr id="82" name="Google Shape;82;p16"/>
          <p:cNvSpPr txBox="1"/>
          <p:nvPr/>
        </p:nvSpPr>
        <p:spPr>
          <a:xfrm>
            <a:off x="169975" y="1987925"/>
            <a:ext cx="8816400" cy="306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5"/>
                </a:solidFill>
                <a:latin typeface="Roboto"/>
                <a:ea typeface="Roboto"/>
                <a:cs typeface="Roboto"/>
                <a:sym typeface="Roboto"/>
              </a:rPr>
              <a:t> Steps of Dynamic Programming Approach :</a:t>
            </a:r>
            <a:endParaRPr sz="2000">
              <a:solidFill>
                <a:schemeClr val="accent5"/>
              </a:solidFill>
              <a:latin typeface="Roboto"/>
              <a:ea typeface="Roboto"/>
              <a:cs typeface="Roboto"/>
              <a:sym typeface="Roboto"/>
            </a:endParaRPr>
          </a:p>
          <a:p>
            <a:pPr indent="-342900" lvl="0" marL="457200" rtl="0" algn="l">
              <a:lnSpc>
                <a:spcPct val="115000"/>
              </a:lnSpc>
              <a:spcBef>
                <a:spcPts val="16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Characterize the structure of an optimal solution. </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Recursively define the value of an optimal solution. </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Compute the value of an optimal solution, typically in a bottom-up fashion.</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 Construct an optimal solution from the computed information.</a:t>
            </a:r>
            <a:endParaRPr sz="1800">
              <a:solidFill>
                <a:srgbClr val="FFFFFF"/>
              </a:solidFill>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idx="4294967295" type="title"/>
          </p:nvPr>
        </p:nvSpPr>
        <p:spPr>
          <a:xfrm>
            <a:off x="311700" y="372500"/>
            <a:ext cx="8520600" cy="107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Dynamic Programming Works ?</a:t>
            </a:r>
            <a:endParaRPr/>
          </a:p>
        </p:txBody>
      </p:sp>
      <p:sp>
        <p:nvSpPr>
          <p:cNvPr id="88" name="Google Shape;88;p17"/>
          <p:cNvSpPr txBox="1"/>
          <p:nvPr>
            <p:ph idx="4294967295" type="body"/>
          </p:nvPr>
        </p:nvSpPr>
        <p:spPr>
          <a:xfrm>
            <a:off x="835075" y="1522350"/>
            <a:ext cx="6717600" cy="33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Components of Dynamic programming :</a:t>
            </a:r>
            <a:endParaRPr>
              <a:solidFill>
                <a:schemeClr val="accent5"/>
              </a:solidFill>
            </a:endParaRPr>
          </a:p>
          <a:p>
            <a:pPr indent="0" lvl="0" marL="0" rtl="0" algn="l">
              <a:spcBef>
                <a:spcPts val="1600"/>
              </a:spcBef>
              <a:spcAft>
                <a:spcPts val="0"/>
              </a:spcAft>
              <a:buNone/>
            </a:pPr>
            <a:r>
              <a:rPr lang="en" sz="1300">
                <a:solidFill>
                  <a:srgbClr val="FFFFFF"/>
                </a:solidFill>
              </a:rPr>
              <a:t>Stages: The problem can be divided into several subproblems, which are called stages. A stage is a small portion of a given problem. </a:t>
            </a:r>
            <a:endParaRPr sz="1300">
              <a:solidFill>
                <a:srgbClr val="FFFFFF"/>
              </a:solidFill>
            </a:endParaRPr>
          </a:p>
          <a:p>
            <a:pPr indent="0" lvl="0" marL="0" rtl="0" algn="l">
              <a:spcBef>
                <a:spcPts val="1600"/>
              </a:spcBef>
              <a:spcAft>
                <a:spcPts val="0"/>
              </a:spcAft>
              <a:buNone/>
            </a:pPr>
            <a:r>
              <a:rPr lang="en" sz="1300">
                <a:solidFill>
                  <a:srgbClr val="FFFFFF"/>
                </a:solidFill>
              </a:rPr>
              <a:t>States: Each stage has several states associated with it. The states for the shortest path problem was the node reached.</a:t>
            </a:r>
            <a:endParaRPr sz="1300">
              <a:solidFill>
                <a:srgbClr val="FFFFFF"/>
              </a:solidFill>
            </a:endParaRPr>
          </a:p>
          <a:p>
            <a:pPr indent="0" lvl="0" marL="0" rtl="0" algn="l">
              <a:spcBef>
                <a:spcPts val="1600"/>
              </a:spcBef>
              <a:spcAft>
                <a:spcPts val="0"/>
              </a:spcAft>
              <a:buNone/>
            </a:pPr>
            <a:r>
              <a:rPr lang="en" sz="1300">
                <a:solidFill>
                  <a:srgbClr val="FFFFFF"/>
                </a:solidFill>
              </a:rPr>
              <a:t> Decision: At each stage, there can be multiple choices out of which one of the best decisions should be taken. The decision taken at every stage should be optimal; this is called a stage decision. </a:t>
            </a:r>
            <a:endParaRPr sz="1300">
              <a:solidFill>
                <a:srgbClr val="FFFFFF"/>
              </a:solidFill>
            </a:endParaRPr>
          </a:p>
          <a:p>
            <a:pPr indent="0" lvl="0" marL="0" rtl="0" algn="l">
              <a:spcBef>
                <a:spcPts val="1600"/>
              </a:spcBef>
              <a:spcAft>
                <a:spcPts val="0"/>
              </a:spcAft>
              <a:buNone/>
            </a:pPr>
            <a:r>
              <a:rPr lang="en" sz="1300">
                <a:solidFill>
                  <a:srgbClr val="FFFFFF"/>
                </a:solidFill>
              </a:rPr>
              <a:t>Optimal policy: It is a rule which determines the decision at each stage; a policy is called an optimal policy if it is globally optimal. This is known as Bellman principle of optimality.</a:t>
            </a:r>
            <a:endParaRPr sz="1300">
              <a:solidFill>
                <a:srgbClr val="FFFFFF"/>
              </a:solidFill>
            </a:endParaRPr>
          </a:p>
          <a:p>
            <a:pPr indent="0" lvl="0" marL="914400" rtl="0" algn="l">
              <a:spcBef>
                <a:spcPts val="1600"/>
              </a:spcBef>
              <a:spcAft>
                <a:spcPts val="1600"/>
              </a:spcAft>
              <a:buNone/>
            </a:pPr>
            <a:r>
              <a:t/>
            </a:r>
            <a:endParaRPr sz="1500">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nvSpPr>
        <p:spPr>
          <a:xfrm>
            <a:off x="0" y="4425"/>
            <a:ext cx="91611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5" name="Google Shape;95;p18"/>
          <p:cNvSpPr txBox="1"/>
          <p:nvPr/>
        </p:nvSpPr>
        <p:spPr>
          <a:xfrm>
            <a:off x="10150" y="-5700"/>
            <a:ext cx="9144000" cy="24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rgbClr val="0B5394"/>
                </a:solidFill>
                <a:latin typeface="Roboto Slab"/>
                <a:ea typeface="Roboto Slab"/>
                <a:cs typeface="Roboto Slab"/>
                <a:sym typeface="Roboto Slab"/>
              </a:rPr>
              <a:t> Advantages</a:t>
            </a:r>
            <a:endParaRPr sz="1500">
              <a:solidFill>
                <a:srgbClr val="0B5394"/>
              </a:solidFill>
              <a:latin typeface="Roboto Slab"/>
              <a:ea typeface="Roboto Slab"/>
              <a:cs typeface="Roboto Slab"/>
              <a:sym typeface="Roboto Slab"/>
            </a:endParaRPr>
          </a:p>
          <a:p>
            <a:pPr indent="0" lvl="0" marL="457200" rtl="0" algn="l">
              <a:spcBef>
                <a:spcPts val="0"/>
              </a:spcBef>
              <a:spcAft>
                <a:spcPts val="0"/>
              </a:spcAft>
              <a:buNone/>
            </a:pPr>
            <a:r>
              <a:t/>
            </a:r>
            <a:endParaRPr sz="1500">
              <a:solidFill>
                <a:schemeClr val="dk2"/>
              </a:solidFill>
              <a:latin typeface="Roboto Slab"/>
              <a:ea typeface="Roboto Slab"/>
              <a:cs typeface="Roboto Slab"/>
              <a:sym typeface="Roboto Slab"/>
            </a:endParaRPr>
          </a:p>
          <a:p>
            <a:pPr indent="-323850" lvl="0" marL="457200" rtl="0" algn="l">
              <a:spcBef>
                <a:spcPts val="0"/>
              </a:spcBef>
              <a:spcAft>
                <a:spcPts val="0"/>
              </a:spcAft>
              <a:buClr>
                <a:schemeClr val="dk2"/>
              </a:buClr>
              <a:buSzPts val="1500"/>
              <a:buFont typeface="Roboto Slab"/>
              <a:buChar char="●"/>
            </a:pPr>
            <a:r>
              <a:rPr lang="en" sz="1500">
                <a:solidFill>
                  <a:schemeClr val="dk2"/>
                </a:solidFill>
                <a:latin typeface="Roboto"/>
                <a:ea typeface="Roboto"/>
                <a:cs typeface="Roboto"/>
                <a:sym typeface="Roboto"/>
              </a:rPr>
              <a:t> R</a:t>
            </a:r>
            <a:r>
              <a:rPr lang="en" sz="1500">
                <a:solidFill>
                  <a:schemeClr val="dk2"/>
                </a:solidFill>
                <a:latin typeface="Roboto"/>
                <a:ea typeface="Roboto"/>
                <a:cs typeface="Roboto"/>
                <a:sym typeface="Roboto"/>
              </a:rPr>
              <a:t>educes time complexity as it contains memory and fasten the process of execution</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It has flexibility to allow application for other types of mathematical programming problems</a:t>
            </a:r>
            <a:endParaRPr sz="1500">
              <a:solidFill>
                <a:schemeClr val="dk2"/>
              </a:solidFill>
              <a:latin typeface="Roboto"/>
              <a:ea typeface="Roboto"/>
              <a:cs typeface="Roboto"/>
              <a:sym typeface="Roboto"/>
            </a:endParaRPr>
          </a:p>
          <a:p>
            <a:pPr indent="0" lvl="0" marL="457200" rtl="0" algn="l">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Avoids multiple calculations due to previous stored values </a:t>
            </a:r>
            <a:endParaRPr sz="1500">
              <a:solidFill>
                <a:schemeClr val="dk2"/>
              </a:solidFill>
              <a:latin typeface="Roboto"/>
              <a:ea typeface="Roboto"/>
              <a:cs typeface="Roboto"/>
              <a:sym typeface="Roboto"/>
            </a:endParaRPr>
          </a:p>
          <a:p>
            <a:pPr indent="0" lvl="0" marL="457200" rtl="0" algn="l">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Always finds the optimal Solution</a:t>
            </a:r>
            <a:endParaRPr sz="1500">
              <a:solidFill>
                <a:schemeClr val="dk2"/>
              </a:solidFill>
              <a:latin typeface="Roboto"/>
              <a:ea typeface="Roboto"/>
              <a:cs typeface="Roboto"/>
              <a:sym typeface="Roboto"/>
            </a:endParaRPr>
          </a:p>
        </p:txBody>
      </p:sp>
      <p:sp>
        <p:nvSpPr>
          <p:cNvPr id="96" name="Google Shape;96;p18"/>
          <p:cNvSpPr txBox="1"/>
          <p:nvPr/>
        </p:nvSpPr>
        <p:spPr>
          <a:xfrm>
            <a:off x="0" y="2484600"/>
            <a:ext cx="9144000" cy="265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rgbClr val="FFFFFF"/>
                </a:solidFill>
                <a:latin typeface="Roboto Slab"/>
                <a:ea typeface="Roboto Slab"/>
                <a:cs typeface="Roboto Slab"/>
                <a:sym typeface="Roboto Slab"/>
              </a:rPr>
              <a:t> Disadvantages</a:t>
            </a:r>
            <a:endParaRPr sz="2300">
              <a:solidFill>
                <a:srgbClr val="FFFFFF"/>
              </a:solidFill>
              <a:latin typeface="Roboto Slab"/>
              <a:ea typeface="Roboto Slab"/>
              <a:cs typeface="Roboto Slab"/>
              <a:sym typeface="Roboto Slab"/>
            </a:endParaRPr>
          </a:p>
          <a:p>
            <a:pPr indent="0" lvl="0" marL="0" rtl="0" algn="ctr">
              <a:spcBef>
                <a:spcPts val="0"/>
              </a:spcBef>
              <a:spcAft>
                <a:spcPts val="0"/>
              </a:spcAft>
              <a:buNone/>
            </a:pPr>
            <a:r>
              <a:t/>
            </a:r>
            <a:endParaRPr sz="2300">
              <a:solidFill>
                <a:srgbClr val="FFFFFF"/>
              </a:solidFill>
              <a:latin typeface="Roboto Slab"/>
              <a:ea typeface="Roboto Slab"/>
              <a:cs typeface="Roboto Slab"/>
              <a:sym typeface="Roboto Slab"/>
            </a:endParaRPr>
          </a:p>
          <a:p>
            <a:pPr indent="-323850" lvl="0" marL="457200" rtl="0" algn="l">
              <a:spcBef>
                <a:spcPts val="0"/>
              </a:spcBef>
              <a:spcAft>
                <a:spcPts val="0"/>
              </a:spcAft>
              <a:buClr>
                <a:srgbClr val="FFFFFF"/>
              </a:buClr>
              <a:buSzPts val="1500"/>
              <a:buFont typeface="Roboto Slab"/>
              <a:buChar char="●"/>
            </a:pPr>
            <a:r>
              <a:rPr lang="en">
                <a:solidFill>
                  <a:srgbClr val="FFFFFF"/>
                </a:solidFill>
                <a:latin typeface="Roboto"/>
                <a:ea typeface="Roboto"/>
                <a:cs typeface="Roboto"/>
                <a:sym typeface="Roboto"/>
              </a:rPr>
              <a:t>No general formation of Dynamic Program is available, every problem has to be solving in its own way.</a:t>
            </a:r>
            <a:endParaRPr sz="1500">
              <a:solidFill>
                <a:srgbClr val="FFFFFF"/>
              </a:solidFill>
              <a:latin typeface="Roboto Slab"/>
              <a:ea typeface="Roboto Slab"/>
              <a:cs typeface="Roboto Slab"/>
              <a:sym typeface="Roboto Slab"/>
            </a:endParaRPr>
          </a:p>
          <a:p>
            <a:pPr indent="0" lvl="0" marL="457200" rtl="0" algn="l">
              <a:spcBef>
                <a:spcPts val="0"/>
              </a:spcBef>
              <a:spcAft>
                <a:spcPts val="0"/>
              </a:spcAft>
              <a:buNone/>
            </a:pPr>
            <a:r>
              <a:t/>
            </a:r>
            <a:endParaRPr sz="1500">
              <a:solidFill>
                <a:srgbClr val="FFFFFF"/>
              </a:solidFill>
              <a:latin typeface="Roboto Slab"/>
              <a:ea typeface="Roboto Slab"/>
              <a:cs typeface="Roboto Slab"/>
              <a:sym typeface="Roboto Slab"/>
            </a:endParaRPr>
          </a:p>
          <a:p>
            <a:pPr indent="-323850" lvl="0" marL="457200" rtl="0" algn="l">
              <a:spcBef>
                <a:spcPts val="0"/>
              </a:spcBef>
              <a:spcAft>
                <a:spcPts val="0"/>
              </a:spcAft>
              <a:buClr>
                <a:schemeClr val="dk1"/>
              </a:buClr>
              <a:buSzPts val="1500"/>
              <a:buFont typeface="Roboto Slab"/>
              <a:buChar char="●"/>
            </a:pPr>
            <a:r>
              <a:rPr lang="en">
                <a:solidFill>
                  <a:schemeClr val="dk1"/>
                </a:solidFill>
                <a:latin typeface="Roboto"/>
                <a:ea typeface="Roboto"/>
                <a:cs typeface="Roboto"/>
                <a:sym typeface="Roboto"/>
              </a:rPr>
              <a:t>Dividing problem in sub problem and storing intermediate results consumes memory.</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Slab"/>
              <a:buChar char="●"/>
            </a:pPr>
            <a:r>
              <a:rPr lang="en">
                <a:solidFill>
                  <a:schemeClr val="dk1"/>
                </a:solidFill>
                <a:latin typeface="Roboto"/>
                <a:ea typeface="Roboto"/>
                <a:cs typeface="Roboto"/>
                <a:sym typeface="Roboto"/>
              </a:rPr>
              <a:t>Greater risk of error in run-time, slow execution speed in general.</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sz="1500">
              <a:solidFill>
                <a:srgbClr val="F3F3F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88675" y="407300"/>
            <a:ext cx="9015900" cy="76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Real Life Applications of Dynamic Programming</a:t>
            </a:r>
            <a:endParaRPr/>
          </a:p>
        </p:txBody>
      </p:sp>
      <p:sp>
        <p:nvSpPr>
          <p:cNvPr id="102" name="Google Shape;102;p19"/>
          <p:cNvSpPr txBox="1"/>
          <p:nvPr>
            <p:ph idx="1" type="body"/>
          </p:nvPr>
        </p:nvSpPr>
        <p:spPr>
          <a:xfrm>
            <a:off x="387900" y="1514975"/>
            <a:ext cx="8368200" cy="305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0/1 knapsack problem.</a:t>
            </a:r>
            <a:endParaRPr/>
          </a:p>
          <a:p>
            <a:pPr indent="-342900" lvl="0" marL="457200" rtl="0" algn="l">
              <a:spcBef>
                <a:spcPts val="0"/>
              </a:spcBef>
              <a:spcAft>
                <a:spcPts val="0"/>
              </a:spcAft>
              <a:buSzPts val="1800"/>
              <a:buChar char="●"/>
            </a:pPr>
            <a:r>
              <a:rPr lang="en"/>
              <a:t>Mathematical optimization problem. </a:t>
            </a:r>
            <a:endParaRPr/>
          </a:p>
          <a:p>
            <a:pPr indent="-342900" lvl="0" marL="457200" rtl="0" algn="l">
              <a:spcBef>
                <a:spcPts val="0"/>
              </a:spcBef>
              <a:spcAft>
                <a:spcPts val="0"/>
              </a:spcAft>
              <a:buSzPts val="1800"/>
              <a:buChar char="●"/>
            </a:pPr>
            <a:r>
              <a:rPr lang="en"/>
              <a:t>All pair Shortest path problem.</a:t>
            </a:r>
            <a:endParaRPr/>
          </a:p>
          <a:p>
            <a:pPr indent="-342900" lvl="0" marL="457200" rtl="0" algn="l">
              <a:spcBef>
                <a:spcPts val="0"/>
              </a:spcBef>
              <a:spcAft>
                <a:spcPts val="0"/>
              </a:spcAft>
              <a:buSzPts val="1800"/>
              <a:buChar char="●"/>
            </a:pPr>
            <a:r>
              <a:rPr lang="en"/>
              <a:t>Reliability design problem. </a:t>
            </a:r>
            <a:endParaRPr/>
          </a:p>
          <a:p>
            <a:pPr indent="-342900" lvl="0" marL="457200" rtl="0" algn="l">
              <a:spcBef>
                <a:spcPts val="0"/>
              </a:spcBef>
              <a:spcAft>
                <a:spcPts val="0"/>
              </a:spcAft>
              <a:buSzPts val="1800"/>
              <a:buChar char="●"/>
            </a:pPr>
            <a:r>
              <a:rPr lang="en"/>
              <a:t>Longest common subsequence (LCS) </a:t>
            </a:r>
            <a:endParaRPr/>
          </a:p>
          <a:p>
            <a:pPr indent="-342900" lvl="0" marL="457200" rtl="0" algn="l">
              <a:spcBef>
                <a:spcPts val="0"/>
              </a:spcBef>
              <a:spcAft>
                <a:spcPts val="0"/>
              </a:spcAft>
              <a:buSzPts val="1800"/>
              <a:buChar char="●"/>
            </a:pPr>
            <a:r>
              <a:rPr lang="en"/>
              <a:t>Flight control and robotics control.</a:t>
            </a:r>
            <a:endParaRPr/>
          </a:p>
          <a:p>
            <a:pPr indent="-342900" lvl="0" marL="457200" rtl="0" algn="l">
              <a:spcBef>
                <a:spcPts val="0"/>
              </a:spcBef>
              <a:spcAft>
                <a:spcPts val="0"/>
              </a:spcAft>
              <a:buSzPts val="1800"/>
              <a:buChar char="●"/>
            </a:pPr>
            <a:r>
              <a:rPr lang="en"/>
              <a:t>Matrix Chain Multiplication </a:t>
            </a:r>
            <a:endParaRPr/>
          </a:p>
          <a:p>
            <a:pPr indent="-342900" lvl="0" marL="457200" rtl="0" algn="l">
              <a:spcBef>
                <a:spcPts val="0"/>
              </a:spcBef>
              <a:spcAft>
                <a:spcPts val="0"/>
              </a:spcAft>
              <a:buSzPts val="1800"/>
              <a:buChar char="●"/>
            </a:pPr>
            <a:r>
              <a:rPr lang="en"/>
              <a:t>Longest Common Subsequence </a:t>
            </a:r>
            <a:endParaRPr/>
          </a:p>
          <a:p>
            <a:pPr indent="-342900" lvl="0" marL="457200" rtl="0" algn="l">
              <a:spcBef>
                <a:spcPts val="0"/>
              </a:spcBef>
              <a:spcAft>
                <a:spcPts val="0"/>
              </a:spcAft>
              <a:buSzPts val="1800"/>
              <a:buChar char="●"/>
            </a:pPr>
            <a:r>
              <a:rPr lang="en"/>
              <a:t>Travelling Salesman Problem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idx="2" type="body"/>
          </p:nvPr>
        </p:nvSpPr>
        <p:spPr>
          <a:xfrm>
            <a:off x="4932100" y="7278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1600"/>
              </a:spcBef>
              <a:spcAft>
                <a:spcPts val="0"/>
              </a:spcAft>
              <a:buNone/>
            </a:pPr>
            <a:r>
              <a:rPr lang="en" sz="2000"/>
              <a:t>Given a sequence of matrices, find the most efficient way to multiply these matrices together. The problem is not actually to perform the multiplications, but merely to decide in which order to perform the multiplications.</a:t>
            </a:r>
            <a:endParaRPr sz="2000"/>
          </a:p>
          <a:p>
            <a:pPr indent="0" lvl="0" marL="0" rtl="0" algn="l">
              <a:spcBef>
                <a:spcPts val="1600"/>
              </a:spcBef>
              <a:spcAft>
                <a:spcPts val="1600"/>
              </a:spcAft>
              <a:buClr>
                <a:schemeClr val="dk2"/>
              </a:buClr>
              <a:buSzPts val="1100"/>
              <a:buNone/>
            </a:pPr>
            <a:r>
              <a:t/>
            </a:r>
            <a:endParaRPr/>
          </a:p>
        </p:txBody>
      </p:sp>
      <p:sp>
        <p:nvSpPr>
          <p:cNvPr id="108" name="Google Shape;108;p20"/>
          <p:cNvSpPr txBox="1"/>
          <p:nvPr>
            <p:ph type="title"/>
          </p:nvPr>
        </p:nvSpPr>
        <p:spPr>
          <a:xfrm>
            <a:off x="242500" y="1403700"/>
            <a:ext cx="4045200" cy="233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Matrix chain Multiplication  </a:t>
            </a:r>
            <a:r>
              <a:rPr lang="en" sz="3500"/>
              <a:t>(</a:t>
            </a:r>
            <a:r>
              <a:rPr lang="en" sz="3500"/>
              <a:t>By </a:t>
            </a:r>
            <a:r>
              <a:rPr lang="en" sz="3500"/>
              <a:t>Dynamic Programming)</a:t>
            </a:r>
            <a:endParaRPr sz="3500"/>
          </a:p>
          <a:p>
            <a:pPr indent="0" lvl="0" marL="0" rtl="0" algn="ctr">
              <a:spcBef>
                <a:spcPts val="0"/>
              </a:spcBef>
              <a:spcAft>
                <a:spcPts val="0"/>
              </a:spcAft>
              <a:buNone/>
            </a:pPr>
            <a:r>
              <a:t/>
            </a:r>
            <a:endParaRPr sz="3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Matrix chain Multiplication</a:t>
            </a:r>
            <a:endParaRPr sz="2800"/>
          </a:p>
        </p:txBody>
      </p:sp>
      <p:sp>
        <p:nvSpPr>
          <p:cNvPr id="114" name="Google Shape;114;p21"/>
          <p:cNvSpPr txBox="1"/>
          <p:nvPr>
            <p:ph idx="1" type="body"/>
          </p:nvPr>
        </p:nvSpPr>
        <p:spPr>
          <a:xfrm>
            <a:off x="387900" y="1708375"/>
            <a:ext cx="8368200" cy="271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We have many options to multiply a chain of matrices because matrix multiplication is associative. In other words, no matter how we parenthesize the product, the result will be the same.The order in which we parenthesize the product affects the number of simple arithmetic operations needed to compute the product, or the efficiency.</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