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833ed9b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33ed9b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33ed9b9f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33ed9b9f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33bb81ee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33bb81ee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33ed9b9f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33ed9b9f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33ed9b9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33ed9b9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33ed9b9fa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33ed9b9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33ed9b9fa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33ed9b9f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33ed9b9fa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33ed9b9f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33ed9b9f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33ed9b9f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33ed9b9f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33ed9b9f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33ed9b9f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33ed9b9f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33ed9b9f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33ed9b9f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Greedy Method </a:t>
            </a:r>
            <a:r>
              <a:rPr lang="en"/>
              <a:t>Approach</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Yash N.C.</a:t>
            </a:r>
            <a:endParaRPr/>
          </a:p>
          <a:p>
            <a:pPr indent="0" lvl="0" marL="0" rtl="0" algn="ctr">
              <a:spcBef>
                <a:spcPts val="0"/>
              </a:spcBef>
              <a:spcAft>
                <a:spcPts val="0"/>
              </a:spcAft>
              <a:buNone/>
            </a:pPr>
            <a:r>
              <a:rPr lang="en"/>
              <a:t>181210062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52338" y="3718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of solving problems using Prim’s Algo.</a:t>
            </a:r>
            <a:endParaRPr/>
          </a:p>
        </p:txBody>
      </p:sp>
      <p:sp>
        <p:nvSpPr>
          <p:cNvPr id="120" name="Google Shape;120;p22"/>
          <p:cNvSpPr txBox="1"/>
          <p:nvPr/>
        </p:nvSpPr>
        <p:spPr>
          <a:xfrm>
            <a:off x="3664788" y="1371900"/>
            <a:ext cx="5055900" cy="158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solidFill>
                <a:schemeClr val="dk1"/>
              </a:solidFill>
              <a:latin typeface="Roboto"/>
              <a:ea typeface="Roboto"/>
              <a:cs typeface="Roboto"/>
              <a:sym typeface="Roboto"/>
            </a:endParaRPr>
          </a:p>
          <a:p>
            <a:pPr indent="0" lvl="0" marL="0" rtl="0" algn="l">
              <a:lnSpc>
                <a:spcPct val="115000"/>
              </a:lnSpc>
              <a:spcBef>
                <a:spcPts val="1600"/>
              </a:spcBef>
              <a:spcAft>
                <a:spcPts val="1600"/>
              </a:spcAft>
              <a:buNone/>
            </a:pPr>
            <a:r>
              <a:rPr lang="en" sz="1900">
                <a:solidFill>
                  <a:schemeClr val="dk1"/>
                </a:solidFill>
                <a:latin typeface="Roboto"/>
                <a:ea typeface="Roboto"/>
                <a:cs typeface="Roboto"/>
                <a:sym typeface="Roboto"/>
              </a:rPr>
              <a:t>Given weighted Undirected Graph</a:t>
            </a:r>
            <a:endParaRPr>
              <a:latin typeface="Roboto"/>
              <a:ea typeface="Roboto"/>
              <a:cs typeface="Roboto"/>
              <a:sym typeface="Roboto"/>
            </a:endParaRPr>
          </a:p>
        </p:txBody>
      </p:sp>
      <p:pic>
        <p:nvPicPr>
          <p:cNvPr id="121" name="Google Shape;121;p22"/>
          <p:cNvPicPr preferRelativeResize="0"/>
          <p:nvPr/>
        </p:nvPicPr>
        <p:blipFill>
          <a:blip r:embed="rId3">
            <a:alphaModFix/>
          </a:blip>
          <a:stretch>
            <a:fillRect/>
          </a:stretch>
        </p:blipFill>
        <p:spPr>
          <a:xfrm>
            <a:off x="392938" y="3184975"/>
            <a:ext cx="3131250" cy="1586600"/>
          </a:xfrm>
          <a:prstGeom prst="rect">
            <a:avLst/>
          </a:prstGeom>
          <a:noFill/>
          <a:ln>
            <a:noFill/>
          </a:ln>
        </p:spPr>
      </p:pic>
      <p:pic>
        <p:nvPicPr>
          <p:cNvPr id="122" name="Google Shape;122;p22"/>
          <p:cNvPicPr preferRelativeResize="0"/>
          <p:nvPr/>
        </p:nvPicPr>
        <p:blipFill>
          <a:blip r:embed="rId4">
            <a:alphaModFix/>
          </a:blip>
          <a:stretch>
            <a:fillRect/>
          </a:stretch>
        </p:blipFill>
        <p:spPr>
          <a:xfrm>
            <a:off x="392938" y="1371800"/>
            <a:ext cx="3131251" cy="1586600"/>
          </a:xfrm>
          <a:prstGeom prst="rect">
            <a:avLst/>
          </a:prstGeom>
          <a:noFill/>
          <a:ln>
            <a:noFill/>
          </a:ln>
        </p:spPr>
      </p:pic>
      <p:sp>
        <p:nvSpPr>
          <p:cNvPr id="123" name="Google Shape;123;p22"/>
          <p:cNvSpPr txBox="1"/>
          <p:nvPr/>
        </p:nvSpPr>
        <p:spPr>
          <a:xfrm>
            <a:off x="3735763" y="3184925"/>
            <a:ext cx="5055900" cy="15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lang="en" sz="1900">
                <a:solidFill>
                  <a:schemeClr val="dk1"/>
                </a:solidFill>
                <a:latin typeface="Roboto"/>
                <a:ea typeface="Roboto"/>
                <a:cs typeface="Roboto"/>
                <a:sym typeface="Roboto"/>
              </a:rPr>
              <a:t>Minimum Spanning Tree of the Graph                ( Prim’s Algorithm )</a:t>
            </a:r>
            <a:endParaRPr>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28538" y="37187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Prim’s Algorithm (Algo.)</a:t>
            </a:r>
            <a:endParaRPr/>
          </a:p>
        </p:txBody>
      </p:sp>
      <p:sp>
        <p:nvSpPr>
          <p:cNvPr id="129" name="Google Shape;129;p23"/>
          <p:cNvSpPr txBox="1"/>
          <p:nvPr/>
        </p:nvSpPr>
        <p:spPr>
          <a:xfrm>
            <a:off x="201900" y="1398750"/>
            <a:ext cx="8740200" cy="344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1) Create a set mstSet that keeps track of vertices already included in MST. </a:t>
            </a:r>
            <a:endParaRPr sz="1500">
              <a:solidFill>
                <a:schemeClr val="dk1"/>
              </a:solidFill>
              <a:latin typeface="Roboto"/>
              <a:ea typeface="Roboto"/>
              <a:cs typeface="Roboto"/>
              <a:sym typeface="Roboto"/>
            </a:endParaRPr>
          </a:p>
          <a:p>
            <a:pPr indent="0" lvl="0" marL="0" rtl="0" algn="l">
              <a:lnSpc>
                <a:spcPct val="115000"/>
              </a:lnSpc>
              <a:spcBef>
                <a:spcPts val="1600"/>
              </a:spcBef>
              <a:spcAft>
                <a:spcPts val="0"/>
              </a:spcAft>
              <a:buNone/>
            </a:pPr>
            <a:r>
              <a:rPr lang="en" sz="1500">
                <a:solidFill>
                  <a:schemeClr val="dk1"/>
                </a:solidFill>
                <a:latin typeface="Roboto"/>
                <a:ea typeface="Roboto"/>
                <a:cs typeface="Roboto"/>
                <a:sym typeface="Roboto"/>
              </a:rPr>
              <a:t>2) Assign a key value to all vertices in the input graph. Initialize all key values as INFINITE. Assign key value as 0 for the first vertex so that it is picked first. </a:t>
            </a:r>
            <a:endParaRPr sz="1500">
              <a:solidFill>
                <a:schemeClr val="dk1"/>
              </a:solidFill>
              <a:latin typeface="Roboto"/>
              <a:ea typeface="Roboto"/>
              <a:cs typeface="Roboto"/>
              <a:sym typeface="Roboto"/>
            </a:endParaRPr>
          </a:p>
          <a:p>
            <a:pPr indent="0" lvl="0" marL="0" rtl="0" algn="l">
              <a:lnSpc>
                <a:spcPct val="115000"/>
              </a:lnSpc>
              <a:spcBef>
                <a:spcPts val="1600"/>
              </a:spcBef>
              <a:spcAft>
                <a:spcPts val="0"/>
              </a:spcAft>
              <a:buNone/>
            </a:pPr>
            <a:r>
              <a:rPr lang="en" sz="1500">
                <a:solidFill>
                  <a:schemeClr val="dk1"/>
                </a:solidFill>
                <a:latin typeface="Roboto"/>
                <a:ea typeface="Roboto"/>
                <a:cs typeface="Roboto"/>
                <a:sym typeface="Roboto"/>
              </a:rPr>
              <a:t>3) While mstSet doesn’t include all vertices :</a:t>
            </a:r>
            <a:endParaRPr sz="1500">
              <a:solidFill>
                <a:schemeClr val="dk1"/>
              </a:solidFill>
              <a:latin typeface="Roboto"/>
              <a:ea typeface="Roboto"/>
              <a:cs typeface="Roboto"/>
              <a:sym typeface="Roboto"/>
            </a:endParaRPr>
          </a:p>
          <a:p>
            <a:pPr indent="0" lvl="0" marL="0" rtl="0" algn="l">
              <a:lnSpc>
                <a:spcPct val="115000"/>
              </a:lnSpc>
              <a:spcBef>
                <a:spcPts val="1600"/>
              </a:spcBef>
              <a:spcAft>
                <a:spcPts val="0"/>
              </a:spcAft>
              <a:buNone/>
            </a:pPr>
            <a:r>
              <a:rPr lang="en" sz="1500">
                <a:solidFill>
                  <a:schemeClr val="dk1"/>
                </a:solidFill>
                <a:latin typeface="Roboto"/>
                <a:ea typeface="Roboto"/>
                <a:cs typeface="Roboto"/>
                <a:sym typeface="Roboto"/>
              </a:rPr>
              <a:t>   i)Pick a vertex u which is not there in mstSet and has minimum key value.  </a:t>
            </a:r>
            <a:endParaRPr sz="1500">
              <a:solidFill>
                <a:schemeClr val="dk1"/>
              </a:solidFill>
              <a:latin typeface="Roboto"/>
              <a:ea typeface="Roboto"/>
              <a:cs typeface="Roboto"/>
              <a:sym typeface="Roboto"/>
            </a:endParaRPr>
          </a:p>
          <a:p>
            <a:pPr indent="0" lvl="0" marL="0" rtl="0" algn="l">
              <a:lnSpc>
                <a:spcPct val="115000"/>
              </a:lnSpc>
              <a:spcBef>
                <a:spcPts val="1600"/>
              </a:spcBef>
              <a:spcAft>
                <a:spcPts val="0"/>
              </a:spcAft>
              <a:buNone/>
            </a:pPr>
            <a:r>
              <a:rPr lang="en" sz="1500">
                <a:solidFill>
                  <a:schemeClr val="dk1"/>
                </a:solidFill>
                <a:latin typeface="Roboto"/>
                <a:ea typeface="Roboto"/>
                <a:cs typeface="Roboto"/>
                <a:sym typeface="Roboto"/>
              </a:rPr>
              <a:t>  ii)Include u to mstSet. </a:t>
            </a:r>
            <a:endParaRPr sz="1500">
              <a:solidFill>
                <a:schemeClr val="dk1"/>
              </a:solidFill>
              <a:latin typeface="Roboto"/>
              <a:ea typeface="Roboto"/>
              <a:cs typeface="Roboto"/>
              <a:sym typeface="Roboto"/>
            </a:endParaRPr>
          </a:p>
          <a:p>
            <a:pPr indent="0" lvl="0" marL="0" rtl="0" algn="l">
              <a:lnSpc>
                <a:spcPct val="115000"/>
              </a:lnSpc>
              <a:spcBef>
                <a:spcPts val="1600"/>
              </a:spcBef>
              <a:spcAft>
                <a:spcPts val="1600"/>
              </a:spcAft>
              <a:buNone/>
            </a:pPr>
            <a:r>
              <a:rPr lang="en" sz="1500">
                <a:solidFill>
                  <a:schemeClr val="dk1"/>
                </a:solidFill>
                <a:latin typeface="Roboto"/>
                <a:ea typeface="Roboto"/>
                <a:cs typeface="Roboto"/>
                <a:sym typeface="Roboto"/>
              </a:rPr>
              <a:t>iii)Update key value of all adjacent vertices of u. To update the key values, iterate through all adjacent vertices. For every adjacent vertex v, if weight of edge u-v is less than the previous key value of v, update the key value as weight of u-v</a:t>
            </a:r>
            <a:endParaRPr sz="15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Prim’s Algorithm ?</a:t>
            </a:r>
            <a:endParaRPr/>
          </a:p>
        </p:txBody>
      </p:sp>
      <p:sp>
        <p:nvSpPr>
          <p:cNvPr id="135" name="Google Shape;135;p24"/>
          <p:cNvSpPr txBox="1"/>
          <p:nvPr>
            <p:ph idx="1" type="body"/>
          </p:nvPr>
        </p:nvSpPr>
        <p:spPr>
          <a:xfrm>
            <a:off x="387900" y="1285875"/>
            <a:ext cx="8368200" cy="32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1600"/>
              </a:spcAft>
              <a:buNone/>
            </a:pPr>
            <a:r>
              <a:rPr lang="en" sz="2000"/>
              <a:t>We use Prim’s Algorithm for finding the Minimum Spanning Tree problem as the Prim’s Algorithm is based on a Greedy Approach. Greedy Approach is very beneficial in this problem as the time complexity reduces significantly due to the fact that the number of edges is at least the number of vertices in a closed connected graph. In dense graph such as given in the example the Prim’s algorithm is usually used.</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9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Greedy</a:t>
            </a:r>
            <a:r>
              <a:rPr lang="en"/>
              <a:t> Method</a:t>
            </a:r>
            <a:endParaRPr/>
          </a:p>
        </p:txBody>
      </p:sp>
      <p:sp>
        <p:nvSpPr>
          <p:cNvPr id="70" name="Google Shape;70;p14"/>
          <p:cNvSpPr txBox="1"/>
          <p:nvPr>
            <p:ph idx="1" type="body"/>
          </p:nvPr>
        </p:nvSpPr>
        <p:spPr>
          <a:xfrm>
            <a:off x="387900" y="2150925"/>
            <a:ext cx="8368200" cy="24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t>
            </a:r>
            <a:r>
              <a:rPr lang="en"/>
              <a:t>he simplest and straightforward approach is the Greedy method. In this approach, the decision is taken on the basis of current available information without worrying about the effect of the current decision in future. Greedy is an algorithmic paradigm that builds up a solution piece by piece, always choosing the next piece that offers the most obvious and immediate benefit. So the problems where choosing locally optimal also leads to global solution are best fit for Greedy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372500"/>
            <a:ext cx="8520600" cy="10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Greedy Approach Works ?</a:t>
            </a:r>
            <a:endParaRPr/>
          </a:p>
        </p:txBody>
      </p:sp>
      <p:sp>
        <p:nvSpPr>
          <p:cNvPr id="76" name="Google Shape;76;p15"/>
          <p:cNvSpPr txBox="1"/>
          <p:nvPr>
            <p:ph idx="4294967295" type="body"/>
          </p:nvPr>
        </p:nvSpPr>
        <p:spPr>
          <a:xfrm>
            <a:off x="311700" y="1685175"/>
            <a:ext cx="8385600" cy="30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5"/>
                </a:solidFill>
              </a:rPr>
              <a:t>Greedy algorithms build a solution part by part, choosing the next part in such a way, that it gives an immediate benefit. This approach never reconsiders the choices taken previously. This approach is mainly used to solve optimization problems. Greedy method is easy to implement and quite efficient in most of the cases. Hence, we can say that Greedy algorithm is based on heuristic that follows local optimal choice at each step with the hope of finding global optimal solution. In many problems, it does not produce an optimal solution though it gives an approximate solution in a reasonable time.</a:t>
            </a:r>
            <a:endParaRPr>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idx="4294967295" type="title"/>
          </p:nvPr>
        </p:nvSpPr>
        <p:spPr>
          <a:xfrm>
            <a:off x="311700" y="372500"/>
            <a:ext cx="8520600" cy="10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Greedy Approach Works ?</a:t>
            </a:r>
            <a:endParaRPr/>
          </a:p>
        </p:txBody>
      </p:sp>
      <p:sp>
        <p:nvSpPr>
          <p:cNvPr id="82" name="Google Shape;82;p16"/>
          <p:cNvSpPr txBox="1"/>
          <p:nvPr>
            <p:ph idx="4294967295" type="body"/>
          </p:nvPr>
        </p:nvSpPr>
        <p:spPr>
          <a:xfrm>
            <a:off x="311700" y="1974600"/>
            <a:ext cx="8385600" cy="27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Greedy algorithms have the following five components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323850" lvl="0" marL="457200" rtl="0" algn="l">
              <a:spcBef>
                <a:spcPts val="1600"/>
              </a:spcBef>
              <a:spcAft>
                <a:spcPts val="0"/>
              </a:spcAft>
              <a:buClr>
                <a:srgbClr val="FFFFFF"/>
              </a:buClr>
              <a:buSzPts val="1500"/>
              <a:buChar char="●"/>
            </a:pPr>
            <a:r>
              <a:rPr lang="en" sz="1500">
                <a:solidFill>
                  <a:srgbClr val="FFFFFF"/>
                </a:solidFill>
              </a:rPr>
              <a:t>A candidate set − A solution is created from this set.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 selection function − Used to choose the best candidate to be added to the solution.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 feasibility function − Used to determine whether a candidate can be used to contribute to the solution.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An objective function − Used to assign a value to a solution or a partial solution. </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 solution function − Used to indicate whether a complete solution has been reached.</a:t>
            </a:r>
            <a:endParaRPr sz="1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0" y="4425"/>
            <a:ext cx="91611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9" name="Google Shape;89;p17"/>
          <p:cNvSpPr txBox="1"/>
          <p:nvPr/>
        </p:nvSpPr>
        <p:spPr>
          <a:xfrm>
            <a:off x="10150" y="-5700"/>
            <a:ext cx="9144000" cy="24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0B5394"/>
                </a:solidFill>
                <a:latin typeface="Roboto Slab"/>
                <a:ea typeface="Roboto Slab"/>
                <a:cs typeface="Roboto Slab"/>
                <a:sym typeface="Roboto Slab"/>
              </a:rPr>
              <a:t> Advantages</a:t>
            </a:r>
            <a:endParaRPr sz="1500">
              <a:solidFill>
                <a:srgbClr val="0B5394"/>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chemeClr val="dk2"/>
              </a:solidFill>
              <a:latin typeface="Roboto Slab"/>
              <a:ea typeface="Roboto Slab"/>
              <a:cs typeface="Roboto Slab"/>
              <a:sym typeface="Roboto Slab"/>
            </a:endParaRPr>
          </a:p>
          <a:p>
            <a:pPr indent="-323850" lvl="0" marL="457200" rtl="0" algn="l">
              <a:spcBef>
                <a:spcPts val="0"/>
              </a:spcBef>
              <a:spcAft>
                <a:spcPts val="0"/>
              </a:spcAft>
              <a:buClr>
                <a:schemeClr val="dk2"/>
              </a:buClr>
              <a:buSzPts val="1500"/>
              <a:buFont typeface="Roboto Slab"/>
              <a:buChar char="●"/>
            </a:pPr>
            <a:r>
              <a:rPr lang="en" sz="1500">
                <a:solidFill>
                  <a:schemeClr val="dk2"/>
                </a:solidFill>
                <a:latin typeface="Roboto"/>
                <a:ea typeface="Roboto"/>
                <a:cs typeface="Roboto"/>
                <a:sym typeface="Roboto"/>
              </a:rPr>
              <a:t> </a:t>
            </a:r>
            <a:r>
              <a:rPr lang="en" sz="1500">
                <a:solidFill>
                  <a:schemeClr val="dk2"/>
                </a:solidFill>
                <a:latin typeface="Roboto"/>
                <a:ea typeface="Roboto"/>
                <a:cs typeface="Roboto"/>
                <a:sym typeface="Roboto"/>
              </a:rPr>
              <a:t>It is quite easy to come up with a greedy algorithm (or even multiple greedy algorithms) for a problem.</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Analyzing the run time for greedy algorithms will generally be much easier than for other techniques (like Divide and conquer). For the Divide and conquer technique, it is not clear whether the technique is fast or slow. This is because at each level of recursion the size of gets smaller and the number of sub-problems increases.</a:t>
            </a:r>
            <a:endParaRPr sz="1500">
              <a:solidFill>
                <a:schemeClr val="dk2"/>
              </a:solidFill>
              <a:latin typeface="Roboto"/>
              <a:ea typeface="Roboto"/>
              <a:cs typeface="Roboto"/>
              <a:sym typeface="Roboto"/>
            </a:endParaRPr>
          </a:p>
        </p:txBody>
      </p:sp>
      <p:sp>
        <p:nvSpPr>
          <p:cNvPr id="90" name="Google Shape;90;p17"/>
          <p:cNvSpPr txBox="1"/>
          <p:nvPr/>
        </p:nvSpPr>
        <p:spPr>
          <a:xfrm>
            <a:off x="0" y="2484600"/>
            <a:ext cx="9144000" cy="26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rgbClr val="FFFFFF"/>
                </a:solidFill>
                <a:latin typeface="Roboto Slab"/>
                <a:ea typeface="Roboto Slab"/>
                <a:cs typeface="Roboto Slab"/>
                <a:sym typeface="Roboto Slab"/>
              </a:rPr>
              <a:t> Disadvantages</a:t>
            </a:r>
            <a:endParaRPr sz="2300">
              <a:solidFill>
                <a:srgbClr val="FFFFFF"/>
              </a:solidFill>
              <a:latin typeface="Roboto Slab"/>
              <a:ea typeface="Roboto Slab"/>
              <a:cs typeface="Roboto Slab"/>
              <a:sym typeface="Roboto Slab"/>
            </a:endParaRPr>
          </a:p>
          <a:p>
            <a:pPr indent="0" lvl="0" marL="0" rtl="0" algn="ctr">
              <a:spcBef>
                <a:spcPts val="0"/>
              </a:spcBef>
              <a:spcAft>
                <a:spcPts val="0"/>
              </a:spcAft>
              <a:buNone/>
            </a:pPr>
            <a:r>
              <a:t/>
            </a:r>
            <a:endParaRPr sz="2300">
              <a:solidFill>
                <a:srgbClr val="FFFFFF"/>
              </a:solidFill>
              <a:latin typeface="Roboto Slab"/>
              <a:ea typeface="Roboto Slab"/>
              <a:cs typeface="Roboto Slab"/>
              <a:sym typeface="Roboto Slab"/>
            </a:endParaRPr>
          </a:p>
          <a:p>
            <a:pPr indent="-323850" lvl="0" marL="457200" rtl="0" algn="l">
              <a:spcBef>
                <a:spcPts val="0"/>
              </a:spcBef>
              <a:spcAft>
                <a:spcPts val="0"/>
              </a:spcAft>
              <a:buClr>
                <a:srgbClr val="FFFFFF"/>
              </a:buClr>
              <a:buSzPts val="1500"/>
              <a:buFont typeface="Roboto Slab"/>
              <a:buChar char="●"/>
            </a:pPr>
            <a:r>
              <a:rPr lang="en">
                <a:solidFill>
                  <a:srgbClr val="FFFFFF"/>
                </a:solidFill>
                <a:latin typeface="Roboto"/>
                <a:ea typeface="Roboto"/>
                <a:cs typeface="Roboto"/>
                <a:sym typeface="Roboto"/>
              </a:rPr>
              <a:t>It is not suitable for problems where a solution is required for every subproblem. In such problems, the greedy strategy can be wrong in the worst case even lead to a non-optimal solution.</a:t>
            </a:r>
            <a:endParaRPr sz="1500">
              <a:solidFill>
                <a:srgbClr val="FFFFFF"/>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rgbClr val="FFFFFF"/>
              </a:solidFill>
              <a:latin typeface="Roboto Slab"/>
              <a:ea typeface="Roboto Slab"/>
              <a:cs typeface="Roboto Slab"/>
              <a:sym typeface="Roboto Slab"/>
            </a:endParaRPr>
          </a:p>
          <a:p>
            <a:pPr indent="-323850" lvl="0" marL="457200" rtl="0" algn="l">
              <a:spcBef>
                <a:spcPts val="0"/>
              </a:spcBef>
              <a:spcAft>
                <a:spcPts val="0"/>
              </a:spcAft>
              <a:buClr>
                <a:schemeClr val="dk1"/>
              </a:buClr>
              <a:buSzPts val="1500"/>
              <a:buFont typeface="Roboto Slab"/>
              <a:buChar char="●"/>
            </a:pPr>
            <a:r>
              <a:rPr lang="en">
                <a:solidFill>
                  <a:schemeClr val="dk1"/>
                </a:solidFill>
                <a:latin typeface="Roboto"/>
                <a:ea typeface="Roboto"/>
                <a:cs typeface="Roboto"/>
                <a:sym typeface="Roboto"/>
              </a:rPr>
              <a:t> They not always the global optimum solution sometimes they provide sub-optimal solutions and in worst cases may even provide non - optimal solutions</a:t>
            </a:r>
            <a:endParaRPr sz="1500">
              <a:solidFill>
                <a:schemeClr val="dk1"/>
              </a:solidFill>
              <a:latin typeface="Roboto Slab"/>
              <a:ea typeface="Roboto Slab"/>
              <a:cs typeface="Roboto Slab"/>
              <a:sym typeface="Roboto Slab"/>
            </a:endParaRPr>
          </a:p>
          <a:p>
            <a:pPr indent="0" lvl="0" marL="457200" rtl="0" algn="l">
              <a:spcBef>
                <a:spcPts val="0"/>
              </a:spcBef>
              <a:spcAft>
                <a:spcPts val="0"/>
              </a:spcAft>
              <a:buNone/>
            </a:pPr>
            <a:r>
              <a:t/>
            </a:r>
            <a:endParaRPr sz="1500">
              <a:solidFill>
                <a:srgbClr val="F3F3F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07300"/>
            <a:ext cx="8368200" cy="76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Real Life Applications of Greedy Approach</a:t>
            </a:r>
            <a:endParaRPr/>
          </a:p>
        </p:txBody>
      </p:sp>
      <p:sp>
        <p:nvSpPr>
          <p:cNvPr id="96" name="Google Shape;96;p18"/>
          <p:cNvSpPr txBox="1"/>
          <p:nvPr>
            <p:ph idx="1" type="body"/>
          </p:nvPr>
        </p:nvSpPr>
        <p:spPr>
          <a:xfrm>
            <a:off x="387900" y="2114600"/>
            <a:ext cx="8368200" cy="24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Dijkstra's algorithm for finding shortest path to all nodes given a start node</a:t>
            </a:r>
            <a:endParaRPr/>
          </a:p>
          <a:p>
            <a:pPr indent="-342900" lvl="0" marL="457200" rtl="0" algn="l">
              <a:spcBef>
                <a:spcPts val="0"/>
              </a:spcBef>
              <a:spcAft>
                <a:spcPts val="0"/>
              </a:spcAft>
              <a:buSzPts val="1800"/>
              <a:buChar char="●"/>
            </a:pPr>
            <a:r>
              <a:rPr lang="en"/>
              <a:t>Prim's algorithm for finding a minimum spanning tree</a:t>
            </a:r>
            <a:endParaRPr/>
          </a:p>
          <a:p>
            <a:pPr indent="-342900" lvl="0" marL="457200" rtl="0" algn="l">
              <a:spcBef>
                <a:spcPts val="0"/>
              </a:spcBef>
              <a:spcAft>
                <a:spcPts val="0"/>
              </a:spcAft>
              <a:buSzPts val="1800"/>
              <a:buChar char="●"/>
            </a:pPr>
            <a:r>
              <a:rPr lang="en"/>
              <a:t>Huffman trees for data compression</a:t>
            </a:r>
            <a:endParaRPr/>
          </a:p>
          <a:p>
            <a:pPr indent="-342900" lvl="0" marL="457200" rtl="0" algn="l">
              <a:spcBef>
                <a:spcPts val="0"/>
              </a:spcBef>
              <a:spcAft>
                <a:spcPts val="0"/>
              </a:spcAft>
              <a:buSzPts val="1800"/>
              <a:buChar char="●"/>
            </a:pPr>
            <a:r>
              <a:rPr lang="en"/>
              <a:t>Egyptian Fraction </a:t>
            </a:r>
            <a:endParaRPr/>
          </a:p>
          <a:p>
            <a:pPr indent="-342900" lvl="0" marL="457200" rtl="0" algn="l">
              <a:spcBef>
                <a:spcPts val="0"/>
              </a:spcBef>
              <a:spcAft>
                <a:spcPts val="0"/>
              </a:spcAft>
              <a:buSzPts val="1800"/>
              <a:buChar char="●"/>
            </a:pPr>
            <a:r>
              <a:rPr lang="en"/>
              <a:t>Huffman Decoding </a:t>
            </a:r>
            <a:endParaRPr/>
          </a:p>
          <a:p>
            <a:pPr indent="-342900" lvl="0" marL="457200" rtl="0" algn="l">
              <a:spcBef>
                <a:spcPts val="0"/>
              </a:spcBef>
              <a:spcAft>
                <a:spcPts val="0"/>
              </a:spcAft>
              <a:buSzPts val="1800"/>
              <a:buChar char="●"/>
            </a:pPr>
            <a:r>
              <a:rPr lang="en"/>
              <a:t>Egyptian Fraction</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idx="2" type="body"/>
          </p:nvPr>
        </p:nvSpPr>
        <p:spPr>
          <a:xfrm>
            <a:off x="5006100" y="687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None/>
            </a:pPr>
            <a:r>
              <a:rPr lang="en" sz="2000"/>
              <a:t>To find a spanning tree whose sum of edge weights is as small as possible </a:t>
            </a:r>
            <a:r>
              <a:rPr lang="en" sz="2000"/>
              <a:t>for a weighted undirected graph</a:t>
            </a:r>
            <a:endParaRPr/>
          </a:p>
        </p:txBody>
      </p:sp>
      <p:sp>
        <p:nvSpPr>
          <p:cNvPr id="102" name="Google Shape;102;p19"/>
          <p:cNvSpPr txBox="1"/>
          <p:nvPr>
            <p:ph type="title"/>
          </p:nvPr>
        </p:nvSpPr>
        <p:spPr>
          <a:xfrm>
            <a:off x="235125" y="1407375"/>
            <a:ext cx="4045200" cy="233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Minimum Spanning Tree</a:t>
            </a:r>
            <a:endParaRPr sz="3500"/>
          </a:p>
          <a:p>
            <a:pPr indent="0" lvl="0" marL="0" rtl="0" algn="ctr">
              <a:spcBef>
                <a:spcPts val="0"/>
              </a:spcBef>
              <a:spcAft>
                <a:spcPts val="0"/>
              </a:spcAft>
              <a:buNone/>
            </a:pPr>
            <a:r>
              <a:rPr lang="en" sz="3500"/>
              <a:t>(</a:t>
            </a:r>
            <a:r>
              <a:rPr lang="en" sz="3000"/>
              <a:t>Prim’s Algorithm</a:t>
            </a:r>
            <a:r>
              <a:rPr lang="en" sz="3500"/>
              <a:t>)</a:t>
            </a:r>
            <a:endParaRPr sz="3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Prim’s Minimum Spanning Tree</a:t>
            </a:r>
            <a:endParaRPr sz="2800"/>
          </a:p>
        </p:txBody>
      </p:sp>
      <p:sp>
        <p:nvSpPr>
          <p:cNvPr id="108" name="Google Shape;108;p20"/>
          <p:cNvSpPr txBox="1"/>
          <p:nvPr>
            <p:ph idx="1" type="body"/>
          </p:nvPr>
        </p:nvSpPr>
        <p:spPr>
          <a:xfrm>
            <a:off x="387900" y="1246350"/>
            <a:ext cx="8368200" cy="31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Prim’s algorithm is a Greedy Approach.</a:t>
            </a:r>
            <a:endParaRPr sz="2000"/>
          </a:p>
          <a:p>
            <a:pPr indent="0" lvl="0" marL="0" rtl="0" algn="l">
              <a:spcBef>
                <a:spcPts val="1600"/>
              </a:spcBef>
              <a:spcAft>
                <a:spcPts val="0"/>
              </a:spcAft>
              <a:buNone/>
            </a:pPr>
            <a:r>
              <a:rPr lang="en" sz="2000"/>
              <a:t>The algorithm operates by building this tree one vertex at a time, from an arbitrary starting vertex, at each step adding the cheapest possible connection from the tree to another vertex.</a:t>
            </a:r>
            <a:endParaRPr sz="2000"/>
          </a:p>
          <a:p>
            <a:pPr indent="0" lvl="0" marL="0" rtl="0" algn="l">
              <a:spcBef>
                <a:spcPts val="1600"/>
              </a:spcBef>
              <a:spcAft>
                <a:spcPts val="0"/>
              </a:spcAft>
              <a:buNone/>
            </a:pPr>
            <a:r>
              <a:rPr lang="en" sz="2000"/>
              <a:t>The time complexity of Prim's algorithm depends on the data structures used for the graph and for ordering the edges by weight.</a:t>
            </a:r>
            <a:endParaRPr sz="2000"/>
          </a:p>
          <a:p>
            <a:pPr indent="0" lvl="0" marL="0" rtl="0" algn="l">
              <a:spcBef>
                <a:spcPts val="1600"/>
              </a:spcBef>
              <a:spcAft>
                <a:spcPts val="1600"/>
              </a:spcAft>
              <a:buNone/>
            </a:pPr>
            <a:r>
              <a:rPr lang="en" sz="2000"/>
              <a:t>O(N^2) - Adjacency matrix (what we will be using in this problem)</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 Behind Prim’s Algorithm</a:t>
            </a:r>
            <a:endParaRPr/>
          </a:p>
        </p:txBody>
      </p:sp>
      <p:sp>
        <p:nvSpPr>
          <p:cNvPr id="114" name="Google Shape;114;p21"/>
          <p:cNvSpPr txBox="1"/>
          <p:nvPr>
            <p:ph idx="1" type="body"/>
          </p:nvPr>
        </p:nvSpPr>
        <p:spPr>
          <a:xfrm>
            <a:off x="387900" y="1657750"/>
            <a:ext cx="8293200" cy="315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The idea behind Prim’s algorithm is simple, a spanning tree means all vertices must be connected. So the two disjoint subsets of vertices must be connected to make a Spanning Tree. And they must be connected with the minimum weight edge to make it a Minimum Spanning Tree.Two sets of vertices are maintained. The first set contains the vertices already included in the MST, the other set contains the vertices not yet included. At every step, it considers all the edges that connect the two sets, and picks the minimum weight edge from these edges. After picking the edge, it moves the other endpoint of the edge to the set containing MST.</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