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Old Standard TT"/>
      <p:regular r:id="rId20"/>
      <p:bold r:id="rId21"/>
      <p: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regular.fntdata"/><Relationship Id="rId11" Type="http://schemas.openxmlformats.org/officeDocument/2006/relationships/slide" Target="slides/slide6.xml"/><Relationship Id="rId22" Type="http://schemas.openxmlformats.org/officeDocument/2006/relationships/font" Target="fonts/OldStandardTT-italic.fntdata"/><Relationship Id="rId10" Type="http://schemas.openxmlformats.org/officeDocument/2006/relationships/slide" Target="slides/slide5.xml"/><Relationship Id="rId21" Type="http://schemas.openxmlformats.org/officeDocument/2006/relationships/font" Target="fonts/OldStandardTT-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fd3ac2422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fd3ac242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fd3ac2422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fd3ac242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fd3ac2422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fd3ac242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fd3ac2422_0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fd3ac242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2e7e45ec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2e7e45e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2e7e45ec8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2e7e45ec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2e7e45ec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2e7e45ec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fd3ac2422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fd3ac242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fd3ac2422_0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fd3ac242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fd3ac2422_0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fd3ac242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fd3ac2422_0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fd3ac242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fd3ac2422_0_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fd3ac242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DAA_Assignment 2 (Day 1)</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Yash NC</a:t>
            </a:r>
            <a:endParaRPr/>
          </a:p>
          <a:p>
            <a:pPr indent="0" lvl="0" marL="0" rtl="0" algn="l">
              <a:spcBef>
                <a:spcPts val="0"/>
              </a:spcBef>
              <a:spcAft>
                <a:spcPts val="0"/>
              </a:spcAft>
              <a:buNone/>
            </a:pPr>
            <a:r>
              <a:rPr lang="en"/>
              <a:t>181210062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265500" y="13655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500">
                <a:solidFill>
                  <a:srgbClr val="222222"/>
                </a:solidFill>
                <a:highlight>
                  <a:srgbClr val="FFFFFF"/>
                </a:highlight>
                <a:latin typeface="Arial"/>
                <a:ea typeface="Arial"/>
                <a:cs typeface="Arial"/>
                <a:sym typeface="Arial"/>
              </a:rPr>
              <a:t>Depth-first search</a:t>
            </a:r>
            <a:r>
              <a:rPr lang="en" sz="3500">
                <a:solidFill>
                  <a:srgbClr val="222222"/>
                </a:solidFill>
                <a:highlight>
                  <a:srgbClr val="FFFFFF"/>
                </a:highlight>
                <a:latin typeface="Arial"/>
                <a:ea typeface="Arial"/>
                <a:cs typeface="Arial"/>
                <a:sym typeface="Arial"/>
              </a:rPr>
              <a:t> (</a:t>
            </a:r>
            <a:r>
              <a:rPr b="1" lang="en" sz="3500">
                <a:solidFill>
                  <a:srgbClr val="222222"/>
                </a:solidFill>
                <a:highlight>
                  <a:srgbClr val="FFFFFF"/>
                </a:highlight>
                <a:latin typeface="Arial"/>
                <a:ea typeface="Arial"/>
                <a:cs typeface="Arial"/>
                <a:sym typeface="Arial"/>
              </a:rPr>
              <a:t>DFS</a:t>
            </a:r>
            <a:r>
              <a:rPr lang="en" sz="3500">
                <a:solidFill>
                  <a:srgbClr val="222222"/>
                </a:solidFill>
                <a:highlight>
                  <a:srgbClr val="FFFFFF"/>
                </a:highlight>
                <a:latin typeface="Arial"/>
                <a:ea typeface="Arial"/>
                <a:cs typeface="Arial"/>
                <a:sym typeface="Arial"/>
              </a:rPr>
              <a:t>)</a:t>
            </a:r>
            <a:endParaRPr sz="3500"/>
          </a:p>
        </p:txBody>
      </p:sp>
      <p:sp>
        <p:nvSpPr>
          <p:cNvPr id="123" name="Google Shape;123;p2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457200" rtl="0" algn="l">
              <a:spcBef>
                <a:spcPts val="0"/>
              </a:spcBef>
              <a:spcAft>
                <a:spcPts val="1600"/>
              </a:spcAft>
              <a:buNone/>
            </a:pPr>
            <a:r>
              <a:rPr lang="en" sz="2000"/>
              <a:t>Depth First Search is an algorithm for traversing or searching tree or graph data structures</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269025" y="1420875"/>
            <a:ext cx="8522100" cy="319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The DFS algorithm is a recursive algorithm that uses the idea of backtracking. It involves exhaustive searches of all the nodes by going ahead, if possible, else by backtracking.Backtrack means that when you are moving forward and there are no more nodes along the current path, you move backwards on the same path to find nodes to traverse. All the nodes will be visited on the current path till all the unvisited nodes have been traversed after which the next path will be selected.</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\Depth first search (DFS) algorithm starts with the initial node of the graph G, and then goes to deeper and deeper until we find the goal node or the node which has no children. The algorithm, then backtracks from the dead end towards the most recent node that is yet to be completely unexplored. The data structure which is being used in DFS is stack. In DFS, the edges that leads to an unvisited node are called discovery edges while the edges that leads to an already visited node are called block edges.</a:t>
            </a:r>
            <a:endParaRPr sz="1500"/>
          </a:p>
        </p:txBody>
      </p:sp>
      <p:sp>
        <p:nvSpPr>
          <p:cNvPr id="129" name="Google Shape;129;p23"/>
          <p:cNvSpPr txBox="1"/>
          <p:nvPr/>
        </p:nvSpPr>
        <p:spPr>
          <a:xfrm>
            <a:off x="277475" y="244275"/>
            <a:ext cx="8522100" cy="117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400">
                <a:solidFill>
                  <a:schemeClr val="accent1"/>
                </a:solidFill>
                <a:latin typeface="Old Standard TT"/>
                <a:ea typeface="Old Standard TT"/>
                <a:cs typeface="Old Standard TT"/>
                <a:sym typeface="Old Standard TT"/>
              </a:rPr>
              <a:t>Depth First Search</a:t>
            </a:r>
            <a:endParaRPr>
              <a:latin typeface="Old Standard TT"/>
              <a:ea typeface="Old Standard TT"/>
              <a:cs typeface="Old Standard TT"/>
              <a:sym typeface="Old Standard T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Depth First Search (Procedure)</a:t>
            </a:r>
            <a:endParaRPr/>
          </a:p>
        </p:txBody>
      </p:sp>
      <p:sp>
        <p:nvSpPr>
          <p:cNvPr id="135" name="Google Shape;135;p24"/>
          <p:cNvSpPr txBox="1"/>
          <p:nvPr>
            <p:ph idx="1" type="body"/>
          </p:nvPr>
        </p:nvSpPr>
        <p:spPr>
          <a:xfrm>
            <a:off x="311700" y="1171675"/>
            <a:ext cx="84795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Step 1: SET STATUS = 1 (ready state) for each node in G </a:t>
            </a:r>
            <a:endParaRPr sz="1600"/>
          </a:p>
          <a:p>
            <a:pPr indent="0" lvl="0" marL="0" rtl="0" algn="l">
              <a:spcBef>
                <a:spcPts val="1600"/>
              </a:spcBef>
              <a:spcAft>
                <a:spcPts val="0"/>
              </a:spcAft>
              <a:buNone/>
            </a:pPr>
            <a:r>
              <a:rPr lang="en" sz="1600"/>
              <a:t>Step 2: Push the starting node A on the stack and set its STATUS = 2 (waiting state) </a:t>
            </a:r>
            <a:endParaRPr sz="1600"/>
          </a:p>
          <a:p>
            <a:pPr indent="0" lvl="0" marL="0" rtl="0" algn="l">
              <a:spcBef>
                <a:spcPts val="1600"/>
              </a:spcBef>
              <a:spcAft>
                <a:spcPts val="0"/>
              </a:spcAft>
              <a:buNone/>
            </a:pPr>
            <a:r>
              <a:rPr lang="en" sz="1600"/>
              <a:t>Step 3: Repeat Steps 4 and 5 until STACK is empty </a:t>
            </a:r>
            <a:endParaRPr sz="1600"/>
          </a:p>
          <a:p>
            <a:pPr indent="0" lvl="0" marL="0" rtl="0" algn="l">
              <a:spcBef>
                <a:spcPts val="1600"/>
              </a:spcBef>
              <a:spcAft>
                <a:spcPts val="0"/>
              </a:spcAft>
              <a:buNone/>
            </a:pPr>
            <a:r>
              <a:rPr lang="en" sz="1600"/>
              <a:t>Step 4: Pop the top node N. Process it and set its STATUS = 3 (processed state) </a:t>
            </a:r>
            <a:endParaRPr sz="1600"/>
          </a:p>
          <a:p>
            <a:pPr indent="0" lvl="0" marL="0" rtl="0" algn="l">
              <a:spcBef>
                <a:spcPts val="1600"/>
              </a:spcBef>
              <a:spcAft>
                <a:spcPts val="0"/>
              </a:spcAft>
              <a:buNone/>
            </a:pPr>
            <a:r>
              <a:rPr lang="en" sz="1600"/>
              <a:t>Step 5: Push on the stack all the neighbours of N that are in the ready state (whose STATUS = 1) and set their STATUS = 2 (waiting state) [END OF LOOP] </a:t>
            </a:r>
            <a:endParaRPr sz="1600"/>
          </a:p>
          <a:p>
            <a:pPr indent="0" lvl="0" marL="0" rtl="0" algn="l">
              <a:spcBef>
                <a:spcPts val="1600"/>
              </a:spcBef>
              <a:spcAft>
                <a:spcPts val="1600"/>
              </a:spcAft>
              <a:buNone/>
            </a:pPr>
            <a:r>
              <a:rPr lang="en" sz="1600"/>
              <a:t>Step 6: EXIT</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5"/>
          <p:cNvSpPr txBox="1"/>
          <p:nvPr>
            <p:ph idx="2" type="body"/>
          </p:nvPr>
        </p:nvSpPr>
        <p:spPr>
          <a:xfrm>
            <a:off x="2891225" y="1479725"/>
            <a:ext cx="6168900" cy="3089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t> Depth-First Search starting at A, assuming that the left edges in the shown graph are chosen before right edges, and assuming the search remembers previously visited nodes and will not repeat them ,will visit the nodes in the following order: A, B, D, F, E, C, G. Performing the same search without remembering previously visited nodes results in visiting nodes in the order A, B, D, F, E, A, B, D, F, E, etc. forever, caught in the A, B, D, F, E cycle and never reaching C or G. Iterative deepening is one technique to avoid this infinite loop and would reach all nodes.</a:t>
            </a:r>
            <a:endParaRPr sz="1700"/>
          </a:p>
        </p:txBody>
      </p:sp>
      <p:sp>
        <p:nvSpPr>
          <p:cNvPr id="141" name="Google Shape;141;p25"/>
          <p:cNvSpPr txBox="1"/>
          <p:nvPr>
            <p:ph type="title"/>
          </p:nvPr>
        </p:nvSpPr>
        <p:spPr>
          <a:xfrm>
            <a:off x="311700" y="445025"/>
            <a:ext cx="8520600" cy="5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Depth First Search (Example)</a:t>
            </a:r>
            <a:endParaRPr/>
          </a:p>
          <a:p>
            <a:pPr indent="0" lvl="0" marL="0" rtl="0" algn="l">
              <a:spcBef>
                <a:spcPts val="0"/>
              </a:spcBef>
              <a:spcAft>
                <a:spcPts val="0"/>
              </a:spcAft>
              <a:buNone/>
            </a:pPr>
            <a:r>
              <a:t/>
            </a:r>
            <a:endParaRPr/>
          </a:p>
        </p:txBody>
      </p:sp>
      <p:pic>
        <p:nvPicPr>
          <p:cNvPr descr="Graph.traversal.example.svg" id="142" name="Google Shape;142;p25"/>
          <p:cNvPicPr preferRelativeResize="0"/>
          <p:nvPr/>
        </p:nvPicPr>
        <p:blipFill>
          <a:blip r:embed="rId3">
            <a:alphaModFix/>
          </a:blip>
          <a:stretch>
            <a:fillRect/>
          </a:stretch>
        </p:blipFill>
        <p:spPr>
          <a:xfrm>
            <a:off x="311700" y="1673575"/>
            <a:ext cx="2445050" cy="1932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265500" y="13655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500">
                <a:solidFill>
                  <a:srgbClr val="222222"/>
                </a:solidFill>
                <a:highlight>
                  <a:srgbClr val="FFFFFF"/>
                </a:highlight>
                <a:latin typeface="Arial"/>
                <a:ea typeface="Arial"/>
                <a:cs typeface="Arial"/>
                <a:sym typeface="Arial"/>
              </a:rPr>
              <a:t>Depth-first search</a:t>
            </a:r>
            <a:r>
              <a:rPr lang="en" sz="3500">
                <a:solidFill>
                  <a:srgbClr val="222222"/>
                </a:solidFill>
                <a:highlight>
                  <a:srgbClr val="FFFFFF"/>
                </a:highlight>
                <a:latin typeface="Arial"/>
                <a:ea typeface="Arial"/>
                <a:cs typeface="Arial"/>
                <a:sym typeface="Arial"/>
              </a:rPr>
              <a:t> (</a:t>
            </a:r>
            <a:r>
              <a:rPr b="1" lang="en" sz="3500">
                <a:solidFill>
                  <a:srgbClr val="222222"/>
                </a:solidFill>
                <a:highlight>
                  <a:srgbClr val="FFFFFF"/>
                </a:highlight>
                <a:latin typeface="Arial"/>
                <a:ea typeface="Arial"/>
                <a:cs typeface="Arial"/>
                <a:sym typeface="Arial"/>
              </a:rPr>
              <a:t>Applications</a:t>
            </a:r>
            <a:r>
              <a:rPr lang="en" sz="3500">
                <a:solidFill>
                  <a:srgbClr val="222222"/>
                </a:solidFill>
                <a:highlight>
                  <a:srgbClr val="FFFFFF"/>
                </a:highlight>
                <a:latin typeface="Arial"/>
                <a:ea typeface="Arial"/>
                <a:cs typeface="Arial"/>
                <a:sym typeface="Arial"/>
              </a:rPr>
              <a:t>)</a:t>
            </a:r>
            <a:endParaRPr sz="3500"/>
          </a:p>
        </p:txBody>
      </p:sp>
      <p:sp>
        <p:nvSpPr>
          <p:cNvPr id="148" name="Google Shape;148;p2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SzPts val="2000"/>
              <a:buChar char="●"/>
            </a:pPr>
            <a:r>
              <a:rPr lang="en" sz="2000"/>
              <a:t>Topological SORT</a:t>
            </a:r>
            <a:endParaRPr sz="2000"/>
          </a:p>
          <a:p>
            <a:pPr indent="-355600" lvl="0" marL="457200" rtl="0" algn="l">
              <a:spcBef>
                <a:spcPts val="0"/>
              </a:spcBef>
              <a:spcAft>
                <a:spcPts val="0"/>
              </a:spcAft>
              <a:buSzPts val="2000"/>
              <a:buChar char="●"/>
            </a:pPr>
            <a:r>
              <a:rPr lang="en" sz="2000"/>
              <a:t>Hierarchical distribution networks</a:t>
            </a:r>
            <a:endParaRPr sz="2000"/>
          </a:p>
          <a:p>
            <a:pPr indent="-355600" lvl="0" marL="457200" rtl="0" algn="l">
              <a:spcBef>
                <a:spcPts val="0"/>
              </a:spcBef>
              <a:spcAft>
                <a:spcPts val="0"/>
              </a:spcAft>
              <a:buSzPts val="2000"/>
              <a:buChar char="●"/>
            </a:pPr>
            <a:r>
              <a:rPr lang="en" sz="2000"/>
              <a:t>Cycle Recognition</a:t>
            </a:r>
            <a:endParaRPr sz="2000"/>
          </a:p>
          <a:p>
            <a:pPr indent="-323850" lvl="0" marL="457200" rtl="0" algn="l">
              <a:spcBef>
                <a:spcPts val="0"/>
              </a:spcBef>
              <a:spcAft>
                <a:spcPts val="0"/>
              </a:spcAft>
              <a:buSzPts val="1500"/>
              <a:buChar char="●"/>
            </a:pPr>
            <a:r>
              <a:rPr lang="en" sz="2000"/>
              <a:t>Solve a maze by Traversing</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265500" y="1365550"/>
            <a:ext cx="4045200" cy="197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500">
                <a:solidFill>
                  <a:srgbClr val="222222"/>
                </a:solidFill>
                <a:highlight>
                  <a:srgbClr val="FFFFFF"/>
                </a:highlight>
                <a:latin typeface="Arial"/>
                <a:ea typeface="Arial"/>
                <a:cs typeface="Arial"/>
                <a:sym typeface="Arial"/>
              </a:rPr>
              <a:t>Representations of graphs</a:t>
            </a:r>
            <a:endParaRPr sz="3500"/>
          </a:p>
        </p:txBody>
      </p:sp>
      <p:sp>
        <p:nvSpPr>
          <p:cNvPr id="66" name="Google Shape;66;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457200" rtl="0" algn="l">
              <a:spcBef>
                <a:spcPts val="0"/>
              </a:spcBef>
              <a:spcAft>
                <a:spcPts val="1600"/>
              </a:spcAft>
              <a:buNone/>
            </a:pPr>
            <a:r>
              <a:rPr lang="en" sz="2000"/>
              <a:t>There are two standard ways to represent a graph    G = (V, E): as a collection of adjacency lists or as an adjacency matrix.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269025" y="1168750"/>
            <a:ext cx="8522100" cy="344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A</a:t>
            </a:r>
            <a:r>
              <a:rPr lang="en" sz="2000"/>
              <a:t>djacency - List Representation</a:t>
            </a:r>
            <a:endParaRPr sz="2000"/>
          </a:p>
          <a:p>
            <a:pPr indent="0" lvl="0" marL="0" rtl="0" algn="l">
              <a:spcBef>
                <a:spcPts val="0"/>
              </a:spcBef>
              <a:spcAft>
                <a:spcPts val="0"/>
              </a:spcAft>
              <a:buNone/>
            </a:pPr>
            <a:r>
              <a:t/>
            </a:r>
            <a:endParaRPr sz="1500"/>
          </a:p>
          <a:p>
            <a:pPr indent="0" lvl="0" marL="0" rtl="0" algn="l">
              <a:spcBef>
                <a:spcPts val="0"/>
              </a:spcBef>
              <a:spcAft>
                <a:spcPts val="0"/>
              </a:spcAft>
              <a:buNone/>
            </a:pPr>
            <a:r>
              <a:rPr lang="en" sz="1500"/>
              <a:t>The adjacency-list representation of a graph G = (V, E) consists of an array Adj of |V| lists, one for each vertex in V. For each u  V, the adjacency list Adj[u] contains (pointers to) all the vertices v such that there is an edge (u,v)  E. That is, Adj[u] consists of all the vertices adjacent to u in G. The vertices in each adjacency list are typically stored in an arbitrary order.</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sp>
        <p:nvSpPr>
          <p:cNvPr id="72" name="Google Shape;72;p15"/>
          <p:cNvSpPr txBox="1"/>
          <p:nvPr/>
        </p:nvSpPr>
        <p:spPr>
          <a:xfrm>
            <a:off x="277475" y="244275"/>
            <a:ext cx="8522100" cy="117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400">
                <a:solidFill>
                  <a:schemeClr val="accent1"/>
                </a:solidFill>
                <a:latin typeface="Old Standard TT"/>
                <a:ea typeface="Old Standard TT"/>
                <a:cs typeface="Old Standard TT"/>
                <a:sym typeface="Old Standard TT"/>
              </a:rPr>
              <a:t>Representations of graphs</a:t>
            </a:r>
            <a:endParaRPr>
              <a:latin typeface="Old Standard TT"/>
              <a:ea typeface="Old Standard TT"/>
              <a:cs typeface="Old Standard TT"/>
              <a:sym typeface="Old Standard TT"/>
            </a:endParaRPr>
          </a:p>
        </p:txBody>
      </p:sp>
      <p:pic>
        <p:nvPicPr>
          <p:cNvPr id="73" name="Google Shape;73;p15"/>
          <p:cNvPicPr preferRelativeResize="0"/>
          <p:nvPr/>
        </p:nvPicPr>
        <p:blipFill>
          <a:blip r:embed="rId3">
            <a:alphaModFix/>
          </a:blip>
          <a:stretch>
            <a:fillRect/>
          </a:stretch>
        </p:blipFill>
        <p:spPr>
          <a:xfrm>
            <a:off x="361476" y="3033725"/>
            <a:ext cx="3731575" cy="1362075"/>
          </a:xfrm>
          <a:prstGeom prst="rect">
            <a:avLst/>
          </a:prstGeom>
          <a:noFill/>
          <a:ln>
            <a:noFill/>
          </a:ln>
        </p:spPr>
      </p:pic>
      <p:pic>
        <p:nvPicPr>
          <p:cNvPr id="74" name="Google Shape;74;p15"/>
          <p:cNvPicPr preferRelativeResize="0"/>
          <p:nvPr/>
        </p:nvPicPr>
        <p:blipFill>
          <a:blip r:embed="rId4">
            <a:alphaModFix/>
          </a:blip>
          <a:stretch>
            <a:fillRect/>
          </a:stretch>
        </p:blipFill>
        <p:spPr>
          <a:xfrm>
            <a:off x="4832625" y="3068150"/>
            <a:ext cx="3285775" cy="1327650"/>
          </a:xfrm>
          <a:prstGeom prst="rect">
            <a:avLst/>
          </a:prstGeom>
          <a:noFill/>
          <a:ln>
            <a:noFill/>
          </a:ln>
        </p:spPr>
      </p:pic>
      <p:sp>
        <p:nvSpPr>
          <p:cNvPr id="75" name="Google Shape;75;p15"/>
          <p:cNvSpPr txBox="1"/>
          <p:nvPr/>
        </p:nvSpPr>
        <p:spPr>
          <a:xfrm>
            <a:off x="353075" y="4530525"/>
            <a:ext cx="3740100" cy="43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ld Standard TT"/>
                <a:ea typeface="Old Standard TT"/>
                <a:cs typeface="Old Standard TT"/>
                <a:sym typeface="Old Standard TT"/>
              </a:rPr>
              <a:t>Undirected Graph</a:t>
            </a:r>
            <a:endParaRPr>
              <a:latin typeface="Old Standard TT"/>
              <a:ea typeface="Old Standard TT"/>
              <a:cs typeface="Old Standard TT"/>
              <a:sym typeface="Old Standard TT"/>
            </a:endParaRPr>
          </a:p>
        </p:txBody>
      </p:sp>
      <p:sp>
        <p:nvSpPr>
          <p:cNvPr id="76" name="Google Shape;76;p15"/>
          <p:cNvSpPr txBox="1"/>
          <p:nvPr/>
        </p:nvSpPr>
        <p:spPr>
          <a:xfrm>
            <a:off x="4605463" y="4488500"/>
            <a:ext cx="3740100" cy="43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ld Standard TT"/>
                <a:ea typeface="Old Standard TT"/>
                <a:cs typeface="Old Standard TT"/>
                <a:sym typeface="Old Standard TT"/>
              </a:rPr>
              <a:t>D</a:t>
            </a:r>
            <a:r>
              <a:rPr lang="en">
                <a:latin typeface="Old Standard TT"/>
                <a:ea typeface="Old Standard TT"/>
                <a:cs typeface="Old Standard TT"/>
                <a:sym typeface="Old Standard TT"/>
              </a:rPr>
              <a:t>irected Graph</a:t>
            </a:r>
            <a:endParaRPr>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201775" y="1420875"/>
            <a:ext cx="8522100" cy="319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Adjacency-Matrix Representation</a:t>
            </a:r>
            <a:endParaRPr sz="2000"/>
          </a:p>
          <a:p>
            <a:pPr indent="0" lvl="0" marL="0" rtl="0" algn="l">
              <a:spcBef>
                <a:spcPts val="0"/>
              </a:spcBef>
              <a:spcAft>
                <a:spcPts val="0"/>
              </a:spcAft>
              <a:buNone/>
            </a:pPr>
            <a:r>
              <a:t/>
            </a:r>
            <a:endParaRPr sz="1500"/>
          </a:p>
          <a:p>
            <a:pPr indent="0" lvl="0" marL="0" rtl="0" algn="l">
              <a:spcBef>
                <a:spcPts val="0"/>
              </a:spcBef>
              <a:spcAft>
                <a:spcPts val="0"/>
              </a:spcAft>
              <a:buNone/>
            </a:pPr>
            <a:r>
              <a:rPr lang="en" sz="1500"/>
              <a:t>For a simple graph with vertex set V, the adjacency matrix is a square |V| × |V| matrix A such that its element Aij is one when there is an edge from vertex i to vertex j, and zero when there is no edge. The diagonal elements of the matrix are all zero, since edges from a vertex to itself (loops) are not allowed in simple graphs. It is also sometimes useful in algebraic graph theory to replace the nonzero elements with algebraic variables.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sp>
        <p:nvSpPr>
          <p:cNvPr id="82" name="Google Shape;82;p16"/>
          <p:cNvSpPr txBox="1"/>
          <p:nvPr/>
        </p:nvSpPr>
        <p:spPr>
          <a:xfrm>
            <a:off x="277475" y="244275"/>
            <a:ext cx="8522100" cy="117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400">
                <a:solidFill>
                  <a:schemeClr val="accent1"/>
                </a:solidFill>
                <a:latin typeface="Old Standard TT"/>
                <a:ea typeface="Old Standard TT"/>
                <a:cs typeface="Old Standard TT"/>
                <a:sym typeface="Old Standard TT"/>
              </a:rPr>
              <a:t>Representations of graphs</a:t>
            </a:r>
            <a:endParaRPr>
              <a:latin typeface="Old Standard TT"/>
              <a:ea typeface="Old Standard TT"/>
              <a:cs typeface="Old Standard TT"/>
              <a:sym typeface="Old Standard TT"/>
            </a:endParaRPr>
          </a:p>
        </p:txBody>
      </p:sp>
      <p:pic>
        <p:nvPicPr>
          <p:cNvPr id="83" name="Google Shape;83;p16"/>
          <p:cNvPicPr preferRelativeResize="0"/>
          <p:nvPr/>
        </p:nvPicPr>
        <p:blipFill>
          <a:blip r:embed="rId3">
            <a:alphaModFix/>
          </a:blip>
          <a:stretch>
            <a:fillRect/>
          </a:stretch>
        </p:blipFill>
        <p:spPr>
          <a:xfrm>
            <a:off x="505950" y="3297038"/>
            <a:ext cx="1543050" cy="1295400"/>
          </a:xfrm>
          <a:prstGeom prst="rect">
            <a:avLst/>
          </a:prstGeom>
          <a:noFill/>
          <a:ln>
            <a:noFill/>
          </a:ln>
        </p:spPr>
      </p:pic>
      <p:pic>
        <p:nvPicPr>
          <p:cNvPr id="84" name="Google Shape;84;p16"/>
          <p:cNvPicPr preferRelativeResize="0"/>
          <p:nvPr/>
        </p:nvPicPr>
        <p:blipFill>
          <a:blip r:embed="rId4">
            <a:alphaModFix/>
          </a:blip>
          <a:stretch>
            <a:fillRect/>
          </a:stretch>
        </p:blipFill>
        <p:spPr>
          <a:xfrm>
            <a:off x="2049000" y="3297050"/>
            <a:ext cx="1543050" cy="1295400"/>
          </a:xfrm>
          <a:prstGeom prst="rect">
            <a:avLst/>
          </a:prstGeom>
          <a:noFill/>
          <a:ln>
            <a:noFill/>
          </a:ln>
        </p:spPr>
      </p:pic>
      <p:pic>
        <p:nvPicPr>
          <p:cNvPr id="85" name="Google Shape;85;p16"/>
          <p:cNvPicPr preferRelativeResize="0"/>
          <p:nvPr/>
        </p:nvPicPr>
        <p:blipFill>
          <a:blip r:embed="rId5">
            <a:alphaModFix/>
          </a:blip>
          <a:stretch>
            <a:fillRect/>
          </a:stretch>
        </p:blipFill>
        <p:spPr>
          <a:xfrm>
            <a:off x="4823025" y="3297050"/>
            <a:ext cx="2057400" cy="1219200"/>
          </a:xfrm>
          <a:prstGeom prst="rect">
            <a:avLst/>
          </a:prstGeom>
          <a:noFill/>
          <a:ln>
            <a:noFill/>
          </a:ln>
        </p:spPr>
      </p:pic>
      <p:pic>
        <p:nvPicPr>
          <p:cNvPr id="86" name="Google Shape;86;p16"/>
          <p:cNvPicPr preferRelativeResize="0"/>
          <p:nvPr/>
        </p:nvPicPr>
        <p:blipFill>
          <a:blip r:embed="rId6">
            <a:alphaModFix/>
          </a:blip>
          <a:stretch>
            <a:fillRect/>
          </a:stretch>
        </p:blipFill>
        <p:spPr>
          <a:xfrm>
            <a:off x="6841275" y="3268475"/>
            <a:ext cx="1731225" cy="1295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265500" y="1365550"/>
            <a:ext cx="4045200" cy="197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500">
                <a:solidFill>
                  <a:srgbClr val="222222"/>
                </a:solidFill>
                <a:highlight>
                  <a:srgbClr val="FFFFFF"/>
                </a:highlight>
                <a:latin typeface="Arial"/>
                <a:ea typeface="Arial"/>
                <a:cs typeface="Arial"/>
                <a:sym typeface="Arial"/>
              </a:rPr>
              <a:t>Breadth</a:t>
            </a:r>
            <a:r>
              <a:rPr b="1" lang="en" sz="3500">
                <a:solidFill>
                  <a:srgbClr val="222222"/>
                </a:solidFill>
                <a:highlight>
                  <a:srgbClr val="FFFFFF"/>
                </a:highlight>
                <a:latin typeface="Arial"/>
                <a:ea typeface="Arial"/>
                <a:cs typeface="Arial"/>
                <a:sym typeface="Arial"/>
              </a:rPr>
              <a:t> - first search</a:t>
            </a:r>
            <a:r>
              <a:rPr lang="en" sz="3500">
                <a:solidFill>
                  <a:srgbClr val="222222"/>
                </a:solidFill>
                <a:highlight>
                  <a:srgbClr val="FFFFFF"/>
                </a:highlight>
                <a:latin typeface="Arial"/>
                <a:ea typeface="Arial"/>
                <a:cs typeface="Arial"/>
                <a:sym typeface="Arial"/>
              </a:rPr>
              <a:t> (</a:t>
            </a:r>
            <a:r>
              <a:rPr b="1" lang="en" sz="3500">
                <a:solidFill>
                  <a:srgbClr val="222222"/>
                </a:solidFill>
                <a:highlight>
                  <a:srgbClr val="FFFFFF"/>
                </a:highlight>
                <a:latin typeface="Arial"/>
                <a:ea typeface="Arial"/>
                <a:cs typeface="Arial"/>
                <a:sym typeface="Arial"/>
              </a:rPr>
              <a:t>DFS</a:t>
            </a:r>
            <a:r>
              <a:rPr lang="en" sz="3500">
                <a:solidFill>
                  <a:srgbClr val="222222"/>
                </a:solidFill>
                <a:highlight>
                  <a:srgbClr val="FFFFFF"/>
                </a:highlight>
                <a:latin typeface="Arial"/>
                <a:ea typeface="Arial"/>
                <a:cs typeface="Arial"/>
                <a:sym typeface="Arial"/>
              </a:rPr>
              <a:t>)</a:t>
            </a:r>
            <a:endParaRPr sz="3500"/>
          </a:p>
        </p:txBody>
      </p:sp>
      <p:sp>
        <p:nvSpPr>
          <p:cNvPr id="92" name="Google Shape;92;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457200" rtl="0" algn="l">
              <a:spcBef>
                <a:spcPts val="0"/>
              </a:spcBef>
              <a:spcAft>
                <a:spcPts val="1600"/>
              </a:spcAft>
              <a:buNone/>
            </a:pPr>
            <a:r>
              <a:rPr lang="en" sz="2000"/>
              <a:t>Depth First Search is an algorithm for traversing or searching tree or graph data structures</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269025" y="1420875"/>
            <a:ext cx="8522100" cy="319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It starts at the tree root, and explores all of the neighbor nodes at the present depth prior to moving on to the nodes at the next depth level. It uses the opposite strategy as depth-first search, which instead explores the node branch as far as possible before being forced to backtrack and expand other nodes.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The algorithm starts with examining the node A and all of its neighbours. In the next step, the neighbours of the nearest node of A are explored and process continues in the further steps. The algorithm explores all neighbours of all the nodes and ensures that each node is visited exactly once and no node is visited twice</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The time complexity can be expressed as O(|V|+|E|), since every vertex and every edge will be explored in the worst case. V is the number of vertices and E is the number of edges in the graph.</a:t>
            </a:r>
            <a:endParaRPr sz="1500"/>
          </a:p>
        </p:txBody>
      </p:sp>
      <p:sp>
        <p:nvSpPr>
          <p:cNvPr id="98" name="Google Shape;98;p18"/>
          <p:cNvSpPr txBox="1"/>
          <p:nvPr/>
        </p:nvSpPr>
        <p:spPr>
          <a:xfrm>
            <a:off x="277475" y="244275"/>
            <a:ext cx="8522100" cy="117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400">
                <a:solidFill>
                  <a:schemeClr val="accent1"/>
                </a:solidFill>
                <a:latin typeface="Old Standard TT"/>
                <a:ea typeface="Old Standard TT"/>
                <a:cs typeface="Old Standard TT"/>
                <a:sym typeface="Old Standard TT"/>
              </a:rPr>
              <a:t>Br</a:t>
            </a:r>
            <a:r>
              <a:rPr lang="en" sz="5400">
                <a:solidFill>
                  <a:schemeClr val="accent1"/>
                </a:solidFill>
                <a:latin typeface="Old Standard TT"/>
                <a:ea typeface="Old Standard TT"/>
                <a:cs typeface="Old Standard TT"/>
                <a:sym typeface="Old Standard TT"/>
              </a:rPr>
              <a:t>eadth First Search</a:t>
            </a:r>
            <a:endParaRPr>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Breadth</a:t>
            </a:r>
            <a:r>
              <a:rPr lang="en"/>
              <a:t> First Search (Procedure)</a:t>
            </a:r>
            <a:endParaRPr/>
          </a:p>
        </p:txBody>
      </p:sp>
      <p:sp>
        <p:nvSpPr>
          <p:cNvPr id="104" name="Google Shape;104;p19"/>
          <p:cNvSpPr txBox="1"/>
          <p:nvPr>
            <p:ph idx="1" type="body"/>
          </p:nvPr>
        </p:nvSpPr>
        <p:spPr>
          <a:xfrm>
            <a:off x="311700" y="1171675"/>
            <a:ext cx="84795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Step 1: SET STATUS = 1 (ready state) for each node in G </a:t>
            </a:r>
            <a:endParaRPr sz="1600"/>
          </a:p>
          <a:p>
            <a:pPr indent="0" lvl="0" marL="0" rtl="0" algn="l">
              <a:spcBef>
                <a:spcPts val="1600"/>
              </a:spcBef>
              <a:spcAft>
                <a:spcPts val="0"/>
              </a:spcAft>
              <a:buNone/>
            </a:pPr>
            <a:r>
              <a:rPr lang="en" sz="1600"/>
              <a:t>Step 2: Enqueue the starting node A and set its STATUS = 2 (waiting state) </a:t>
            </a:r>
            <a:endParaRPr sz="1600"/>
          </a:p>
          <a:p>
            <a:pPr indent="0" lvl="0" marL="0" rtl="0" algn="l">
              <a:spcBef>
                <a:spcPts val="1600"/>
              </a:spcBef>
              <a:spcAft>
                <a:spcPts val="0"/>
              </a:spcAft>
              <a:buNone/>
            </a:pPr>
            <a:r>
              <a:rPr lang="en" sz="1600"/>
              <a:t>Step 3: Repeat Steps 4 and 5 until QUEUE is empty </a:t>
            </a:r>
            <a:endParaRPr sz="1600"/>
          </a:p>
          <a:p>
            <a:pPr indent="0" lvl="0" marL="0" rtl="0" algn="l">
              <a:spcBef>
                <a:spcPts val="1600"/>
              </a:spcBef>
              <a:spcAft>
                <a:spcPts val="0"/>
              </a:spcAft>
              <a:buNone/>
            </a:pPr>
            <a:r>
              <a:rPr lang="en" sz="1600"/>
              <a:t>Step 4: Dequeue a node N. Process it and set its STATUS = 3 (processed state). </a:t>
            </a:r>
            <a:endParaRPr sz="1600"/>
          </a:p>
          <a:p>
            <a:pPr indent="0" lvl="0" marL="0" rtl="0" algn="l">
              <a:spcBef>
                <a:spcPts val="1600"/>
              </a:spcBef>
              <a:spcAft>
                <a:spcPts val="0"/>
              </a:spcAft>
              <a:buNone/>
            </a:pPr>
            <a:r>
              <a:rPr lang="en" sz="1600"/>
              <a:t>Step 5: Enqueue all the neighbours of N that are in the ready state (whose STATUS = 1) and set their STATUS = 2 (waiting state) [END OF LOOP] </a:t>
            </a:r>
            <a:endParaRPr sz="1600"/>
          </a:p>
          <a:p>
            <a:pPr indent="0" lvl="0" marL="0" rtl="0" algn="l">
              <a:spcBef>
                <a:spcPts val="1600"/>
              </a:spcBef>
              <a:spcAft>
                <a:spcPts val="1600"/>
              </a:spcAft>
              <a:buNone/>
            </a:pPr>
            <a:r>
              <a:rPr lang="en" sz="1600"/>
              <a:t>Step 6: EXIT</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idx="2" type="body"/>
          </p:nvPr>
        </p:nvSpPr>
        <p:spPr>
          <a:xfrm>
            <a:off x="2891225" y="1479725"/>
            <a:ext cx="6168900" cy="308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Breadth </a:t>
            </a:r>
            <a:r>
              <a:rPr lang="en" sz="1700"/>
              <a:t>- First Search starting at 0, Mark 0 as visited and insert 0 to the Queue. Then, traverse the unvisited adjacent nodes (i.e. 3 and 1), Now mark 3 and 1 as visited and insert them into the Queue. Traversing iterations should be repeated until all nodes are visited.Once all the nodes are visited then delete the nodes on the queue and print them as they are deleted.</a:t>
            </a:r>
            <a:endParaRPr sz="1700"/>
          </a:p>
          <a:p>
            <a:pPr indent="0" lvl="0" marL="0" rtl="0" algn="l">
              <a:spcBef>
                <a:spcPts val="1600"/>
              </a:spcBef>
              <a:spcAft>
                <a:spcPts val="0"/>
              </a:spcAft>
              <a:buNone/>
            </a:pPr>
            <a:r>
              <a:rPr lang="en" sz="1700"/>
              <a:t>Result : 0,1,2,3,4,5,6</a:t>
            </a:r>
            <a:endParaRPr sz="1700"/>
          </a:p>
          <a:p>
            <a:pPr indent="0" lvl="0" marL="0" rtl="0" algn="l">
              <a:spcBef>
                <a:spcPts val="1600"/>
              </a:spcBef>
              <a:spcAft>
                <a:spcPts val="1600"/>
              </a:spcAft>
              <a:buNone/>
            </a:pPr>
            <a:r>
              <a:t/>
            </a:r>
            <a:endParaRPr sz="1700"/>
          </a:p>
        </p:txBody>
      </p:sp>
      <p:sp>
        <p:nvSpPr>
          <p:cNvPr id="110" name="Google Shape;110;p20"/>
          <p:cNvSpPr txBox="1"/>
          <p:nvPr>
            <p:ph type="title"/>
          </p:nvPr>
        </p:nvSpPr>
        <p:spPr>
          <a:xfrm>
            <a:off x="311700" y="445025"/>
            <a:ext cx="8520600" cy="5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Breadth </a:t>
            </a:r>
            <a:r>
              <a:rPr lang="en"/>
              <a:t>First Search (Example)</a:t>
            </a:r>
            <a:endParaRPr/>
          </a:p>
          <a:p>
            <a:pPr indent="0" lvl="0" marL="0" rtl="0" algn="l">
              <a:spcBef>
                <a:spcPts val="0"/>
              </a:spcBef>
              <a:spcAft>
                <a:spcPts val="0"/>
              </a:spcAft>
              <a:buNone/>
            </a:pPr>
            <a:r>
              <a:t/>
            </a:r>
            <a:endParaRPr/>
          </a:p>
        </p:txBody>
      </p:sp>
      <p:pic>
        <p:nvPicPr>
          <p:cNvPr id="111" name="Google Shape;111;p20"/>
          <p:cNvPicPr preferRelativeResize="0"/>
          <p:nvPr/>
        </p:nvPicPr>
        <p:blipFill>
          <a:blip r:embed="rId3">
            <a:alphaModFix/>
          </a:blip>
          <a:stretch>
            <a:fillRect/>
          </a:stretch>
        </p:blipFill>
        <p:spPr>
          <a:xfrm>
            <a:off x="311700" y="1544750"/>
            <a:ext cx="2286000" cy="2743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0" y="681300"/>
            <a:ext cx="4235100" cy="273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500">
                <a:solidFill>
                  <a:srgbClr val="222222"/>
                </a:solidFill>
                <a:highlight>
                  <a:srgbClr val="FFFFFF"/>
                </a:highlight>
                <a:latin typeface="Arial"/>
                <a:ea typeface="Arial"/>
                <a:cs typeface="Arial"/>
                <a:sym typeface="Arial"/>
              </a:rPr>
              <a:t>Breadth </a:t>
            </a:r>
            <a:r>
              <a:rPr b="1" lang="en" sz="3500">
                <a:solidFill>
                  <a:srgbClr val="222222"/>
                </a:solidFill>
                <a:highlight>
                  <a:srgbClr val="FFFFFF"/>
                </a:highlight>
                <a:latin typeface="Arial"/>
                <a:ea typeface="Arial"/>
                <a:cs typeface="Arial"/>
                <a:sym typeface="Arial"/>
              </a:rPr>
              <a:t>- first search</a:t>
            </a:r>
            <a:r>
              <a:rPr lang="en" sz="3500">
                <a:solidFill>
                  <a:srgbClr val="222222"/>
                </a:solidFill>
                <a:highlight>
                  <a:srgbClr val="FFFFFF"/>
                </a:highlight>
                <a:latin typeface="Arial"/>
                <a:ea typeface="Arial"/>
                <a:cs typeface="Arial"/>
                <a:sym typeface="Arial"/>
              </a:rPr>
              <a:t> (</a:t>
            </a:r>
            <a:r>
              <a:rPr b="1" lang="en" sz="3500">
                <a:solidFill>
                  <a:srgbClr val="222222"/>
                </a:solidFill>
                <a:highlight>
                  <a:srgbClr val="FFFFFF"/>
                </a:highlight>
                <a:latin typeface="Arial"/>
                <a:ea typeface="Arial"/>
                <a:cs typeface="Arial"/>
                <a:sym typeface="Arial"/>
              </a:rPr>
              <a:t>Applications</a:t>
            </a:r>
            <a:r>
              <a:rPr lang="en" sz="3500">
                <a:solidFill>
                  <a:srgbClr val="222222"/>
                </a:solidFill>
                <a:highlight>
                  <a:srgbClr val="FFFFFF"/>
                </a:highlight>
                <a:latin typeface="Arial"/>
                <a:ea typeface="Arial"/>
                <a:cs typeface="Arial"/>
                <a:sym typeface="Arial"/>
              </a:rPr>
              <a:t>)</a:t>
            </a:r>
            <a:endParaRPr sz="3500"/>
          </a:p>
        </p:txBody>
      </p:sp>
      <p:sp>
        <p:nvSpPr>
          <p:cNvPr id="117" name="Google Shape;117;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SzPts val="2000"/>
              <a:buChar char="●"/>
            </a:pPr>
            <a:r>
              <a:rPr lang="en" sz="2000"/>
              <a:t>P2P Networks</a:t>
            </a:r>
            <a:endParaRPr sz="2000"/>
          </a:p>
          <a:p>
            <a:pPr indent="-355600" lvl="0" marL="457200" rtl="0" algn="l">
              <a:spcBef>
                <a:spcPts val="0"/>
              </a:spcBef>
              <a:spcAft>
                <a:spcPts val="0"/>
              </a:spcAft>
              <a:buSzPts val="2000"/>
              <a:buChar char="●"/>
            </a:pPr>
            <a:r>
              <a:rPr lang="en" sz="2000"/>
              <a:t>Web Crawlers </a:t>
            </a:r>
            <a:endParaRPr sz="2000"/>
          </a:p>
          <a:p>
            <a:pPr indent="-355600" lvl="0" marL="457200" rtl="0" algn="l">
              <a:spcBef>
                <a:spcPts val="0"/>
              </a:spcBef>
              <a:spcAft>
                <a:spcPts val="0"/>
              </a:spcAft>
              <a:buSzPts val="2000"/>
              <a:buChar char="●"/>
            </a:pPr>
            <a:r>
              <a:rPr lang="en" sz="2000"/>
              <a:t>Navigation System</a:t>
            </a:r>
            <a:endParaRPr sz="2000"/>
          </a:p>
          <a:p>
            <a:pPr indent="-323850" lvl="0" marL="457200" rtl="0" algn="l">
              <a:spcBef>
                <a:spcPts val="0"/>
              </a:spcBef>
              <a:spcAft>
                <a:spcPts val="0"/>
              </a:spcAft>
              <a:buSzPts val="1500"/>
              <a:buChar char="●"/>
            </a:pPr>
            <a:r>
              <a:rPr lang="en" sz="2000"/>
              <a:t>Network Broadcasting</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