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AeN7WP8xHewXqhAXUXamRpEza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e0a364d3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e0a364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e0a364d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83e0a364d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3e0a364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83e0a364d3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e0a364d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83e0a364d3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e0a364d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83e0a364d3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e0a364d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83e0a364d3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e0a364d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83e0a364d3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e0a364d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3e0a364d3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e0a364d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83e0a364d3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e0a364d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83e0a364d3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e0a364d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83e0a364d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e0a364d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3e0a364d3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4"/>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4"/>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2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2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cxnSp>
        <p:nvCxnSpPr>
          <p:cNvPr id="17" name="Google Shape;17;p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3" name="Shape 23"/>
        <p:cNvGrpSpPr/>
        <p:nvPr/>
      </p:nvGrpSpPr>
      <p:grpSpPr>
        <a:xfrm>
          <a:off x="0" y="0"/>
          <a:ext cx="0" cy="0"/>
          <a:chOff x="0" y="0"/>
          <a:chExt cx="0" cy="0"/>
        </a:xfrm>
      </p:grpSpPr>
      <p:sp>
        <p:nvSpPr>
          <p:cNvPr id="24" name="Google Shape;24;p1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1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26" name="Google Shape;26;p17"/>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7" name="Google Shape;27;p1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8" name="Google Shape;28;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cxnSp>
        <p:nvCxnSpPr>
          <p:cNvPr id="31" name="Google Shape;31;p1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1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cxnSp>
        <p:nvCxnSpPr>
          <p:cNvPr id="35" name="Google Shape;35;p1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19"/>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9"/>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cxnSp>
        <p:nvCxnSpPr>
          <p:cNvPr id="44" name="Google Shape;44;p21"/>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5" name="Google Shape;45;p21"/>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21"/>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8" name="Shape 48"/>
        <p:cNvGrpSpPr/>
        <p:nvPr/>
      </p:nvGrpSpPr>
      <p:grpSpPr>
        <a:xfrm>
          <a:off x="0" y="0"/>
          <a:ext cx="0" cy="0"/>
          <a:chOff x="0" y="0"/>
          <a:chExt cx="0" cy="0"/>
        </a:xfrm>
      </p:grpSpPr>
      <p:sp>
        <p:nvSpPr>
          <p:cNvPr id="49" name="Google Shape;49;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 name="Google Shape;5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g83e0a364d3_1_0"/>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DAA_Assignment 2 (Day 2)</a:t>
            </a:r>
            <a:endParaRPr/>
          </a:p>
        </p:txBody>
      </p:sp>
      <p:sp>
        <p:nvSpPr>
          <p:cNvPr id="64" name="Google Shape;64;g83e0a364d3_1_0"/>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83e0a364d3_0_10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t>Kruskal's </a:t>
            </a:r>
            <a:r>
              <a:rPr lang="en" sz="3500"/>
              <a:t>Algorithm</a:t>
            </a:r>
            <a:endParaRPr sz="2800"/>
          </a:p>
        </p:txBody>
      </p:sp>
      <p:sp>
        <p:nvSpPr>
          <p:cNvPr id="118" name="Google Shape;118;g83e0a364d3_0_108"/>
          <p:cNvSpPr txBox="1"/>
          <p:nvPr>
            <p:ph idx="1" type="body"/>
          </p:nvPr>
        </p:nvSpPr>
        <p:spPr>
          <a:xfrm>
            <a:off x="387900" y="1246350"/>
            <a:ext cx="8368200" cy="31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t/>
            </a:r>
            <a:endParaRPr sz="2000"/>
          </a:p>
          <a:p>
            <a:pPr indent="0" lvl="0" marL="0" rtl="0" algn="l">
              <a:lnSpc>
                <a:spcPct val="115000"/>
              </a:lnSpc>
              <a:spcBef>
                <a:spcPts val="1600"/>
              </a:spcBef>
              <a:spcAft>
                <a:spcPts val="0"/>
              </a:spcAft>
              <a:buSzPts val="1800"/>
              <a:buNone/>
            </a:pPr>
            <a:r>
              <a:rPr lang="en" sz="2000"/>
              <a:t>Time Complexity : </a:t>
            </a:r>
            <a:endParaRPr sz="2000"/>
          </a:p>
          <a:p>
            <a:pPr indent="0" lvl="0" marL="0" rtl="0" algn="l">
              <a:lnSpc>
                <a:spcPct val="115000"/>
              </a:lnSpc>
              <a:spcBef>
                <a:spcPts val="1600"/>
              </a:spcBef>
              <a:spcAft>
                <a:spcPts val="1600"/>
              </a:spcAft>
              <a:buSzPts val="1800"/>
              <a:buNone/>
            </a:pPr>
            <a:r>
              <a:rPr lang="en" sz="2000"/>
              <a:t>Kruskal's algorithm can be shown to run in O(E log E) time, or equivalently, O(E log V) time, where E is the number of edges in the graph and V is the number of vertices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83e0a364d3_0_98"/>
          <p:cNvSpPr txBox="1"/>
          <p:nvPr>
            <p:ph type="title"/>
          </p:nvPr>
        </p:nvSpPr>
        <p:spPr>
          <a:xfrm>
            <a:off x="428538" y="3718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t>Kruskal's Algorithm (Algo.)</a:t>
            </a:r>
            <a:endParaRPr/>
          </a:p>
        </p:txBody>
      </p:sp>
      <p:sp>
        <p:nvSpPr>
          <p:cNvPr id="124" name="Google Shape;124;g83e0a364d3_0_98"/>
          <p:cNvSpPr txBox="1"/>
          <p:nvPr/>
        </p:nvSpPr>
        <p:spPr>
          <a:xfrm>
            <a:off x="201900" y="1415725"/>
            <a:ext cx="8740200" cy="3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1: Create a forest in such a way that each graph is a separate tree.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2: Create a priority queue Q that contains all the edges of the graph.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3: Repeat Steps 4 and 5 while Q is NOT EMPTY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4: Remove an edge from Q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5: IF the edge obtained in Step 4 connects two different trees, then Add it to the forest (for combining two trees into one tree). ELSE Discard the edge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6: END</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83e0a364d3_0_90"/>
          <p:cNvSpPr txBox="1"/>
          <p:nvPr>
            <p:ph type="title"/>
          </p:nvPr>
        </p:nvSpPr>
        <p:spPr>
          <a:xfrm>
            <a:off x="352338" y="37187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000"/>
              <a:buNone/>
            </a:pPr>
            <a:r>
              <a:rPr lang="en" sz="3500"/>
              <a:t>Kruskal's Algorithm (Example)</a:t>
            </a:r>
            <a:endParaRPr/>
          </a:p>
        </p:txBody>
      </p:sp>
      <p:pic>
        <p:nvPicPr>
          <p:cNvPr id="130" name="Google Shape;130;g83e0a364d3_0_90"/>
          <p:cNvPicPr preferRelativeResize="0"/>
          <p:nvPr/>
        </p:nvPicPr>
        <p:blipFill>
          <a:blip r:embed="rId3">
            <a:alphaModFix/>
          </a:blip>
          <a:stretch>
            <a:fillRect/>
          </a:stretch>
        </p:blipFill>
        <p:spPr>
          <a:xfrm>
            <a:off x="224950" y="1409950"/>
            <a:ext cx="3019425" cy="1752600"/>
          </a:xfrm>
          <a:prstGeom prst="rect">
            <a:avLst/>
          </a:prstGeom>
          <a:noFill/>
          <a:ln>
            <a:noFill/>
          </a:ln>
        </p:spPr>
      </p:pic>
      <p:sp>
        <p:nvSpPr>
          <p:cNvPr id="131" name="Google Shape;131;g83e0a364d3_0_90"/>
          <p:cNvSpPr txBox="1"/>
          <p:nvPr/>
        </p:nvSpPr>
        <p:spPr>
          <a:xfrm>
            <a:off x="2422175" y="1470175"/>
            <a:ext cx="6667500" cy="3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                   Start constructing the tree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Add AB to the MST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Add DE to the MST</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Add BC to the MST</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The next step is to add AE, but we can't add that as it will cause a cycle.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The next edge to be added is AC, but it can't be added as it will cause a cycle</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The next edge to be added is AD, but it can't be added as it will contain a cycle.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Hence, the final MST is the one which is shown in the step 4. the cost of MST = 1 + 2 + 3 + 4 = 10.</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7"/>
          <p:cNvSpPr txBox="1"/>
          <p:nvPr>
            <p:ph idx="2" type="body"/>
          </p:nvPr>
        </p:nvSpPr>
        <p:spPr>
          <a:xfrm>
            <a:off x="5006100" y="687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None/>
            </a:pPr>
            <a:r>
              <a:rPr lang="en" sz="2000"/>
              <a:t>To find a spanning tree whose sum of edge weights is as small as possible for a weighted undirected graph</a:t>
            </a:r>
            <a:endParaRPr/>
          </a:p>
        </p:txBody>
      </p:sp>
      <p:sp>
        <p:nvSpPr>
          <p:cNvPr id="137" name="Google Shape;137;p7"/>
          <p:cNvSpPr txBox="1"/>
          <p:nvPr>
            <p:ph type="title"/>
          </p:nvPr>
        </p:nvSpPr>
        <p:spPr>
          <a:xfrm>
            <a:off x="235125" y="1407375"/>
            <a:ext cx="4045200" cy="173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t/>
            </a:r>
            <a:endParaRPr sz="3500"/>
          </a:p>
          <a:p>
            <a:pPr indent="0" lvl="0" marL="0" rtl="0" algn="ctr">
              <a:lnSpc>
                <a:spcPct val="100000"/>
              </a:lnSpc>
              <a:spcBef>
                <a:spcPts val="0"/>
              </a:spcBef>
              <a:spcAft>
                <a:spcPts val="0"/>
              </a:spcAft>
              <a:buSzPts val="3800"/>
              <a:buNone/>
            </a:pPr>
            <a:r>
              <a:rPr lang="en" sz="3500"/>
              <a:t>Prim’s Algorithm</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Prim’s Minimum Spanning Tree</a:t>
            </a:r>
            <a:endParaRPr sz="2800"/>
          </a:p>
        </p:txBody>
      </p:sp>
      <p:sp>
        <p:nvSpPr>
          <p:cNvPr id="143" name="Google Shape;143;p8"/>
          <p:cNvSpPr txBox="1"/>
          <p:nvPr>
            <p:ph idx="1" type="body"/>
          </p:nvPr>
        </p:nvSpPr>
        <p:spPr>
          <a:xfrm>
            <a:off x="387900" y="1246350"/>
            <a:ext cx="8368200" cy="31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Prim’s algorithm is a Greedy Approach.</a:t>
            </a:r>
            <a:endParaRPr sz="2000"/>
          </a:p>
          <a:p>
            <a:pPr indent="0" lvl="0" marL="0" rtl="0" algn="l">
              <a:lnSpc>
                <a:spcPct val="115000"/>
              </a:lnSpc>
              <a:spcBef>
                <a:spcPts val="1600"/>
              </a:spcBef>
              <a:spcAft>
                <a:spcPts val="0"/>
              </a:spcAft>
              <a:buSzPts val="1800"/>
              <a:buNone/>
            </a:pPr>
            <a:r>
              <a:rPr lang="en" sz="2000"/>
              <a:t>The algorithm operates by building this tree one vertex at a time, from an arbitrary starting vertex, at each step adding the cheapest possible connection from the tree to another vertex.</a:t>
            </a:r>
            <a:endParaRPr sz="2000"/>
          </a:p>
          <a:p>
            <a:pPr indent="0" lvl="0" marL="0" rtl="0" algn="l">
              <a:lnSpc>
                <a:spcPct val="115000"/>
              </a:lnSpc>
              <a:spcBef>
                <a:spcPts val="1600"/>
              </a:spcBef>
              <a:spcAft>
                <a:spcPts val="0"/>
              </a:spcAft>
              <a:buSzPts val="1800"/>
              <a:buNone/>
            </a:pPr>
            <a:r>
              <a:rPr lang="en" sz="2000"/>
              <a:t>The time complexity of Prim's algorithm depends on the data structures used for the graph and for ordering the edges by weight.</a:t>
            </a:r>
            <a:endParaRPr sz="2000"/>
          </a:p>
          <a:p>
            <a:pPr indent="0" lvl="0" marL="0" rtl="0" algn="l">
              <a:lnSpc>
                <a:spcPct val="115000"/>
              </a:lnSpc>
              <a:spcBef>
                <a:spcPts val="1600"/>
              </a:spcBef>
              <a:spcAft>
                <a:spcPts val="1600"/>
              </a:spcAft>
              <a:buSzPts val="1800"/>
              <a:buNone/>
            </a:pPr>
            <a:r>
              <a:rPr lang="en" sz="2000"/>
              <a:t>O(N^2) - Adjacency matrix (what we will be using in this problem)</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Idea Behind Prim’s Algorithm</a:t>
            </a:r>
            <a:endParaRPr/>
          </a:p>
        </p:txBody>
      </p:sp>
      <p:sp>
        <p:nvSpPr>
          <p:cNvPr id="149" name="Google Shape;149;p9"/>
          <p:cNvSpPr txBox="1"/>
          <p:nvPr>
            <p:ph idx="1" type="body"/>
          </p:nvPr>
        </p:nvSpPr>
        <p:spPr>
          <a:xfrm>
            <a:off x="387900" y="1657750"/>
            <a:ext cx="8293200" cy="31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900"/>
              <a:t>The idea behind Prim’s algorithm is simple, a spanning tree means all vertices must be connected. So the two disjoint subsets of vertices must be connected to make a Spanning Tree. And they must be connected with the minimum weight edge to make it a Minimum Spanning Tree.Two sets of vertices are maintained. The first set contains the vertices already included in the MST, the other set contains the vertices not yet included. At every step, it considers all the edges that connect the two sets, and picks the minimum weight edge from these edges. After picking the edge, it moves the other endpoint of the edge to the set containing MST.</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352338" y="3718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Idea of solving problems using Prim’s Algo.</a:t>
            </a:r>
            <a:endParaRPr/>
          </a:p>
        </p:txBody>
      </p:sp>
      <p:sp>
        <p:nvSpPr>
          <p:cNvPr id="155" name="Google Shape;155;p10"/>
          <p:cNvSpPr txBox="1"/>
          <p:nvPr/>
        </p:nvSpPr>
        <p:spPr>
          <a:xfrm>
            <a:off x="3664788" y="1371900"/>
            <a:ext cx="5055900" cy="158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900"/>
              <a:buFont typeface="Arial"/>
              <a:buNone/>
            </a:pPr>
            <a:r>
              <a:rPr b="0" i="0" lang="en" sz="1900" u="none" cap="none" strike="noStrike">
                <a:solidFill>
                  <a:schemeClr val="dk1"/>
                </a:solidFill>
                <a:latin typeface="Roboto"/>
                <a:ea typeface="Roboto"/>
                <a:cs typeface="Roboto"/>
                <a:sym typeface="Roboto"/>
              </a:rPr>
              <a:t>Given weighted Undirected Graph</a:t>
            </a:r>
            <a:endParaRPr b="0" i="0" sz="1400" u="none" cap="none" strike="noStrike">
              <a:solidFill>
                <a:srgbClr val="000000"/>
              </a:solidFill>
              <a:latin typeface="Roboto"/>
              <a:ea typeface="Roboto"/>
              <a:cs typeface="Roboto"/>
              <a:sym typeface="Roboto"/>
            </a:endParaRPr>
          </a:p>
        </p:txBody>
      </p:sp>
      <p:pic>
        <p:nvPicPr>
          <p:cNvPr id="156" name="Google Shape;156;p10"/>
          <p:cNvPicPr preferRelativeResize="0"/>
          <p:nvPr/>
        </p:nvPicPr>
        <p:blipFill rotWithShape="1">
          <a:blip r:embed="rId3">
            <a:alphaModFix/>
          </a:blip>
          <a:srcRect b="0" l="0" r="0" t="0"/>
          <a:stretch/>
        </p:blipFill>
        <p:spPr>
          <a:xfrm>
            <a:off x="392938" y="3184975"/>
            <a:ext cx="3131250" cy="1586600"/>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392938" y="1371800"/>
            <a:ext cx="3131251" cy="1586600"/>
          </a:xfrm>
          <a:prstGeom prst="rect">
            <a:avLst/>
          </a:prstGeom>
          <a:noFill/>
          <a:ln>
            <a:noFill/>
          </a:ln>
        </p:spPr>
      </p:pic>
      <p:sp>
        <p:nvSpPr>
          <p:cNvPr id="158" name="Google Shape;158;p10"/>
          <p:cNvSpPr txBox="1"/>
          <p:nvPr/>
        </p:nvSpPr>
        <p:spPr>
          <a:xfrm>
            <a:off x="3735763" y="3184925"/>
            <a:ext cx="5055900" cy="15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900"/>
              <a:buFont typeface="Arial"/>
              <a:buNone/>
            </a:pPr>
            <a:r>
              <a:rPr b="0" i="0" lang="en" sz="1900" u="none" cap="none" strike="noStrike">
                <a:solidFill>
                  <a:schemeClr val="dk1"/>
                </a:solidFill>
                <a:latin typeface="Roboto"/>
                <a:ea typeface="Roboto"/>
                <a:cs typeface="Roboto"/>
                <a:sym typeface="Roboto"/>
              </a:rPr>
              <a:t>Minimum Spanning Tree of the Graph                ( Prim’s Algorithm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28538" y="3718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Prim’s Algorithm (Algo.)</a:t>
            </a:r>
            <a:endParaRPr/>
          </a:p>
        </p:txBody>
      </p:sp>
      <p:sp>
        <p:nvSpPr>
          <p:cNvPr id="164" name="Google Shape;164;p11"/>
          <p:cNvSpPr txBox="1"/>
          <p:nvPr/>
        </p:nvSpPr>
        <p:spPr>
          <a:xfrm>
            <a:off x="201900" y="1860225"/>
            <a:ext cx="8740200" cy="297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1: Select a starting vertex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2: Repeat Steps 3 and 4 until there are fringe vertices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3: Select an edge e connecting the tree vertex and fringe vertex that has minimum weight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4: Add the selected edge and the vertex to the minimum spanning tree  T</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1500">
                <a:solidFill>
                  <a:schemeClr val="dk1"/>
                </a:solidFill>
                <a:latin typeface="Roboto"/>
                <a:ea typeface="Roboto"/>
                <a:cs typeface="Roboto"/>
                <a:sym typeface="Roboto"/>
              </a:rPr>
              <a:t>Step 5: EXIT</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g83e0a364d3_0_129"/>
          <p:cNvSpPr txBox="1"/>
          <p:nvPr>
            <p:ph idx="2" type="body"/>
          </p:nvPr>
        </p:nvSpPr>
        <p:spPr>
          <a:xfrm>
            <a:off x="50061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None/>
            </a:pPr>
            <a:r>
              <a:rPr lang="en" sz="2000"/>
              <a:t>MST a spanning tree whose sum of edge weights is as small as possible. More generally, any edge-weighted undirected graph has a minimum spanning forest, which is a union of the minimum spanning trees for its connected components.</a:t>
            </a:r>
            <a:endParaRPr/>
          </a:p>
        </p:txBody>
      </p:sp>
      <p:sp>
        <p:nvSpPr>
          <p:cNvPr id="70" name="Google Shape;70;g83e0a364d3_0_129"/>
          <p:cNvSpPr txBox="1"/>
          <p:nvPr>
            <p:ph type="title"/>
          </p:nvPr>
        </p:nvSpPr>
        <p:spPr>
          <a:xfrm>
            <a:off x="235125" y="1407375"/>
            <a:ext cx="4045200" cy="180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3500"/>
              <a:t>Minimum Spanning Tree</a:t>
            </a:r>
            <a:endParaRPr sz="3500"/>
          </a:p>
          <a:p>
            <a:pPr indent="0" lvl="0" marL="0" rtl="0" algn="ctr">
              <a:lnSpc>
                <a:spcPct val="100000"/>
              </a:lnSpc>
              <a:spcBef>
                <a:spcPts val="0"/>
              </a:spcBef>
              <a:spcAft>
                <a:spcPts val="0"/>
              </a:spcAft>
              <a:buSzPts val="3800"/>
              <a:buNone/>
            </a:pPr>
            <a:r>
              <a:rPr lang="en" sz="3500"/>
              <a:t>(MST)</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g83e0a364d3_0_13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Minimum Spanning Tree</a:t>
            </a:r>
            <a:endParaRPr sz="2800"/>
          </a:p>
        </p:txBody>
      </p:sp>
      <p:sp>
        <p:nvSpPr>
          <p:cNvPr id="76" name="Google Shape;76;g83e0a364d3_0_139"/>
          <p:cNvSpPr txBox="1"/>
          <p:nvPr>
            <p:ph idx="1" type="body"/>
          </p:nvPr>
        </p:nvSpPr>
        <p:spPr>
          <a:xfrm>
            <a:off x="387900" y="1246350"/>
            <a:ext cx="8368200" cy="31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t/>
            </a:r>
            <a:endParaRPr sz="2000"/>
          </a:p>
          <a:p>
            <a:pPr indent="0" lvl="0" marL="0" rtl="0" algn="l">
              <a:lnSpc>
                <a:spcPct val="115000"/>
              </a:lnSpc>
              <a:spcBef>
                <a:spcPts val="1600"/>
              </a:spcBef>
              <a:spcAft>
                <a:spcPts val="0"/>
              </a:spcAft>
              <a:buSzPts val="1800"/>
              <a:buNone/>
            </a:pPr>
            <a:r>
              <a:rPr lang="en" sz="2000"/>
              <a:t>Time Complexity : </a:t>
            </a:r>
            <a:endParaRPr sz="2000"/>
          </a:p>
          <a:p>
            <a:pPr indent="0" lvl="0" marL="0" rtl="0" algn="l">
              <a:lnSpc>
                <a:spcPct val="115000"/>
              </a:lnSpc>
              <a:spcBef>
                <a:spcPts val="1600"/>
              </a:spcBef>
              <a:spcAft>
                <a:spcPts val="1600"/>
              </a:spcAft>
              <a:buSzPts val="1800"/>
              <a:buNone/>
            </a:pPr>
            <a:r>
              <a:rPr lang="en" sz="2000"/>
              <a:t>Kruskal's algorithm can be shown to run in O(E log E) time, or equivalently, O(E log V) time, where E is the number of edges in the graph and V is the number of vertices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g83e0a364d3_0_13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General Properties of </a:t>
            </a:r>
            <a:r>
              <a:rPr lang="en" sz="2800"/>
              <a:t>Minimum Spanning Tree</a:t>
            </a:r>
            <a:endParaRPr sz="2800"/>
          </a:p>
        </p:txBody>
      </p:sp>
      <p:sp>
        <p:nvSpPr>
          <p:cNvPr id="82" name="Google Shape;82;g83e0a364d3_0_134"/>
          <p:cNvSpPr txBox="1"/>
          <p:nvPr>
            <p:ph idx="1" type="body"/>
          </p:nvPr>
        </p:nvSpPr>
        <p:spPr>
          <a:xfrm>
            <a:off x="387900" y="1270600"/>
            <a:ext cx="8368200" cy="34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1)C</a:t>
            </a:r>
            <a:r>
              <a:rPr lang="en"/>
              <a:t>onnected graph G can have more than one spanning tree. </a:t>
            </a:r>
            <a:endParaRPr/>
          </a:p>
          <a:p>
            <a:pPr indent="0" lvl="0" marL="0" rtl="0" algn="l">
              <a:lnSpc>
                <a:spcPct val="115000"/>
              </a:lnSpc>
              <a:spcBef>
                <a:spcPts val="1600"/>
              </a:spcBef>
              <a:spcAft>
                <a:spcPts val="0"/>
              </a:spcAft>
              <a:buSzPts val="1800"/>
              <a:buNone/>
            </a:pPr>
            <a:r>
              <a:rPr lang="en"/>
              <a:t>2)All possible spanning trees of graph G, have the same number of edges and vertices. </a:t>
            </a:r>
            <a:endParaRPr/>
          </a:p>
          <a:p>
            <a:pPr indent="0" lvl="0" marL="0" rtl="0" algn="l">
              <a:lnSpc>
                <a:spcPct val="115000"/>
              </a:lnSpc>
              <a:spcBef>
                <a:spcPts val="1600"/>
              </a:spcBef>
              <a:spcAft>
                <a:spcPts val="0"/>
              </a:spcAft>
              <a:buSzPts val="1800"/>
              <a:buNone/>
            </a:pPr>
            <a:r>
              <a:rPr lang="en"/>
              <a:t>3)The spanning tree does not have any cycle (loops). </a:t>
            </a:r>
            <a:endParaRPr/>
          </a:p>
          <a:p>
            <a:pPr indent="0" lvl="0" marL="0" rtl="0" algn="l">
              <a:lnSpc>
                <a:spcPct val="115000"/>
              </a:lnSpc>
              <a:spcBef>
                <a:spcPts val="1600"/>
              </a:spcBef>
              <a:spcAft>
                <a:spcPts val="0"/>
              </a:spcAft>
              <a:buSzPts val="1800"/>
              <a:buNone/>
            </a:pPr>
            <a:r>
              <a:rPr lang="en"/>
              <a:t>4)Removing one edge from the spanning tree will make the graph disconnected, i.e. the spanning tree is minimally connected. </a:t>
            </a:r>
            <a:endParaRPr/>
          </a:p>
          <a:p>
            <a:pPr indent="0" lvl="0" marL="0" rtl="0" algn="l">
              <a:lnSpc>
                <a:spcPct val="115000"/>
              </a:lnSpc>
              <a:spcBef>
                <a:spcPts val="1600"/>
              </a:spcBef>
              <a:spcAft>
                <a:spcPts val="1600"/>
              </a:spcAft>
              <a:buSzPts val="1800"/>
              <a:buNone/>
            </a:pPr>
            <a:r>
              <a:rPr lang="en"/>
              <a:t>5)Adding one edge to the spanning tree will create a circuit or loop/</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g83e0a364d3_0_15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Applications of </a:t>
            </a:r>
            <a:r>
              <a:rPr lang="en" sz="2800"/>
              <a:t>Minimum Spanning Tree</a:t>
            </a:r>
            <a:endParaRPr sz="2800"/>
          </a:p>
        </p:txBody>
      </p:sp>
      <p:sp>
        <p:nvSpPr>
          <p:cNvPr id="88" name="Google Shape;88;g83e0a364d3_0_151"/>
          <p:cNvSpPr txBox="1"/>
          <p:nvPr>
            <p:ph idx="1" type="body"/>
          </p:nvPr>
        </p:nvSpPr>
        <p:spPr>
          <a:xfrm>
            <a:off x="387900" y="1246350"/>
            <a:ext cx="8368200" cy="31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t/>
            </a:r>
            <a:endParaRPr sz="2000"/>
          </a:p>
          <a:p>
            <a:pPr indent="0" lvl="0" marL="0" rtl="0" algn="l">
              <a:lnSpc>
                <a:spcPct val="115000"/>
              </a:lnSpc>
              <a:spcBef>
                <a:spcPts val="1600"/>
              </a:spcBef>
              <a:spcAft>
                <a:spcPts val="0"/>
              </a:spcAft>
              <a:buSzPts val="1800"/>
              <a:buNone/>
            </a:pPr>
            <a:r>
              <a:rPr lang="en" sz="2000"/>
              <a:t>Time Complexity : </a:t>
            </a:r>
            <a:endParaRPr sz="2000"/>
          </a:p>
          <a:p>
            <a:pPr indent="0" lvl="0" marL="0" rtl="0" algn="l">
              <a:lnSpc>
                <a:spcPct val="115000"/>
              </a:lnSpc>
              <a:spcBef>
                <a:spcPts val="1600"/>
              </a:spcBef>
              <a:spcAft>
                <a:spcPts val="1600"/>
              </a:spcAft>
              <a:buSzPts val="1800"/>
              <a:buNone/>
            </a:pPr>
            <a:r>
              <a:rPr lang="en" sz="2000"/>
              <a:t>Kruskal's algorithm can be shown to run in O(E log E) time, or equivalently, O(E log V) time, where E is the number of edges in the graph and V is the number of vertices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g83e0a364d3_0_144"/>
          <p:cNvSpPr txBox="1"/>
          <p:nvPr>
            <p:ph type="title"/>
          </p:nvPr>
        </p:nvSpPr>
        <p:spPr>
          <a:xfrm>
            <a:off x="428538" y="3718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t>Algorithm’s to find MST</a:t>
            </a:r>
            <a:endParaRPr/>
          </a:p>
        </p:txBody>
      </p:sp>
      <p:sp>
        <p:nvSpPr>
          <p:cNvPr id="94" name="Google Shape;94;g83e0a364d3_0_144"/>
          <p:cNvSpPr txBox="1"/>
          <p:nvPr/>
        </p:nvSpPr>
        <p:spPr>
          <a:xfrm>
            <a:off x="353900" y="1397550"/>
            <a:ext cx="8028300" cy="3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20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2000">
                <a:solidFill>
                  <a:schemeClr val="dk1"/>
                </a:solidFill>
                <a:latin typeface="Roboto"/>
                <a:ea typeface="Roboto"/>
                <a:cs typeface="Roboto"/>
                <a:sym typeface="Roboto"/>
              </a:rPr>
              <a:t>There are two algorithm’s to find Minimum Spanning Tree : </a:t>
            </a:r>
            <a:endParaRPr sz="20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20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2000">
                <a:solidFill>
                  <a:schemeClr val="dk1"/>
                </a:solidFill>
                <a:latin typeface="Roboto"/>
                <a:ea typeface="Roboto"/>
                <a:cs typeface="Roboto"/>
                <a:sym typeface="Roboto"/>
              </a:rPr>
              <a:t>1) Prim’s Algorithm</a:t>
            </a:r>
            <a:endParaRPr sz="20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sz="20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rPr lang="en" sz="2000">
                <a:solidFill>
                  <a:schemeClr val="dk1"/>
                </a:solidFill>
                <a:latin typeface="Roboto"/>
                <a:ea typeface="Roboto"/>
                <a:cs typeface="Roboto"/>
                <a:sym typeface="Roboto"/>
              </a:rPr>
              <a:t>2) Kruskal’s Algorithm</a:t>
            </a:r>
            <a:endParaRPr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83e0a364d3_0_156"/>
          <p:cNvSpPr txBox="1"/>
          <p:nvPr>
            <p:ph idx="2" type="body"/>
          </p:nvPr>
        </p:nvSpPr>
        <p:spPr>
          <a:xfrm>
            <a:off x="4572000" y="724200"/>
            <a:ext cx="5279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Civil Network Planning </a:t>
            </a:r>
            <a:endParaRPr/>
          </a:p>
          <a:p>
            <a:pPr indent="-342900" lvl="0" marL="457200" rtl="0" algn="l">
              <a:lnSpc>
                <a:spcPct val="115000"/>
              </a:lnSpc>
              <a:spcBef>
                <a:spcPts val="0"/>
              </a:spcBef>
              <a:spcAft>
                <a:spcPts val="0"/>
              </a:spcAft>
              <a:buSzPts val="1800"/>
              <a:buChar char="●"/>
            </a:pPr>
            <a:r>
              <a:rPr lang="en"/>
              <a:t>Computer Network Routing </a:t>
            </a:r>
            <a:r>
              <a:rPr lang="en"/>
              <a:t>Protocol </a:t>
            </a:r>
            <a:endParaRPr/>
          </a:p>
          <a:p>
            <a:pPr indent="-342900" lvl="0" marL="457200" rtl="0" algn="l">
              <a:lnSpc>
                <a:spcPct val="115000"/>
              </a:lnSpc>
              <a:spcBef>
                <a:spcPts val="0"/>
              </a:spcBef>
              <a:spcAft>
                <a:spcPts val="0"/>
              </a:spcAft>
              <a:buSzPts val="1800"/>
              <a:buChar char="●"/>
            </a:pPr>
            <a:r>
              <a:rPr lang="en"/>
              <a:t>Cluster Analysis</a:t>
            </a:r>
            <a:endParaRPr/>
          </a:p>
        </p:txBody>
      </p:sp>
      <p:sp>
        <p:nvSpPr>
          <p:cNvPr id="100" name="Google Shape;100;g83e0a364d3_0_156"/>
          <p:cNvSpPr txBox="1"/>
          <p:nvPr>
            <p:ph type="title"/>
          </p:nvPr>
        </p:nvSpPr>
        <p:spPr>
          <a:xfrm>
            <a:off x="235125" y="1407375"/>
            <a:ext cx="4045200" cy="23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800"/>
              <a:buNone/>
            </a:pPr>
            <a:r>
              <a:rPr lang="en" sz="3500"/>
              <a:t>Minimum Spanning Tree</a:t>
            </a:r>
            <a:endParaRPr sz="3500"/>
          </a:p>
          <a:p>
            <a:pPr indent="0" lvl="0" marL="0" rtl="0" algn="ctr">
              <a:spcBef>
                <a:spcPts val="0"/>
              </a:spcBef>
              <a:spcAft>
                <a:spcPts val="0"/>
              </a:spcAft>
              <a:buSzPts val="3800"/>
              <a:buNone/>
            </a:pPr>
            <a:r>
              <a:rPr lang="en" sz="3500"/>
              <a:t>(MST)</a:t>
            </a:r>
            <a:endParaRPr sz="3500"/>
          </a:p>
          <a:p>
            <a:pPr indent="0" lvl="0" marL="0" rtl="0" algn="ctr">
              <a:lnSpc>
                <a:spcPct val="100000"/>
              </a:lnSpc>
              <a:spcBef>
                <a:spcPts val="0"/>
              </a:spcBef>
              <a:spcAft>
                <a:spcPts val="0"/>
              </a:spcAft>
              <a:buSzPts val="3800"/>
              <a:buNone/>
            </a:pPr>
            <a:r>
              <a:rPr lang="en" sz="3500"/>
              <a:t>(Applications)</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83e0a364d3_0_75"/>
          <p:cNvSpPr txBox="1"/>
          <p:nvPr>
            <p:ph idx="2" type="body"/>
          </p:nvPr>
        </p:nvSpPr>
        <p:spPr>
          <a:xfrm>
            <a:off x="5006100" y="687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None/>
            </a:pPr>
            <a:r>
              <a:rPr lang="en" sz="2000"/>
              <a:t>It is a greedy algorithm in graph theory as it finds a minimum spanning tree for a connected weighted graph adding increasing cost arcs at each step.</a:t>
            </a:r>
            <a:endParaRPr/>
          </a:p>
        </p:txBody>
      </p:sp>
      <p:sp>
        <p:nvSpPr>
          <p:cNvPr id="106" name="Google Shape;106;g83e0a364d3_0_75"/>
          <p:cNvSpPr txBox="1"/>
          <p:nvPr>
            <p:ph type="title"/>
          </p:nvPr>
        </p:nvSpPr>
        <p:spPr>
          <a:xfrm>
            <a:off x="235125" y="1407375"/>
            <a:ext cx="4045200" cy="140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t/>
            </a:r>
            <a:endParaRPr sz="3500"/>
          </a:p>
          <a:p>
            <a:pPr indent="0" lvl="0" marL="0" rtl="0" algn="ctr">
              <a:lnSpc>
                <a:spcPct val="100000"/>
              </a:lnSpc>
              <a:spcBef>
                <a:spcPts val="0"/>
              </a:spcBef>
              <a:spcAft>
                <a:spcPts val="0"/>
              </a:spcAft>
              <a:buSzPts val="3800"/>
              <a:buNone/>
            </a:pPr>
            <a:r>
              <a:rPr lang="en" sz="3500"/>
              <a:t>Kruskal's Algorithm</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83e0a364d3_0_8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t>Kruskal's Algorithm</a:t>
            </a:r>
            <a:endParaRPr sz="2800"/>
          </a:p>
        </p:txBody>
      </p:sp>
      <p:sp>
        <p:nvSpPr>
          <p:cNvPr id="112" name="Google Shape;112;g83e0a364d3_0_80"/>
          <p:cNvSpPr txBox="1"/>
          <p:nvPr>
            <p:ph idx="1" type="body"/>
          </p:nvPr>
        </p:nvSpPr>
        <p:spPr>
          <a:xfrm>
            <a:off x="387900" y="1246350"/>
            <a:ext cx="8368200" cy="31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2000"/>
              <a:t>Kruskal's Algorithm is used to find the minimum spanning tree for a connected weighted graph. The main target of the algorithm is to find the subset of edges by using which, we can traverse every vertex of the graph. Kruskal's algorithm follows greedy approach which finds an optimum solution at every stage instead of focusing on a global optimum.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