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 sz="4000" b="1">
                <a:latin typeface="Segoe Print" panose="02000600000000000000" charset="0"/>
                <a:cs typeface="Segoe Print" panose="02000600000000000000" charset="0"/>
              </a:rPr>
              <a:t>BRANCH AND BOUND</a:t>
            </a:r>
            <a:endParaRPr lang="en-IN" altLang="en-US" sz="4000" b="1">
              <a:latin typeface="Segoe Print" panose="02000600000000000000" charset="0"/>
              <a:cs typeface="Segoe Print" panose="020006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94165" y="5020310"/>
            <a:ext cx="2735580" cy="1752600"/>
          </a:xfrm>
        </p:spPr>
        <p:txBody>
          <a:bodyPr/>
          <a:p>
            <a:r>
              <a:rPr lang="en-IN" altLang="en-US" sz="2400">
                <a:solidFill>
                  <a:schemeClr val="tx1"/>
                </a:solidFill>
              </a:rPr>
              <a:t>-</a:t>
            </a:r>
            <a:r>
              <a:rPr lang="en-IN" altLang="en-US" sz="20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Namrata Prasad</a:t>
            </a:r>
            <a:endParaRPr lang="en-IN" altLang="en-US" sz="20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en-IN" altLang="en-US" sz="20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-181210032</a:t>
            </a:r>
            <a:endParaRPr lang="en-IN" altLang="en-US" sz="20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  <a:p>
            <a:r>
              <a:rPr lang="en-IN" altLang="en-US" sz="20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-CSE 2nd YEAR</a:t>
            </a:r>
            <a:endParaRPr lang="en-IN" altLang="en-US" sz="20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Bahnschrift Light" panose="020B0502040204020203" charset="0"/>
                <a:ea typeface="Malgun Gothic" panose="020B0503020000020004" charset="-127"/>
                <a:cs typeface="Bahnschrift Light" panose="020B0502040204020203" charset="0"/>
              </a:rPr>
              <a:t>DESCRIPTION</a:t>
            </a:r>
            <a:endParaRPr lang="en-IN" altLang="en-US" b="1">
              <a:latin typeface="Bahnschrift Light" panose="020B0502040204020203" charset="0"/>
              <a:ea typeface="Malgun Gothic" panose="020B0503020000020004" charset="-127"/>
              <a:cs typeface="Bahnschrift Light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14405" cy="2890520"/>
          </a:xfrm>
        </p:spPr>
        <p:txBody>
          <a:bodyPr/>
          <a:p>
            <a:pPr marL="0" indent="0">
              <a:buNone/>
            </a:pPr>
            <a:r>
              <a:rPr lang="en-US" sz="2000" b="1"/>
              <a:t>Branch and bound</a:t>
            </a:r>
            <a:r>
              <a:rPr lang="en-US" sz="2000"/>
              <a:t> is an algorithm design paradigm for discrete and combinatorial optimization problems, as well as mathematical optimization. </a:t>
            </a:r>
            <a:endParaRPr lang="en-US" sz="2000"/>
          </a:p>
          <a:p>
            <a:pPr marL="0" indent="0">
              <a:buNone/>
            </a:pPr>
            <a:r>
              <a:rPr lang="en-IN" altLang="en-US" sz="2000"/>
              <a:t>It </a:t>
            </a:r>
            <a:r>
              <a:rPr lang="en-US" sz="2000"/>
              <a:t>is a state space search method in which all the children of a node are generated before expanding any of its children.</a:t>
            </a:r>
            <a:endParaRPr lang="en-US" sz="2000"/>
          </a:p>
          <a:p>
            <a:pPr marL="0" indent="0">
              <a:buNone/>
            </a:pPr>
            <a:r>
              <a:rPr lang="en-IN" altLang="en-US" sz="2000"/>
              <a:t>It has 3 major aspects:</a:t>
            </a:r>
            <a:endParaRPr lang="en-IN" altLang="en-US" sz="2000"/>
          </a:p>
          <a:p>
            <a:pPr lvl="1"/>
            <a:r>
              <a:rPr lang="en-IN" altLang="en-US" sz="1750"/>
              <a:t>Live-node: A node that has not been expanded.</a:t>
            </a:r>
            <a:endParaRPr lang="en-IN" altLang="en-US" sz="1750"/>
          </a:p>
          <a:p>
            <a:pPr lvl="1"/>
            <a:r>
              <a:rPr lang="en-IN" altLang="en-US" sz="1750"/>
              <a:t>Dead-node: A node that has been expanded</a:t>
            </a:r>
            <a:endParaRPr lang="en-IN" altLang="en-US" sz="1750"/>
          </a:p>
          <a:p>
            <a:pPr lvl="1"/>
            <a:r>
              <a:rPr lang="en-IN" altLang="en-US" sz="1750"/>
              <a:t>Solution-node: The node which represents the optimal solution</a:t>
            </a:r>
            <a:endParaRPr lang="en-IN" altLang="en-US" sz="175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rcRect l="20755" t="39916" r="44151" b="35220"/>
          <a:stretch>
            <a:fillRect/>
          </a:stretch>
        </p:blipFill>
        <p:spPr>
          <a:xfrm>
            <a:off x="2082800" y="3934460"/>
            <a:ext cx="7336155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Bahnschrift Light" panose="020B0502040204020203" charset="0"/>
                <a:cs typeface="Bahnschrift Light" panose="020B0502040204020203" charset="0"/>
              </a:rPr>
              <a:t>LEAST-COST SEARCH</a:t>
            </a:r>
            <a:endParaRPr lang="en-IN" altLang="en-US" b="1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T</a:t>
            </a:r>
            <a:r>
              <a:rPr lang="en-US" sz="2400"/>
              <a:t>his scheme associates a cost or profit with each node</a:t>
            </a:r>
            <a:r>
              <a:rPr lang="en-IN" altLang="en-US" sz="2400"/>
              <a:t>, C(x).</a:t>
            </a:r>
            <a:endParaRPr lang="en-IN" altLang="en-US" sz="2400"/>
          </a:p>
          <a:p>
            <a:pPr marL="0" indent="0">
              <a:buNone/>
            </a:pPr>
            <a:endParaRPr lang="en-IN" altLang="en-US" sz="2400"/>
          </a:p>
          <a:p>
            <a:pPr marL="0" indent="0">
              <a:buNone/>
            </a:pPr>
            <a:r>
              <a:rPr lang="en-IN" altLang="en-US" sz="2400"/>
              <a:t>This is done to speed up the search for an answer node by using an “intelligent” ranking function, also called an approximate cost function.</a:t>
            </a:r>
            <a:endParaRPr lang="en-IN" altLang="en-US" sz="2400"/>
          </a:p>
          <a:p>
            <a:pPr marL="0" indent="0">
              <a:buNone/>
            </a:pPr>
            <a:endParaRPr lang="en-IN" altLang="en-US" sz="2400"/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2000"/>
              <a:t>If we are searching for a solution with least cost, then the list of live nodes can be set up as a min heap. The next E-node is the live node with least cost. </a:t>
            </a:r>
            <a:endParaRPr lang="en-IN" altLang="en-US" sz="2000"/>
          </a:p>
          <a:p>
            <a:pPr marL="457200" lvl="1" indent="0">
              <a:buFont typeface="Wingdings" panose="05000000000000000000" charset="0"/>
              <a:buNone/>
            </a:pPr>
            <a:endParaRPr lang="en-IN" altLang="en-US" sz="2000"/>
          </a:p>
          <a:p>
            <a:pPr lvl="1">
              <a:buFont typeface="Wingdings" panose="05000000000000000000" charset="0"/>
              <a:buChar char="ü"/>
            </a:pPr>
            <a:r>
              <a:rPr lang="en-IN" altLang="en-US" sz="2000"/>
              <a:t>If we want a solution with maximum profit, the live node list can be set up as a max heap. The next E-node is the live node with maximum profit. </a:t>
            </a:r>
            <a:endParaRPr lang="en-IN" altLang="en-US" sz="2000"/>
          </a:p>
          <a:p>
            <a:pPr marL="0" lvl="0" indent="0">
              <a:buFont typeface="Wingdings" panose="05000000000000000000" charset="0"/>
              <a:buNone/>
            </a:pPr>
            <a:endParaRPr lang="en-IN" altLang="en-US" sz="228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Requirements and </a:t>
            </a:r>
            <a:r>
              <a:rPr lang="en-US" b="1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Searching</a:t>
            </a:r>
            <a:r>
              <a:rPr lang="en-IN" altLang="en-US" b="1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: </a:t>
            </a:r>
            <a:r>
              <a:rPr lang="en-US" b="1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L</a:t>
            </a:r>
            <a:r>
              <a:rPr lang="en-IN" altLang="en-US" b="1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C</a:t>
            </a:r>
            <a:r>
              <a:rPr lang="en-US" b="1">
                <a:latin typeface="Bahnschrift Light" panose="020B0502040204020203" charset="0"/>
                <a:cs typeface="Bahnschrift Light" panose="020B0502040204020203" charset="0"/>
                <a:sym typeface="+mn-ea"/>
              </a:rPr>
              <a:t> search </a:t>
            </a:r>
            <a:endParaRPr lang="en-US" b="1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440680"/>
          </a:xfrm>
        </p:spPr>
        <p:txBody>
          <a:bodyPr/>
          <a:p>
            <a:pPr marL="0" lvl="0" indent="0">
              <a:buFont typeface="Wingdings" panose="05000000000000000000" charset="0"/>
              <a:buNone/>
            </a:pPr>
            <a:r>
              <a:rPr lang="en-IN" altLang="en-US" sz="2400" u="sng">
                <a:sym typeface="+mn-ea"/>
              </a:rPr>
              <a:t>Requirements</a:t>
            </a:r>
            <a:r>
              <a:rPr lang="en-IN" altLang="en-US" sz="2400">
                <a:sym typeface="+mn-ea"/>
              </a:rPr>
              <a:t> </a:t>
            </a:r>
            <a:endParaRPr lang="en-IN" altLang="en-US" sz="2400"/>
          </a:p>
          <a:p>
            <a:pPr marL="457200" lvl="1" indent="0">
              <a:buFont typeface="Wingdings" panose="05000000000000000000" charset="0"/>
              <a:buNone/>
            </a:pPr>
            <a:r>
              <a:rPr lang="en-IN" altLang="en-US" sz="2100">
                <a:sym typeface="+mn-ea"/>
              </a:rPr>
              <a:t>• Branching: A set of solutions, which is represented by a node, can be partitioned into mutually exclusive sets. Each subset in the partition is represented by a child of the original node. </a:t>
            </a:r>
            <a:endParaRPr lang="en-IN" altLang="en-US" sz="2100"/>
          </a:p>
          <a:p>
            <a:pPr marL="457200" lvl="1" indent="0">
              <a:buFont typeface="Wingdings" panose="05000000000000000000" charset="0"/>
              <a:buNone/>
            </a:pPr>
            <a:r>
              <a:rPr lang="en-IN" altLang="en-US" sz="2100">
                <a:sym typeface="+mn-ea"/>
              </a:rPr>
              <a:t>• Lower bounding: An algorithm that is available for calculating a lower bound on the cost of any solution in a given subset. </a:t>
            </a:r>
            <a:endParaRPr lang="en-IN" altLang="en-US" sz="2100"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IN" altLang="en-US" sz="2100"/>
          </a:p>
          <a:p>
            <a:pPr marL="0" indent="0">
              <a:buNone/>
            </a:pPr>
            <a:r>
              <a:rPr lang="en-IN" altLang="en-US" sz="2400" u="sng"/>
              <a:t>Searching</a:t>
            </a:r>
            <a:endParaRPr lang="en-US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/>
              <a:t>Cost and approximation </a:t>
            </a:r>
            <a:endParaRPr lang="en-US" sz="2300"/>
          </a:p>
          <a:p>
            <a:pPr lvl="3">
              <a:buFont typeface="Wingdings" panose="05000000000000000000" charset="0"/>
              <a:buChar char="ü"/>
            </a:pPr>
            <a:r>
              <a:rPr lang="en-US" sz="1600"/>
              <a:t>Each node, X, in the search tree is associated with a cost: C(X) </a:t>
            </a:r>
            <a:endParaRPr lang="en-US" sz="1600"/>
          </a:p>
          <a:p>
            <a:pPr lvl="3">
              <a:buFont typeface="Wingdings" panose="05000000000000000000" charset="0"/>
              <a:buChar char="ü"/>
            </a:pPr>
            <a:r>
              <a:rPr lang="en-US" sz="1600"/>
              <a:t>C(X) = cost of reaching the current node, X (E-node), from the root + the cost of reaching an answer node from X. </a:t>
            </a:r>
            <a:endParaRPr lang="en-US" sz="1600"/>
          </a:p>
          <a:p>
            <a:pPr lvl="3">
              <a:buFont typeface="Wingdings" panose="05000000000000000000" charset="0"/>
              <a:buChar char="ü"/>
            </a:pPr>
            <a:r>
              <a:rPr lang="en-US" sz="1600"/>
              <a:t>C(X) = g(X) + h(X) </a:t>
            </a:r>
            <a:endParaRPr lang="en-US" sz="1600"/>
          </a:p>
          <a:p>
            <a:pPr lvl="1">
              <a:buFont typeface="Arial" panose="020B0604020202020204" pitchFamily="34" charset="0"/>
              <a:buChar char="•"/>
            </a:pPr>
            <a:r>
              <a:rPr lang="en-IN" altLang="en-US" sz="2300"/>
              <a:t>Least</a:t>
            </a:r>
            <a:r>
              <a:rPr lang="en-IN" altLang="en-US" sz="2400"/>
              <a:t>-</a:t>
            </a:r>
            <a:r>
              <a:rPr lang="en-IN" altLang="en-US" sz="2300"/>
              <a:t>Cost Search</a:t>
            </a:r>
            <a:endParaRPr lang="en-IN" altLang="en-US" sz="2300"/>
          </a:p>
          <a:p>
            <a:pPr lvl="3">
              <a:buFont typeface="Wingdings" panose="05000000000000000000" charset="0"/>
              <a:buChar char="ü"/>
            </a:pPr>
            <a:r>
              <a:rPr lang="en-IN" altLang="en-US" sz="1600"/>
              <a:t>The next E-node is the one with least/maximum C(x), as per required.</a:t>
            </a:r>
            <a:endParaRPr lang="en-I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Bahnschrift Light" panose="020B0502040204020203" charset="0"/>
                <a:cs typeface="Bahnschrift Light" panose="020B0502040204020203" charset="0"/>
              </a:rPr>
              <a:t>PROBLEM STATEMENT</a:t>
            </a:r>
            <a:endParaRPr lang="en-IN" altLang="en-US" b="1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1677035"/>
          </a:xfrm>
        </p:spPr>
        <p:txBody>
          <a:bodyPr/>
          <a:p>
            <a:pPr marL="0" indent="0">
              <a:buNone/>
            </a:pPr>
            <a:r>
              <a:rPr lang="en-US" sz="2400" b="1" u="sng"/>
              <a:t>Job Assignment Problem</a:t>
            </a:r>
            <a:endParaRPr lang="en-US" sz="2400"/>
          </a:p>
          <a:p>
            <a:pPr marL="0" indent="0">
              <a:lnSpc>
                <a:spcPct val="7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400"/>
          </a:p>
          <a:p>
            <a:pPr marL="0" indent="0">
              <a:buNone/>
            </a:pPr>
            <a:r>
              <a:rPr lang="en-US" sz="2000"/>
              <a:t>Let there be N workers and N jobs. Any worker can be assigned to perform any job, incurring some cost that may vary depending on the work-job assignment. It is required to perform all jobs by assigning exactly one worker to each job and exactly one job to each agent in such a way that the total cost of the assignment is minimized.</a:t>
            </a:r>
            <a:endParaRPr lang="en-US" sz="2000"/>
          </a:p>
        </p:txBody>
      </p:sp>
      <p:pic>
        <p:nvPicPr>
          <p:cNvPr id="4" name="Content Placeholder 3" descr="jobassignment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6350" y="3705225"/>
            <a:ext cx="3919220" cy="279971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24040" y="5905500"/>
            <a:ext cx="153035" cy="285750"/>
            <a:chOff x="10904" y="9300"/>
            <a:chExt cx="241" cy="450"/>
          </a:xfrm>
        </p:grpSpPr>
        <p:sp>
          <p:nvSpPr>
            <p:cNvPr id="5" name="Text Box 4"/>
            <p:cNvSpPr txBox="1"/>
            <p:nvPr/>
          </p:nvSpPr>
          <p:spPr>
            <a:xfrm flipH="1">
              <a:off x="11009" y="9316"/>
              <a:ext cx="136" cy="4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endParaRPr lang="en-IN" altLang="en-US" sz="1200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10904" y="9300"/>
              <a:ext cx="241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 sz="10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endParaRPr lang="en-IN" altLang="en-US" sz="10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Bahnschrift Light" panose="020B0502040204020203" charset="0"/>
                <a:cs typeface="Bahnschrift Light" panose="020B0502040204020203" charset="0"/>
              </a:rPr>
              <a:t>ALGORITHM</a:t>
            </a:r>
            <a:endParaRPr lang="en-IN" altLang="en-US" b="1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0720" y="1056640"/>
            <a:ext cx="4572000" cy="5577840"/>
          </a:xfrm>
          <a:prstGeom prst="roundRect">
            <a:avLst/>
          </a:prstGeom>
          <a:solidFill>
            <a:srgbClr val="10A0D6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1080" y="1235075"/>
            <a:ext cx="3891280" cy="5399405"/>
          </a:xfrm>
          <a:ln>
            <a:noFill/>
          </a:ln>
        </p:spPr>
        <p:txBody>
          <a:bodyPr/>
          <a:p>
            <a:pPr marL="0" indent="0">
              <a:buNone/>
            </a:pPr>
            <a:r>
              <a:rPr lang="en-US" sz="1600"/>
              <a:t>algorithm findMinCost (costMatrix mat[][])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while (true)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E = Least();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if (E is a leaf node)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printSolution();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return;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}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       for each child x of E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{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Add(x);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    x-</a:t>
            </a:r>
            <a:r>
              <a:rPr lang="en-IN" altLang="en-US" sz="1600"/>
              <a:t>&gt;</a:t>
            </a:r>
            <a:r>
              <a:rPr lang="en-US" sz="1600"/>
              <a:t>parent = E; 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}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}  </a:t>
            </a:r>
            <a:endParaRPr lang="en-US" sz="16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52700"/>
            <a:ext cx="5384800" cy="258572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2400"/>
              <a:t>Least() finds a live node with least cost, deletes it from the list and returns it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Add(x) calculates cost of x and adds it to the list of live nodes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Bahnschrift Light" panose="020B0502040204020203" charset="0"/>
                <a:cs typeface="Bahnschrift Light" panose="020B0502040204020203" charset="0"/>
              </a:rPr>
              <a:t>OUTPUTS</a:t>
            </a:r>
            <a:endParaRPr lang="en-IN" altLang="en-US" b="1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pic>
        <p:nvPicPr>
          <p:cNvPr id="5" name="Content Placeholder 4" descr="Screenshot (171)"/>
          <p:cNvPicPr>
            <a:picLocks noChangeAspect="1"/>
          </p:cNvPicPr>
          <p:nvPr>
            <p:ph sz="half" idx="1"/>
          </p:nvPr>
        </p:nvPicPr>
        <p:blipFill>
          <a:blip r:embed="rId1"/>
          <a:srcRect l="35240" t="20501" r="40119" b="52410"/>
          <a:stretch>
            <a:fillRect/>
          </a:stretch>
        </p:blipFill>
        <p:spPr>
          <a:xfrm>
            <a:off x="80645" y="2125980"/>
            <a:ext cx="6310630" cy="3903345"/>
          </a:xfrm>
          <a:prstGeom prst="rect">
            <a:avLst/>
          </a:prstGeom>
        </p:spPr>
      </p:pic>
      <p:pic>
        <p:nvPicPr>
          <p:cNvPr id="8" name="Content Placeholder 7" descr="Screenshot (172)"/>
          <p:cNvPicPr>
            <a:picLocks noChangeAspect="1"/>
          </p:cNvPicPr>
          <p:nvPr>
            <p:ph sz="half" idx="2"/>
          </p:nvPr>
        </p:nvPicPr>
        <p:blipFill>
          <a:blip r:embed="rId2"/>
          <a:srcRect l="8739" t="14979" r="66208" b="54240"/>
          <a:stretch>
            <a:fillRect/>
          </a:stretch>
        </p:blipFill>
        <p:spPr>
          <a:xfrm>
            <a:off x="6462395" y="2125980"/>
            <a:ext cx="5647690" cy="390334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0645" y="1524000"/>
            <a:ext cx="179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INPUT 1:</a:t>
            </a:r>
            <a:endParaRPr lang="en-IN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6462395" y="1524000"/>
            <a:ext cx="179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INPUT 2: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2531</Words>
  <Application>WPS Presentation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7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Malgun Gothic</vt:lpstr>
      <vt:lpstr>Microsoft Himalaya</vt:lpstr>
      <vt:lpstr>Bahnschrift Light</vt:lpstr>
      <vt:lpstr>Microsoft JhengHei UI Light</vt:lpstr>
      <vt:lpstr>Malgun Gothic Semilight</vt:lpstr>
      <vt:lpstr>Microsoft JhengHei</vt:lpstr>
      <vt:lpstr>Microsoft YaHei UI</vt:lpstr>
      <vt:lpstr>Arial Black</vt:lpstr>
      <vt:lpstr>Bahnschrift SemiBold</vt:lpstr>
      <vt:lpstr>Bahnschrift SemiBold Condensed</vt:lpstr>
      <vt:lpstr>Ink Free</vt:lpstr>
      <vt:lpstr>Impact</vt:lpstr>
      <vt:lpstr>Franklin Gothic Medium</vt:lpstr>
      <vt:lpstr>Consolas</vt:lpstr>
      <vt:lpstr>Comic Sans MS</vt:lpstr>
      <vt:lpstr>Constantia</vt:lpstr>
      <vt:lpstr>Georgia</vt:lpstr>
      <vt:lpstr>Microsoft PhagsPa</vt:lpstr>
      <vt:lpstr>Microsoft Sans Serif</vt:lpstr>
      <vt:lpstr>Microsoft New Tai Lue</vt:lpstr>
      <vt:lpstr>Marlett</vt:lpstr>
      <vt:lpstr>Lucida Sans Unicode</vt:lpstr>
      <vt:lpstr>Nirmala UI Semilight</vt:lpstr>
      <vt:lpstr>ROG Fonts</vt:lpstr>
      <vt:lpstr>Palatino Linotype</vt:lpstr>
      <vt:lpstr>Segoe Script</vt:lpstr>
      <vt:lpstr>Segoe Print</vt:lpstr>
      <vt:lpstr>Wingdings</vt:lpstr>
      <vt:lpstr>Yu Gothic UI Semilight</vt:lpstr>
      <vt:lpstr>Microsoft YaHei Light</vt:lpstr>
      <vt:lpstr>MingLiU_HKSCS-ExtB</vt:lpstr>
      <vt:lpstr>Bahnschrift SemiLight Condensed</vt:lpstr>
      <vt:lpstr>Bahnschrift SemiLight</vt:lpstr>
      <vt:lpstr>Javanese Text</vt:lpstr>
      <vt:lpstr>Lucida Console</vt:lpstr>
      <vt:lpstr>Microsoft Yi Baiti</vt:lpstr>
      <vt:lpstr>Mongolian Baiti</vt:lpstr>
      <vt:lpstr>Segoe UI Black</vt:lpstr>
      <vt:lpstr>Segoe UI</vt:lpstr>
      <vt:lpstr>Segoe MDL2 Assets</vt:lpstr>
      <vt:lpstr>Sitka Text</vt:lpstr>
      <vt:lpstr>Sitka Subheading</vt:lpstr>
      <vt:lpstr>Sitka Small</vt:lpstr>
      <vt:lpstr>Sitka Heading</vt:lpstr>
      <vt:lpstr>Sitka Display</vt:lpstr>
      <vt:lpstr>Sitka Banner</vt:lpstr>
      <vt:lpstr>Segoe UI Semilight</vt:lpstr>
      <vt:lpstr>Segoe UI Semibold</vt:lpstr>
      <vt:lpstr>Times New Roman</vt:lpstr>
      <vt:lpstr>Trebuchet MS</vt:lpstr>
      <vt:lpstr>Verdana</vt:lpstr>
      <vt:lpstr>Webdings</vt:lpstr>
      <vt:lpstr>Segoe UI Light</vt:lpstr>
      <vt:lpstr>HoloLens MDL2 Assets</vt:lpstr>
      <vt:lpstr>Gadugi</vt:lpstr>
      <vt:lpstr>Ebrima</vt:lpstr>
      <vt:lpstr>Courier New</vt:lpstr>
      <vt:lpstr>Gabriola</vt:lpstr>
      <vt:lpstr>Corbel Light</vt:lpstr>
      <vt:lpstr>Yu Gothic Light</vt:lpstr>
      <vt:lpstr>Bahnschrift Light SemiCondensed</vt:lpstr>
      <vt:lpstr>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AND BOUND</dc:title>
  <dc:creator>Namrata Prasad</dc:creator>
  <cp:lastModifiedBy>Namrata Prasad</cp:lastModifiedBy>
  <cp:revision>1</cp:revision>
  <dcterms:created xsi:type="dcterms:W3CDTF">2020-04-18T17:03:09Z</dcterms:created>
  <dcterms:modified xsi:type="dcterms:W3CDTF">2020-04-18T17:03:09Z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