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EEE0"/>
    <a:srgbClr val="73E7D3"/>
    <a:srgbClr val="5FE3CC"/>
    <a:srgbClr val="38DCC3"/>
    <a:srgbClr val="CBF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505835" y="2673985"/>
            <a:ext cx="4603115" cy="1082675"/>
          </a:xfrm>
        </p:spPr>
        <p:txBody>
          <a:bodyPr/>
          <a:p>
            <a:r>
              <a:rPr lang="en-IN" altLang="en-US" b="1">
                <a:latin typeface="Palatino Linotype" panose="02040502050505030304" charset="0"/>
                <a:cs typeface="Palatino Linotype" panose="02040502050505030304" charset="0"/>
              </a:rPr>
              <a:t>BACKTRACKING</a:t>
            </a:r>
            <a:endParaRPr lang="en-IN" altLang="en-US" b="1">
              <a:latin typeface="Palatino Linotype" panose="02040502050505030304" charset="0"/>
              <a:cs typeface="Palatino Linotype" panose="02040502050505030304" charset="0"/>
            </a:endParaRPr>
          </a:p>
        </p:txBody>
      </p:sp>
      <p:sp>
        <p:nvSpPr>
          <p:cNvPr id="3" name="Subtitle 2"/>
          <p:cNvSpPr>
            <a:spLocks noGrp="1"/>
          </p:cNvSpPr>
          <p:nvPr>
            <p:ph type="subTitle" idx="1"/>
          </p:nvPr>
        </p:nvSpPr>
        <p:spPr>
          <a:xfrm>
            <a:off x="8881110" y="5074285"/>
            <a:ext cx="2615565" cy="1752600"/>
          </a:xfrm>
        </p:spPr>
        <p:txBody>
          <a:bodyPr/>
          <a:p>
            <a:pPr algn="l"/>
            <a:r>
              <a:rPr lang="en-IN" altLang="en-US" sz="2400">
                <a:solidFill>
                  <a:schemeClr val="tx1"/>
                </a:solidFill>
              </a:rPr>
              <a:t>-Namrata Prasad</a:t>
            </a:r>
            <a:endParaRPr lang="en-IN" altLang="en-US" sz="2400">
              <a:solidFill>
                <a:schemeClr val="tx1"/>
              </a:solidFill>
            </a:endParaRPr>
          </a:p>
          <a:p>
            <a:pPr algn="l"/>
            <a:r>
              <a:rPr lang="en-IN" altLang="en-US" sz="2400">
                <a:solidFill>
                  <a:schemeClr val="tx1"/>
                </a:solidFill>
              </a:rPr>
              <a:t>-181210032</a:t>
            </a:r>
            <a:endParaRPr lang="en-IN" altLang="en-US" sz="2400">
              <a:solidFill>
                <a:schemeClr val="tx1"/>
              </a:solidFill>
            </a:endParaRPr>
          </a:p>
          <a:p>
            <a:pPr algn="l"/>
            <a:r>
              <a:rPr lang="en-IN" altLang="en-US" sz="2400">
                <a:solidFill>
                  <a:schemeClr val="tx1"/>
                </a:solidFill>
              </a:rPr>
              <a:t>-CSE 2nd Year</a:t>
            </a:r>
            <a:endParaRPr lang="en-IN" altLang="en-US" sz="2400">
              <a:solidFill>
                <a:schemeClr val="tx1"/>
              </a:solidFill>
            </a:endParaRPr>
          </a:p>
        </p:txBody>
      </p:sp>
      <p:pic>
        <p:nvPicPr>
          <p:cNvPr id="4" name="Picture 3" descr="backtracking-4-638"/>
          <p:cNvPicPr>
            <a:picLocks noChangeAspect="1"/>
          </p:cNvPicPr>
          <p:nvPr/>
        </p:nvPicPr>
        <p:blipFill>
          <a:blip r:embed="rId1"/>
          <a:srcRect l="9233" t="25400" r="20713" b="15292"/>
          <a:stretch>
            <a:fillRect/>
          </a:stretch>
        </p:blipFill>
        <p:spPr>
          <a:xfrm>
            <a:off x="3505835" y="81280"/>
            <a:ext cx="4514215" cy="25927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u="sng">
                <a:solidFill>
                  <a:schemeClr val="accent6">
                    <a:lumMod val="50000"/>
                  </a:schemeClr>
                </a:solidFill>
              </a:rPr>
              <a:t>OUTPUTS</a:t>
            </a:r>
            <a:r>
              <a:rPr lang="en-IN" altLang="en-US"/>
              <a:t>:</a:t>
            </a:r>
            <a:endParaRPr lang="en-IN" altLang="en-US"/>
          </a:p>
        </p:txBody>
      </p:sp>
      <p:pic>
        <p:nvPicPr>
          <p:cNvPr id="5" name="Content Placeholder 4"/>
          <p:cNvPicPr>
            <a:picLocks noChangeAspect="1"/>
          </p:cNvPicPr>
          <p:nvPr>
            <p:ph sz="half" idx="1"/>
          </p:nvPr>
        </p:nvPicPr>
        <p:blipFill>
          <a:blip r:embed="rId1"/>
          <a:srcRect l="5298" t="9073" r="60342" b="40209"/>
          <a:stretch>
            <a:fillRect/>
          </a:stretch>
        </p:blipFill>
        <p:spPr>
          <a:xfrm>
            <a:off x="6438265" y="1803400"/>
            <a:ext cx="5414010" cy="4495800"/>
          </a:xfrm>
          <a:prstGeom prst="rect">
            <a:avLst/>
          </a:prstGeom>
        </p:spPr>
      </p:pic>
      <p:pic>
        <p:nvPicPr>
          <p:cNvPr id="6" name="Content Placeholder 5" descr="Screenshot (159)"/>
          <p:cNvPicPr>
            <a:picLocks noChangeAspect="1"/>
          </p:cNvPicPr>
          <p:nvPr>
            <p:ph sz="half" idx="2"/>
          </p:nvPr>
        </p:nvPicPr>
        <p:blipFill>
          <a:blip r:embed="rId2"/>
          <a:srcRect l="12050" t="20919" r="54953" b="49415"/>
          <a:stretch>
            <a:fillRect/>
          </a:stretch>
        </p:blipFill>
        <p:spPr>
          <a:xfrm>
            <a:off x="223520" y="2413000"/>
            <a:ext cx="5956300" cy="3012440"/>
          </a:xfrm>
          <a:prstGeom prst="rect">
            <a:avLst/>
          </a:prstGeom>
        </p:spPr>
      </p:pic>
      <p:sp>
        <p:nvSpPr>
          <p:cNvPr id="8" name="Text Box 7"/>
          <p:cNvSpPr txBox="1"/>
          <p:nvPr/>
        </p:nvSpPr>
        <p:spPr>
          <a:xfrm>
            <a:off x="223520" y="1209040"/>
            <a:ext cx="1970405" cy="368300"/>
          </a:xfrm>
          <a:prstGeom prst="rect">
            <a:avLst/>
          </a:prstGeom>
          <a:noFill/>
        </p:spPr>
        <p:txBody>
          <a:bodyPr wrap="square" rtlCol="0">
            <a:spAutoFit/>
          </a:bodyPr>
          <a:p>
            <a:r>
              <a:rPr lang="en-IN" altLang="en-US"/>
              <a:t>OUTPUT 1:</a:t>
            </a:r>
            <a:endParaRPr lang="en-IN" altLang="en-US"/>
          </a:p>
        </p:txBody>
      </p:sp>
      <p:sp>
        <p:nvSpPr>
          <p:cNvPr id="7" name="Text Box 6"/>
          <p:cNvSpPr txBox="1"/>
          <p:nvPr/>
        </p:nvSpPr>
        <p:spPr>
          <a:xfrm>
            <a:off x="6438265" y="1209040"/>
            <a:ext cx="1970405" cy="368300"/>
          </a:xfrm>
          <a:prstGeom prst="rect">
            <a:avLst/>
          </a:prstGeom>
          <a:noFill/>
        </p:spPr>
        <p:txBody>
          <a:bodyPr wrap="square" rtlCol="0">
            <a:spAutoFit/>
          </a:bodyPr>
          <a:p>
            <a:r>
              <a:rPr lang="en-IN" altLang="en-US"/>
              <a:t>OUTPUT 2:</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u="sng">
                <a:solidFill>
                  <a:schemeClr val="accent6">
                    <a:lumMod val="50000"/>
                  </a:schemeClr>
                </a:solidFill>
              </a:rPr>
              <a:t>Description</a:t>
            </a:r>
            <a:endParaRPr lang="en-IN" altLang="en-US" sz="2800" b="1" u="sng">
              <a:solidFill>
                <a:schemeClr val="accent6">
                  <a:lumMod val="50000"/>
                </a:schemeClr>
              </a:solidFill>
            </a:endParaRPr>
          </a:p>
        </p:txBody>
      </p:sp>
      <p:sp>
        <p:nvSpPr>
          <p:cNvPr id="3" name="Content Placeholder 2"/>
          <p:cNvSpPr>
            <a:spLocks noGrp="1"/>
          </p:cNvSpPr>
          <p:nvPr>
            <p:ph idx="1"/>
          </p:nvPr>
        </p:nvSpPr>
        <p:spPr/>
        <p:txBody>
          <a:bodyPr/>
          <a:p>
            <a:pPr marL="0" indent="0">
              <a:buNone/>
            </a:pPr>
            <a:r>
              <a:rPr lang="en-US" sz="2400">
                <a:latin typeface="Malgun Gothic" panose="020B0503020000020004" charset="-127"/>
                <a:ea typeface="Malgun Gothic" panose="020B0503020000020004" charset="-127"/>
              </a:rPr>
              <a:t>Backtracking is nothing but the modified process of the brute force approach</a:t>
            </a:r>
            <a:r>
              <a:rPr lang="en-IN" altLang="en-US" sz="2400">
                <a:latin typeface="Malgun Gothic" panose="020B0503020000020004" charset="-127"/>
                <a:ea typeface="Malgun Gothic" panose="020B0503020000020004" charset="-127"/>
              </a:rPr>
              <a:t>,</a:t>
            </a:r>
            <a:r>
              <a:rPr lang="en-US" sz="2400">
                <a:latin typeface="Malgun Gothic" panose="020B0503020000020004" charset="-127"/>
                <a:ea typeface="Malgun Gothic" panose="020B0503020000020004" charset="-127"/>
              </a:rPr>
              <a:t> where the technique systematically searches for a solution to a problem among all available options.</a:t>
            </a:r>
            <a:endParaRPr lang="en-US" sz="2400">
              <a:latin typeface="Malgun Gothic" panose="020B0503020000020004" charset="-127"/>
              <a:ea typeface="Malgun Gothic" panose="020B0503020000020004" charset="-127"/>
            </a:endParaRPr>
          </a:p>
          <a:p>
            <a:pPr marL="0" indent="0">
              <a:buNone/>
            </a:pPr>
            <a:endParaRPr lang="en-US" sz="2400">
              <a:latin typeface="Malgun Gothic" panose="020B0503020000020004" charset="-127"/>
              <a:ea typeface="Malgun Gothic" panose="020B0503020000020004" charset="-127"/>
            </a:endParaRPr>
          </a:p>
          <a:p>
            <a:pPr marL="0" indent="0">
              <a:buNone/>
            </a:pPr>
            <a:r>
              <a:rPr lang="en-US" sz="2400">
                <a:latin typeface="Malgun Gothic" panose="020B0503020000020004" charset="-127"/>
                <a:ea typeface="Malgun Gothic" panose="020B0503020000020004" charset="-127"/>
              </a:rPr>
              <a:t>There are three types of problems in backtracking –</a:t>
            </a:r>
            <a:endParaRPr lang="en-US" sz="2400">
              <a:latin typeface="Malgun Gothic" panose="020B0503020000020004" charset="-127"/>
              <a:ea typeface="Malgun Gothic" panose="020B0503020000020004" charset="-127"/>
            </a:endParaRPr>
          </a:p>
          <a:p>
            <a:pPr marL="457200" lvl="1" indent="0">
              <a:buNone/>
            </a:pPr>
            <a:r>
              <a:rPr lang="en-US" sz="2400">
                <a:latin typeface="Malgun Gothic" panose="020B0503020000020004" charset="-127"/>
                <a:ea typeface="Malgun Gothic" panose="020B0503020000020004" charset="-127"/>
              </a:rPr>
              <a:t>   </a:t>
            </a:r>
            <a:r>
              <a:rPr lang="en-US" sz="2000">
                <a:latin typeface="Malgun Gothic" panose="020B0503020000020004" charset="-127"/>
                <a:ea typeface="Malgun Gothic" panose="020B0503020000020004" charset="-127"/>
              </a:rPr>
              <a:t>Decision Problem – </a:t>
            </a:r>
            <a:r>
              <a:rPr lang="en-IN" altLang="en-US" sz="2000">
                <a:latin typeface="Malgun Gothic" panose="020B0503020000020004" charset="-127"/>
                <a:ea typeface="Malgun Gothic" panose="020B0503020000020004" charset="-127"/>
              </a:rPr>
              <a:t>W</a:t>
            </a:r>
            <a:r>
              <a:rPr lang="en-US" sz="2000">
                <a:latin typeface="Malgun Gothic" panose="020B0503020000020004" charset="-127"/>
                <a:ea typeface="Malgun Gothic" panose="020B0503020000020004" charset="-127"/>
              </a:rPr>
              <a:t>e search for a feasible solution.</a:t>
            </a:r>
            <a:endParaRPr lang="en-US" sz="2000">
              <a:latin typeface="Malgun Gothic" panose="020B0503020000020004" charset="-127"/>
              <a:ea typeface="Malgun Gothic" panose="020B0503020000020004" charset="-127"/>
            </a:endParaRPr>
          </a:p>
          <a:p>
            <a:pPr marL="457200" lvl="1" indent="0">
              <a:buNone/>
            </a:pPr>
            <a:r>
              <a:rPr lang="en-US" sz="2000">
                <a:latin typeface="Malgun Gothic" panose="020B0503020000020004" charset="-127"/>
                <a:ea typeface="Malgun Gothic" panose="020B0503020000020004" charset="-127"/>
              </a:rPr>
              <a:t>    Optimization Problem – </a:t>
            </a:r>
            <a:r>
              <a:rPr lang="en-IN" altLang="en-US" sz="2000">
                <a:latin typeface="Malgun Gothic" panose="020B0503020000020004" charset="-127"/>
                <a:ea typeface="Malgun Gothic" panose="020B0503020000020004" charset="-127"/>
              </a:rPr>
              <a:t>W</a:t>
            </a:r>
            <a:r>
              <a:rPr lang="en-US" sz="2000">
                <a:latin typeface="Malgun Gothic" panose="020B0503020000020004" charset="-127"/>
                <a:ea typeface="Malgun Gothic" panose="020B0503020000020004" charset="-127"/>
              </a:rPr>
              <a:t>e search for the best solution.</a:t>
            </a:r>
            <a:endParaRPr lang="en-US" sz="2000">
              <a:latin typeface="Malgun Gothic" panose="020B0503020000020004" charset="-127"/>
              <a:ea typeface="Malgun Gothic" panose="020B0503020000020004" charset="-127"/>
            </a:endParaRPr>
          </a:p>
          <a:p>
            <a:pPr marL="457200" lvl="1" indent="0">
              <a:buNone/>
            </a:pPr>
            <a:r>
              <a:rPr lang="en-US" sz="2000">
                <a:latin typeface="Malgun Gothic" panose="020B0503020000020004" charset="-127"/>
                <a:ea typeface="Malgun Gothic" panose="020B0503020000020004" charset="-127"/>
              </a:rPr>
              <a:t>    Enumeration Problem – </a:t>
            </a:r>
            <a:r>
              <a:rPr lang="en-IN" altLang="en-US" sz="2000">
                <a:latin typeface="Malgun Gothic" panose="020B0503020000020004" charset="-127"/>
                <a:ea typeface="Malgun Gothic" panose="020B0503020000020004" charset="-127"/>
              </a:rPr>
              <a:t>W</a:t>
            </a:r>
            <a:r>
              <a:rPr lang="en-US" sz="2000">
                <a:latin typeface="Malgun Gothic" panose="020B0503020000020004" charset="-127"/>
                <a:ea typeface="Malgun Gothic" panose="020B0503020000020004" charset="-127"/>
              </a:rPr>
              <a:t>e find all feasible solutions.</a:t>
            </a:r>
            <a:endParaRPr lang="en-US" sz="2000">
              <a:latin typeface="Malgun Gothic" panose="020B0503020000020004" charset="-127"/>
              <a:ea typeface="Malgun Gothic" panose="020B0503020000020004" charset="-127"/>
            </a:endParaRPr>
          </a:p>
          <a:p>
            <a:pPr marL="457200" lvl="1" indent="0">
              <a:buNone/>
            </a:pPr>
            <a:endParaRPr lang="en-US" sz="2000">
              <a:latin typeface="Malgun Gothic" panose="020B0503020000020004" charset="-127"/>
              <a:ea typeface="Malgun Gothic" panose="020B0503020000020004" charset="-127"/>
            </a:endParaRPr>
          </a:p>
          <a:p>
            <a:pPr marL="0" indent="0">
              <a:buNone/>
            </a:pPr>
            <a:r>
              <a:rPr lang="en-US" sz="2400">
                <a:latin typeface="Malgun Gothic" panose="020B0503020000020004" charset="-127"/>
                <a:ea typeface="Malgun Gothic" panose="020B0503020000020004" charset="-127"/>
              </a:rPr>
              <a:t>Backtracking is an important tool for solving constraint satisfaction problems, such as crosswords, Sudoku </a:t>
            </a:r>
            <a:r>
              <a:rPr lang="en-IN" altLang="en-US" sz="2400">
                <a:latin typeface="Malgun Gothic" panose="020B0503020000020004" charset="-127"/>
                <a:ea typeface="Malgun Gothic" panose="020B0503020000020004" charset="-127"/>
              </a:rPr>
              <a:t>etc.</a:t>
            </a:r>
            <a:endParaRPr lang="en-IN" altLang="en-US" sz="2400">
              <a:latin typeface="Malgun Gothic" panose="020B0503020000020004" charset="-127"/>
              <a:ea typeface="Malgun Gothic" panose="020B050302000002000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chemeClr val="accent6">
                    <a:lumMod val="50000"/>
                  </a:schemeClr>
                </a:solidFill>
              </a:rPr>
              <a:t>Algorithm</a:t>
            </a:r>
            <a:endParaRPr lang="en-IN" altLang="en-US" b="1" u="sng">
              <a:solidFill>
                <a:schemeClr val="accent6">
                  <a:lumMod val="50000"/>
                </a:schemeClr>
              </a:solidFill>
            </a:endParaRPr>
          </a:p>
        </p:txBody>
      </p:sp>
      <p:sp>
        <p:nvSpPr>
          <p:cNvPr id="4" name="Rounded Rectangle 3"/>
          <p:cNvSpPr/>
          <p:nvPr/>
        </p:nvSpPr>
        <p:spPr>
          <a:xfrm>
            <a:off x="2328545" y="927735"/>
            <a:ext cx="5500370" cy="5158740"/>
          </a:xfrm>
          <a:prstGeom prst="roundRect">
            <a:avLst/>
          </a:prstGeom>
          <a:solidFill>
            <a:schemeClr val="tx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Content Placeholder 2"/>
          <p:cNvSpPr>
            <a:spLocks noGrp="1"/>
          </p:cNvSpPr>
          <p:nvPr>
            <p:ph idx="1"/>
          </p:nvPr>
        </p:nvSpPr>
        <p:spPr>
          <a:xfrm>
            <a:off x="2553970" y="1174750"/>
            <a:ext cx="5201285" cy="4953000"/>
          </a:xfrm>
          <a:ln>
            <a:solidFill>
              <a:schemeClr val="bg1"/>
            </a:solidFill>
          </a:ln>
        </p:spPr>
        <p:txBody>
          <a:bodyPr/>
          <a:p>
            <a:pPr marL="0" indent="0">
              <a:buNone/>
            </a:pPr>
            <a:r>
              <a:rPr lang="en-US" sz="2000" b="1">
                <a:solidFill>
                  <a:schemeClr val="accent6"/>
                </a:solidFill>
              </a:rPr>
              <a:t>void</a:t>
            </a:r>
            <a:r>
              <a:rPr lang="en-US" sz="2000">
                <a:solidFill>
                  <a:schemeClr val="bg1"/>
                </a:solidFill>
              </a:rPr>
              <a:t> findSolutions(n, other params) :</a:t>
            </a:r>
            <a:endParaRPr lang="en-US" sz="2000">
              <a:solidFill>
                <a:schemeClr val="bg1"/>
              </a:solidFill>
            </a:endParaRPr>
          </a:p>
          <a:p>
            <a:pPr marL="0" indent="0">
              <a:buNone/>
            </a:pPr>
            <a:r>
              <a:rPr lang="en-US" sz="2000"/>
              <a:t>   </a:t>
            </a:r>
            <a:r>
              <a:rPr lang="en-US" sz="2000">
                <a:solidFill>
                  <a:schemeClr val="accent6"/>
                </a:solidFill>
              </a:rPr>
              <a:t> if</a:t>
            </a:r>
            <a:r>
              <a:rPr lang="en-US" sz="2000">
                <a:solidFill>
                  <a:schemeClr val="accent6">
                    <a:lumMod val="50000"/>
                  </a:schemeClr>
                </a:solidFill>
              </a:rPr>
              <a:t> </a:t>
            </a:r>
            <a:r>
              <a:rPr lang="en-US" sz="2000"/>
              <a:t>(</a:t>
            </a:r>
            <a:r>
              <a:rPr lang="en-US" sz="2000">
                <a:solidFill>
                  <a:schemeClr val="bg1"/>
                </a:solidFill>
              </a:rPr>
              <a:t>found a solution) :</a:t>
            </a:r>
            <a:endParaRPr lang="en-US" sz="2000">
              <a:solidFill>
                <a:schemeClr val="bg1"/>
              </a:solidFill>
            </a:endParaRPr>
          </a:p>
          <a:p>
            <a:pPr marL="0" indent="0">
              <a:buNone/>
            </a:pPr>
            <a:r>
              <a:rPr lang="en-US" sz="2000">
                <a:solidFill>
                  <a:schemeClr val="bg1"/>
                </a:solidFill>
              </a:rPr>
              <a:t>        solutionsFound = solutionsFound + 1;</a:t>
            </a:r>
            <a:endParaRPr lang="en-US" sz="2000">
              <a:solidFill>
                <a:schemeClr val="bg1"/>
              </a:solidFill>
            </a:endParaRPr>
          </a:p>
          <a:p>
            <a:pPr marL="0" indent="0">
              <a:buNone/>
            </a:pPr>
            <a:r>
              <a:rPr lang="en-US" sz="2000">
                <a:solidFill>
                  <a:schemeClr val="bg1"/>
                </a:solidFill>
              </a:rPr>
              <a:t>        displaySolution();</a:t>
            </a:r>
            <a:endParaRPr lang="en-US" sz="2000">
              <a:solidFill>
                <a:schemeClr val="bg1"/>
              </a:solidFill>
            </a:endParaRPr>
          </a:p>
          <a:p>
            <a:pPr marL="0" indent="0">
              <a:buNone/>
            </a:pPr>
            <a:r>
              <a:rPr lang="en-US" sz="2000"/>
              <a:t>        </a:t>
            </a:r>
            <a:r>
              <a:rPr lang="en-US" sz="2000">
                <a:solidFill>
                  <a:schemeClr val="accent6"/>
                </a:solidFill>
              </a:rPr>
              <a:t>if</a:t>
            </a:r>
            <a:r>
              <a:rPr lang="en-US" sz="2000"/>
              <a:t> (</a:t>
            </a:r>
            <a:r>
              <a:rPr lang="en-US" sz="2000">
                <a:solidFill>
                  <a:schemeClr val="bg1"/>
                </a:solidFill>
              </a:rPr>
              <a:t>solutionsFound &gt;= solutionTarget) : </a:t>
            </a:r>
            <a:endParaRPr lang="en-US" sz="2000">
              <a:solidFill>
                <a:schemeClr val="bg1"/>
              </a:solidFill>
            </a:endParaRPr>
          </a:p>
          <a:p>
            <a:pPr marL="0" indent="0">
              <a:buNone/>
            </a:pPr>
            <a:r>
              <a:rPr lang="en-US" sz="2000"/>
              <a:t>            </a:t>
            </a:r>
            <a:r>
              <a:rPr lang="en-US" sz="2000">
                <a:solidFill>
                  <a:schemeClr val="accent6"/>
                </a:solidFill>
              </a:rPr>
              <a:t>System.exit(0);</a:t>
            </a:r>
            <a:endParaRPr lang="en-US" sz="2000">
              <a:solidFill>
                <a:schemeClr val="accent6"/>
              </a:solidFill>
            </a:endParaRPr>
          </a:p>
          <a:p>
            <a:pPr marL="0" indent="0">
              <a:buNone/>
            </a:pPr>
            <a:r>
              <a:rPr lang="en-US" sz="2000">
                <a:solidFill>
                  <a:schemeClr val="accent6"/>
                </a:solidFill>
              </a:rPr>
              <a:t>        </a:t>
            </a:r>
            <a:r>
              <a:rPr lang="en-US" sz="2000" b="1">
                <a:solidFill>
                  <a:schemeClr val="accent6"/>
                </a:solidFill>
              </a:rPr>
              <a:t>return</a:t>
            </a:r>
            <a:endParaRPr lang="en-US" sz="2000">
              <a:solidFill>
                <a:schemeClr val="accent6"/>
              </a:solidFill>
            </a:endParaRPr>
          </a:p>
          <a:p>
            <a:pPr marL="0" indent="0">
              <a:buNone/>
            </a:pPr>
            <a:r>
              <a:rPr lang="en-US" sz="2000">
                <a:solidFill>
                  <a:schemeClr val="accent6"/>
                </a:solidFill>
              </a:rPr>
              <a:t>    for</a:t>
            </a:r>
            <a:r>
              <a:rPr lang="en-US" sz="2000"/>
              <a:t> </a:t>
            </a:r>
            <a:r>
              <a:rPr lang="en-US" sz="2000">
                <a:solidFill>
                  <a:schemeClr val="bg1"/>
                </a:solidFill>
              </a:rPr>
              <a:t>(val = first to last) :</a:t>
            </a:r>
            <a:endParaRPr lang="en-US" sz="2000">
              <a:solidFill>
                <a:schemeClr val="bg1"/>
              </a:solidFill>
            </a:endParaRPr>
          </a:p>
          <a:p>
            <a:pPr marL="0" indent="0">
              <a:buNone/>
            </a:pPr>
            <a:r>
              <a:rPr lang="en-US" sz="2000">
                <a:solidFill>
                  <a:schemeClr val="bg1"/>
                </a:solidFill>
              </a:rPr>
              <a:t>       </a:t>
            </a:r>
            <a:r>
              <a:rPr lang="en-US" sz="2000">
                <a:solidFill>
                  <a:schemeClr val="accent6"/>
                </a:solidFill>
              </a:rPr>
              <a:t> if</a:t>
            </a:r>
            <a:r>
              <a:rPr lang="en-US" sz="2000">
                <a:solidFill>
                  <a:schemeClr val="bg1"/>
                </a:solidFill>
              </a:rPr>
              <a:t> (isValid(val, n)) :</a:t>
            </a:r>
            <a:endParaRPr lang="en-US" sz="2000">
              <a:solidFill>
                <a:schemeClr val="bg1"/>
              </a:solidFill>
            </a:endParaRPr>
          </a:p>
          <a:p>
            <a:pPr marL="0" indent="0">
              <a:buNone/>
            </a:pPr>
            <a:r>
              <a:rPr lang="en-US" sz="2000">
                <a:solidFill>
                  <a:schemeClr val="bg1"/>
                </a:solidFill>
              </a:rPr>
              <a:t>            applyValue(val, n);</a:t>
            </a:r>
            <a:endParaRPr lang="en-US" sz="2000">
              <a:solidFill>
                <a:schemeClr val="bg1"/>
              </a:solidFill>
            </a:endParaRPr>
          </a:p>
          <a:p>
            <a:pPr marL="0" indent="0">
              <a:buNone/>
            </a:pPr>
            <a:r>
              <a:rPr lang="en-US" sz="2000">
                <a:solidFill>
                  <a:schemeClr val="bg1"/>
                </a:solidFill>
              </a:rPr>
              <a:t>            findSolutions(n+1, other params);</a:t>
            </a:r>
            <a:endParaRPr lang="en-US" sz="2000">
              <a:solidFill>
                <a:schemeClr val="bg1"/>
              </a:solidFill>
            </a:endParaRPr>
          </a:p>
          <a:p>
            <a:pPr marL="0" indent="0">
              <a:buNone/>
            </a:pPr>
            <a:r>
              <a:rPr lang="en-US" sz="2000">
                <a:solidFill>
                  <a:schemeClr val="bg1"/>
                </a:solidFill>
              </a:rPr>
              <a:t>            removeValue(val, n);</a:t>
            </a:r>
            <a:endParaRPr lang="en-US" sz="20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chemeClr val="accent6">
                    <a:lumMod val="50000"/>
                  </a:schemeClr>
                </a:solidFill>
              </a:rPr>
              <a:t>Applications of Backtracking</a:t>
            </a:r>
            <a:endParaRPr lang="en-IN" altLang="en-US" b="1" u="sng">
              <a:solidFill>
                <a:schemeClr val="accent6">
                  <a:lumMod val="50000"/>
                </a:schemeClr>
              </a:solidFill>
            </a:endParaRPr>
          </a:p>
        </p:txBody>
      </p:sp>
      <p:sp>
        <p:nvSpPr>
          <p:cNvPr id="3" name="Content Placeholder 2"/>
          <p:cNvSpPr>
            <a:spLocks noGrp="1"/>
          </p:cNvSpPr>
          <p:nvPr>
            <p:ph idx="1"/>
          </p:nvPr>
        </p:nvSpPr>
        <p:spPr/>
        <p:txBody>
          <a:bodyPr/>
          <a:p>
            <a:pPr>
              <a:buFont typeface="Arial" panose="020B0604020202020204" pitchFamily="34" charset="0"/>
              <a:buChar char="•"/>
            </a:pPr>
            <a:r>
              <a:rPr lang="en-US" sz="2000"/>
              <a:t>Optimization and tactical problems </a:t>
            </a:r>
            <a:endParaRPr lang="en-US" sz="2000"/>
          </a:p>
          <a:p>
            <a:pPr>
              <a:buFont typeface="Arial" panose="020B0604020202020204" pitchFamily="34" charset="0"/>
              <a:buChar char="•"/>
            </a:pPr>
            <a:r>
              <a:rPr lang="en-US" sz="2000"/>
              <a:t>Constraints Satisfaction Problem </a:t>
            </a:r>
            <a:endParaRPr lang="en-US" sz="2000"/>
          </a:p>
          <a:p>
            <a:pPr>
              <a:buFont typeface="Arial" panose="020B0604020202020204" pitchFamily="34" charset="0"/>
              <a:buChar char="•"/>
            </a:pPr>
            <a:r>
              <a:rPr lang="en-US" sz="2000"/>
              <a:t>Artificial Intelligence </a:t>
            </a:r>
            <a:endParaRPr lang="en-US" sz="2000"/>
          </a:p>
          <a:p>
            <a:pPr>
              <a:buFont typeface="Arial" panose="020B0604020202020204" pitchFamily="34" charset="0"/>
              <a:buChar char="•"/>
            </a:pPr>
            <a:r>
              <a:rPr lang="en-US" sz="2000"/>
              <a:t>Materials Engineering</a:t>
            </a:r>
            <a:endParaRPr lang="en-US" sz="2000"/>
          </a:p>
          <a:p>
            <a:pPr>
              <a:buFont typeface="Arial" panose="020B0604020202020204" pitchFamily="34" charset="0"/>
              <a:buChar char="•"/>
            </a:pPr>
            <a:r>
              <a:rPr lang="en-US" sz="2000"/>
              <a:t>Network Communication</a:t>
            </a:r>
            <a:endParaRPr lang="en-US" sz="2000"/>
          </a:p>
          <a:p>
            <a:pPr>
              <a:buFont typeface="Arial" panose="020B0604020202020204" pitchFamily="34" charset="0"/>
              <a:buChar char="•"/>
            </a:pPr>
            <a:r>
              <a:rPr lang="en-US" sz="2000"/>
              <a:t>Solving puzzles and path</a:t>
            </a:r>
            <a:endParaRPr lang="en-US" sz="2000"/>
          </a:p>
          <a:p>
            <a:pPr marL="0" indent="0">
              <a:buNone/>
            </a:pPr>
            <a:endParaRPr lang="en-US" sz="2000"/>
          </a:p>
          <a:p>
            <a:pPr marL="0" indent="0">
              <a:buNone/>
            </a:pPr>
            <a:r>
              <a:rPr lang="en-IN" altLang="en-US" sz="2000" b="1"/>
              <a:t>Some problems based on backtracking technique:</a:t>
            </a:r>
            <a:endParaRPr lang="en-IN" altLang="en-US" sz="2000" b="1"/>
          </a:p>
          <a:p>
            <a:pPr lvl="1">
              <a:buFont typeface="Arial" panose="020B0604020202020204" pitchFamily="34" charset="0"/>
              <a:buChar char="•"/>
            </a:pPr>
            <a:r>
              <a:rPr lang="en-US" sz="1750"/>
              <a:t>N Queens Problem</a:t>
            </a:r>
            <a:endParaRPr lang="en-US" sz="1750"/>
          </a:p>
          <a:p>
            <a:pPr lvl="1">
              <a:buFont typeface="Arial" panose="020B0604020202020204" pitchFamily="34" charset="0"/>
              <a:buChar char="•"/>
            </a:pPr>
            <a:r>
              <a:rPr lang="en-US" sz="1750"/>
              <a:t>Warnsdorff’s Algorithm</a:t>
            </a:r>
            <a:endParaRPr lang="en-US" sz="1750"/>
          </a:p>
          <a:p>
            <a:pPr lvl="1">
              <a:buFont typeface="Arial" panose="020B0604020202020204" pitchFamily="34" charset="0"/>
              <a:buChar char="•"/>
            </a:pPr>
            <a:r>
              <a:rPr lang="en-US" sz="1750"/>
              <a:t>Remove Invalid Parenthesis</a:t>
            </a:r>
            <a:endParaRPr lang="en-US" sz="1750"/>
          </a:p>
          <a:p>
            <a:pPr lvl="1">
              <a:buFont typeface="Arial" panose="020B0604020202020204" pitchFamily="34" charset="0"/>
              <a:buChar char="•"/>
            </a:pPr>
            <a:r>
              <a:rPr lang="en-US" sz="1750"/>
              <a:t>Find Path from corner cell to middle cell in a maze</a:t>
            </a:r>
            <a:endParaRPr lang="en-US" sz="1750"/>
          </a:p>
          <a:p>
            <a:pPr lvl="1">
              <a:buFont typeface="Arial" panose="020B0604020202020204" pitchFamily="34" charset="0"/>
              <a:buChar char="•"/>
            </a:pPr>
            <a:r>
              <a:rPr lang="en-US" sz="1750"/>
              <a:t>Hamiltonian cycle</a:t>
            </a:r>
            <a:endParaRPr lang="en-US" sz="1750"/>
          </a:p>
          <a:p>
            <a:pPr lvl="1">
              <a:buFont typeface="Arial" panose="020B0604020202020204" pitchFamily="34" charset="0"/>
              <a:buChar char="•"/>
            </a:pPr>
            <a:r>
              <a:rPr lang="en-US" sz="1750"/>
              <a:t>Sudoku</a:t>
            </a:r>
            <a:endParaRPr lang="en-US" sz="1750"/>
          </a:p>
          <a:p>
            <a:pPr lvl="1">
              <a:buFont typeface="Arial" panose="020B0604020202020204" pitchFamily="34" charset="0"/>
              <a:buChar char="•"/>
            </a:pPr>
            <a:r>
              <a:rPr lang="en-US" sz="1750"/>
              <a:t>M Coloring Problem</a:t>
            </a:r>
            <a:endParaRPr lang="en-US" sz="17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chemeClr val="accent6">
                    <a:lumMod val="50000"/>
                  </a:schemeClr>
                </a:solidFill>
              </a:rPr>
              <a:t>Problem Statement 1:</a:t>
            </a:r>
            <a:endParaRPr lang="en-IN" altLang="en-US" b="1" u="sng">
              <a:solidFill>
                <a:schemeClr val="accent6">
                  <a:lumMod val="50000"/>
                </a:schemeClr>
              </a:solidFill>
            </a:endParaRPr>
          </a:p>
        </p:txBody>
      </p:sp>
      <p:sp>
        <p:nvSpPr>
          <p:cNvPr id="3" name="Content Placeholder 2"/>
          <p:cNvSpPr>
            <a:spLocks noGrp="1"/>
          </p:cNvSpPr>
          <p:nvPr>
            <p:ph sz="half" idx="1"/>
          </p:nvPr>
        </p:nvSpPr>
        <p:spPr>
          <a:xfrm>
            <a:off x="609600" y="1174750"/>
            <a:ext cx="9966325" cy="2070735"/>
          </a:xfrm>
        </p:spPr>
        <p:txBody>
          <a:bodyPr/>
          <a:p>
            <a:r>
              <a:rPr lang="en-IN" altLang="en-US"/>
              <a:t>Sudoku Solver</a:t>
            </a:r>
            <a:endParaRPr lang="en-IN" altLang="en-US"/>
          </a:p>
          <a:p>
            <a:pPr marL="0" indent="0">
              <a:buNone/>
            </a:pPr>
            <a:r>
              <a:rPr lang="en-IN" altLang="en-US" sz="2000"/>
              <a:t>In a N X N Square Board, The Numbers 1 to N to be Placed in a way that:</a:t>
            </a:r>
            <a:endParaRPr lang="en-IN" altLang="en-US" sz="2000"/>
          </a:p>
          <a:p>
            <a:pPr marL="0" indent="0">
              <a:buNone/>
            </a:pPr>
            <a:r>
              <a:rPr lang="en-IN" altLang="en-US" sz="2000"/>
              <a:t>– All the Number from 1 to N can be Placed in each row. </a:t>
            </a:r>
            <a:endParaRPr lang="en-IN" altLang="en-US" sz="2000"/>
          </a:p>
          <a:p>
            <a:pPr marL="0" indent="0">
              <a:buNone/>
            </a:pPr>
            <a:r>
              <a:rPr lang="en-IN" altLang="en-US" sz="2000"/>
              <a:t>– All the Number from 1 to N can be Placed in each Column. – All The Number from 1 to N Can be Placed in Sub Square boxes of the given box. </a:t>
            </a:r>
            <a:endParaRPr lang="en-IN" altLang="en-US" sz="2000"/>
          </a:p>
          <a:p>
            <a:pPr marL="0" indent="0">
              <a:buNone/>
            </a:pPr>
            <a:endParaRPr lang="en-IN" altLang="en-US" sz="2000"/>
          </a:p>
        </p:txBody>
      </p:sp>
      <p:pic>
        <p:nvPicPr>
          <p:cNvPr id="4" name="Content Placeholder 3" descr="sudoku"/>
          <p:cNvPicPr>
            <a:picLocks noChangeAspect="1"/>
          </p:cNvPicPr>
          <p:nvPr>
            <p:ph sz="half" idx="2"/>
          </p:nvPr>
        </p:nvPicPr>
        <p:blipFill>
          <a:blip r:embed="rId1"/>
          <a:stretch>
            <a:fillRect/>
          </a:stretch>
        </p:blipFill>
        <p:spPr>
          <a:xfrm>
            <a:off x="3525520" y="3646805"/>
            <a:ext cx="3799840" cy="28873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solidFill>
                  <a:schemeClr val="accent6">
                    <a:lumMod val="50000"/>
                  </a:schemeClr>
                </a:solidFill>
                <a:sym typeface="+mn-ea"/>
              </a:rPr>
              <a:t>Backtracking Approach </a:t>
            </a:r>
            <a:endParaRPr lang="en-US" b="1" u="sng">
              <a:solidFill>
                <a:schemeClr val="accent6">
                  <a:lumMod val="50000"/>
                </a:schemeClr>
              </a:solidFill>
              <a:sym typeface="+mn-ea"/>
            </a:endParaRPr>
          </a:p>
        </p:txBody>
      </p:sp>
      <p:sp>
        <p:nvSpPr>
          <p:cNvPr id="3" name="Content Placeholder 2"/>
          <p:cNvSpPr>
            <a:spLocks noGrp="1"/>
          </p:cNvSpPr>
          <p:nvPr>
            <p:ph sz="half" idx="1"/>
          </p:nvPr>
        </p:nvSpPr>
        <p:spPr>
          <a:xfrm>
            <a:off x="6217285" y="2249170"/>
            <a:ext cx="4636770" cy="2606040"/>
          </a:xfrm>
        </p:spPr>
        <p:txBody>
          <a:bodyPr/>
          <a:p>
            <a:pPr marL="0" indent="0">
              <a:buNone/>
            </a:pPr>
            <a:r>
              <a:rPr lang="en-US" sz="2000"/>
              <a:t>The Algorithm Will Check Each Box’s value if the value is in the same row, or same column or same sub-square box. If not,then it placed the value in the box. And go to the next box for the next value, and check the Above Condition. If there is any duplicate value, then The Algorithm check for the next value. </a:t>
            </a:r>
            <a:endParaRPr lang="en-US" sz="2000"/>
          </a:p>
        </p:txBody>
      </p:sp>
      <p:sp>
        <p:nvSpPr>
          <p:cNvPr id="5" name="Rounded Rectangle 4"/>
          <p:cNvSpPr/>
          <p:nvPr/>
        </p:nvSpPr>
        <p:spPr>
          <a:xfrm>
            <a:off x="444500" y="1457960"/>
            <a:ext cx="5517515" cy="4543425"/>
          </a:xfrm>
          <a:prstGeom prst="roundRect">
            <a:avLst/>
          </a:prstGeom>
          <a:solidFill>
            <a:schemeClr val="accent2">
              <a:lumMod val="40000"/>
              <a:lumOff val="6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Content Placeholder 3"/>
          <p:cNvSpPr>
            <a:spLocks noGrp="1"/>
          </p:cNvSpPr>
          <p:nvPr>
            <p:ph sz="half" idx="2"/>
          </p:nvPr>
        </p:nvSpPr>
        <p:spPr>
          <a:xfrm>
            <a:off x="690880" y="1673225"/>
            <a:ext cx="5377180" cy="4328160"/>
          </a:xfrm>
        </p:spPr>
        <p:txBody>
          <a:bodyPr/>
          <a:p>
            <a:pPr marL="0" indent="0">
              <a:buNone/>
            </a:pPr>
            <a:r>
              <a:rPr lang="en-US" sz="1800"/>
              <a:t>Algorithm Sudoku_Solver(canvas, row, col){ </a:t>
            </a:r>
            <a:endParaRPr lang="en-US" sz="1800"/>
          </a:p>
          <a:p>
            <a:pPr marL="0" indent="0">
              <a:buNone/>
            </a:pPr>
            <a:r>
              <a:rPr lang="en-IN" altLang="en-US" sz="1800"/>
              <a:t>	</a:t>
            </a:r>
            <a:r>
              <a:rPr lang="en-US" sz="1800"/>
              <a:t>If(anyEmptyLocation(canvas, row, col)) </a:t>
            </a:r>
            <a:r>
              <a:rPr lang="en-IN" altLang="en-US" sz="1800"/>
              <a:t>	      </a:t>
            </a:r>
            <a:r>
              <a:rPr lang="en-US" sz="1800"/>
              <a:t>Return true; </a:t>
            </a:r>
            <a:endParaRPr lang="en-US" sz="1800"/>
          </a:p>
          <a:p>
            <a:pPr marL="0" indent="0">
              <a:buNone/>
            </a:pPr>
            <a:r>
              <a:rPr lang="en-US" sz="1800"/>
              <a:t>   </a:t>
            </a:r>
            <a:r>
              <a:rPr lang="en-IN" altLang="en-US" sz="1800"/>
              <a:t>	</a:t>
            </a:r>
            <a:r>
              <a:rPr lang="en-US" sz="1800"/>
              <a:t> For I = 1 to n do, {</a:t>
            </a:r>
            <a:endParaRPr lang="en-US" sz="1800"/>
          </a:p>
          <a:p>
            <a:pPr marL="457200" lvl="1" indent="0">
              <a:buNone/>
            </a:pPr>
            <a:r>
              <a:rPr lang="en-IN" altLang="en-US" sz="1800"/>
              <a:t>	        </a:t>
            </a:r>
            <a:r>
              <a:rPr lang="en-US" sz="1800"/>
              <a:t>If (find_location(canvas, row,col, i)) { </a:t>
            </a:r>
            <a:endParaRPr lang="en-US" sz="1800"/>
          </a:p>
          <a:p>
            <a:pPr marL="457200" lvl="1" indent="0">
              <a:buNone/>
            </a:pPr>
            <a:r>
              <a:rPr lang="en-IN" altLang="en-US" sz="1800"/>
              <a:t>		</a:t>
            </a:r>
            <a:r>
              <a:rPr lang="en-US" sz="1800"/>
              <a:t>Canvas[row][col] = i;</a:t>
            </a:r>
            <a:endParaRPr lang="en-US" sz="1800"/>
          </a:p>
          <a:p>
            <a:pPr marL="457200" lvl="1" indent="0">
              <a:buNone/>
            </a:pPr>
            <a:r>
              <a:rPr lang="en-US" sz="1800"/>
              <a:t> </a:t>
            </a:r>
            <a:r>
              <a:rPr lang="en-IN" altLang="en-US" sz="1800"/>
              <a:t>		</a:t>
            </a:r>
            <a:r>
              <a:rPr lang="en-US" sz="1800"/>
              <a:t>If (Sudoku_Solver(canvas)) </a:t>
            </a:r>
            <a:endParaRPr lang="en-US" sz="1800"/>
          </a:p>
          <a:p>
            <a:pPr marL="457200" lvl="1" indent="0">
              <a:buNone/>
            </a:pPr>
            <a:r>
              <a:rPr lang="en-IN" altLang="en-US" sz="1800"/>
              <a:t>		</a:t>
            </a:r>
            <a:r>
              <a:rPr lang="en-US" sz="1800"/>
              <a:t>Return true; </a:t>
            </a:r>
            <a:endParaRPr lang="en-US" sz="1800"/>
          </a:p>
          <a:p>
            <a:pPr marL="457200" lvl="1" indent="0">
              <a:buNone/>
            </a:pPr>
            <a:r>
              <a:rPr lang="en-IN" altLang="en-US" sz="1800"/>
              <a:t>		</a:t>
            </a:r>
            <a:r>
              <a:rPr lang="en-US" sz="1800"/>
              <a:t>Canvas [row][col] = -1; </a:t>
            </a:r>
            <a:endParaRPr lang="en-US" sz="1800"/>
          </a:p>
          <a:p>
            <a:pPr marL="457200" lvl="1" indent="0">
              <a:buNone/>
            </a:pPr>
            <a:r>
              <a:rPr lang="en-IN" altLang="en-US" sz="1800"/>
              <a:t>	           </a:t>
            </a:r>
            <a:r>
              <a:rPr lang="en-US" sz="1800"/>
              <a:t>}</a:t>
            </a:r>
            <a:r>
              <a:rPr lang="en-IN" altLang="en-US" sz="1800"/>
              <a:t>	</a:t>
            </a:r>
            <a:endParaRPr lang="en-US" sz="1800"/>
          </a:p>
          <a:p>
            <a:pPr marL="457200" lvl="1" indent="0">
              <a:buNone/>
            </a:pPr>
            <a:r>
              <a:rPr lang="en-US" sz="1800"/>
              <a:t>   </a:t>
            </a:r>
            <a:r>
              <a:rPr lang="en-IN" altLang="en-US" sz="1800"/>
              <a:t>	      </a:t>
            </a:r>
            <a:r>
              <a:rPr lang="en-US" sz="1800"/>
              <a:t>}  </a:t>
            </a:r>
            <a:endParaRPr lang="en-US" sz="1800"/>
          </a:p>
          <a:p>
            <a:pPr marL="457200" lvl="1" indent="0">
              <a:buNone/>
            </a:pPr>
            <a:r>
              <a:rPr lang="en-US" sz="1800"/>
              <a:t>  </a:t>
            </a:r>
            <a:r>
              <a:rPr lang="en-IN" altLang="en-US" sz="1800"/>
              <a:t>	</a:t>
            </a:r>
            <a:r>
              <a:rPr lang="en-US" sz="1800"/>
              <a:t>   Return false;</a:t>
            </a:r>
            <a:endParaRPr lang="en-US" sz="1800"/>
          </a:p>
          <a:p>
            <a:pPr marL="457200" lvl="1" indent="0">
              <a:buNone/>
            </a:pPr>
            <a:r>
              <a:rPr lang="en-US" sz="1800"/>
              <a:t> } </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u="sng">
                <a:solidFill>
                  <a:schemeClr val="accent6">
                    <a:lumMod val="50000"/>
                  </a:schemeClr>
                </a:solidFill>
              </a:rPr>
              <a:t>OUTPUTS</a:t>
            </a:r>
            <a:endParaRPr lang="en-IN" altLang="en-US" sz="3200" b="1" u="sng">
              <a:solidFill>
                <a:schemeClr val="accent6">
                  <a:lumMod val="50000"/>
                </a:schemeClr>
              </a:solidFill>
            </a:endParaRPr>
          </a:p>
        </p:txBody>
      </p:sp>
      <p:pic>
        <p:nvPicPr>
          <p:cNvPr id="5" name="Content Placeholder 4" descr="Screenshot (134)"/>
          <p:cNvPicPr>
            <a:picLocks noChangeAspect="1"/>
          </p:cNvPicPr>
          <p:nvPr>
            <p:ph sz="half" idx="1"/>
          </p:nvPr>
        </p:nvPicPr>
        <p:blipFill>
          <a:blip r:embed="rId1"/>
          <a:srcRect l="7034" t="12298" r="56934" b="41989"/>
          <a:stretch>
            <a:fillRect/>
          </a:stretch>
        </p:blipFill>
        <p:spPr>
          <a:xfrm>
            <a:off x="6038850" y="1790700"/>
            <a:ext cx="5682615" cy="4095750"/>
          </a:xfrm>
          <a:prstGeom prst="rect">
            <a:avLst/>
          </a:prstGeom>
        </p:spPr>
      </p:pic>
      <p:pic>
        <p:nvPicPr>
          <p:cNvPr id="7" name="Content Placeholder 6"/>
          <p:cNvPicPr>
            <a:picLocks noChangeAspect="1"/>
          </p:cNvPicPr>
          <p:nvPr>
            <p:ph sz="half" idx="2"/>
          </p:nvPr>
        </p:nvPicPr>
        <p:blipFill>
          <a:blip r:embed="rId2"/>
          <a:srcRect l="6911" t="12119" r="58632" b="42900"/>
          <a:stretch>
            <a:fillRect/>
          </a:stretch>
        </p:blipFill>
        <p:spPr>
          <a:xfrm>
            <a:off x="267970" y="1790700"/>
            <a:ext cx="5576570" cy="4095750"/>
          </a:xfrm>
          <a:prstGeom prst="rect">
            <a:avLst/>
          </a:prstGeom>
        </p:spPr>
      </p:pic>
      <p:sp>
        <p:nvSpPr>
          <p:cNvPr id="8" name="Text Box 7"/>
          <p:cNvSpPr txBox="1"/>
          <p:nvPr/>
        </p:nvSpPr>
        <p:spPr>
          <a:xfrm>
            <a:off x="267970" y="1234440"/>
            <a:ext cx="1970405" cy="368300"/>
          </a:xfrm>
          <a:prstGeom prst="rect">
            <a:avLst/>
          </a:prstGeom>
          <a:noFill/>
        </p:spPr>
        <p:txBody>
          <a:bodyPr wrap="square" rtlCol="0">
            <a:spAutoFit/>
          </a:bodyPr>
          <a:p>
            <a:r>
              <a:rPr lang="en-IN" altLang="en-US"/>
              <a:t>INPUT 1:</a:t>
            </a:r>
            <a:endParaRPr lang="en-IN" altLang="en-US"/>
          </a:p>
        </p:txBody>
      </p:sp>
      <p:sp>
        <p:nvSpPr>
          <p:cNvPr id="9" name="Text Box 8"/>
          <p:cNvSpPr txBox="1"/>
          <p:nvPr/>
        </p:nvSpPr>
        <p:spPr>
          <a:xfrm>
            <a:off x="6038850" y="1234440"/>
            <a:ext cx="1970405" cy="368300"/>
          </a:xfrm>
          <a:prstGeom prst="rect">
            <a:avLst/>
          </a:prstGeom>
          <a:noFill/>
        </p:spPr>
        <p:txBody>
          <a:bodyPr wrap="square" rtlCol="0">
            <a:spAutoFit/>
          </a:bodyPr>
          <a:p>
            <a:r>
              <a:rPr lang="en-IN" altLang="en-US"/>
              <a:t>INPUT 2:</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chemeClr val="accent6">
                    <a:lumMod val="50000"/>
                  </a:schemeClr>
                </a:solidFill>
              </a:rPr>
              <a:t>PROBLEM STATEMENT 2</a:t>
            </a:r>
            <a:endParaRPr lang="en-IN" altLang="en-US" b="1" u="sng">
              <a:solidFill>
                <a:schemeClr val="accent6">
                  <a:lumMod val="50000"/>
                </a:schemeClr>
              </a:solidFill>
            </a:endParaRPr>
          </a:p>
        </p:txBody>
      </p:sp>
      <p:sp>
        <p:nvSpPr>
          <p:cNvPr id="3" name="Content Placeholder 2"/>
          <p:cNvSpPr>
            <a:spLocks noGrp="1"/>
          </p:cNvSpPr>
          <p:nvPr>
            <p:ph sz="half" idx="1"/>
          </p:nvPr>
        </p:nvSpPr>
        <p:spPr>
          <a:xfrm>
            <a:off x="609600" y="1174750"/>
            <a:ext cx="10674985" cy="1936115"/>
          </a:xfrm>
        </p:spPr>
        <p:txBody>
          <a:bodyPr/>
          <a:p>
            <a:pPr marL="0" indent="0">
              <a:buNone/>
            </a:pPr>
            <a:r>
              <a:rPr lang="en-US" sz="2400"/>
              <a:t>In a NxN square board N – number of queens need to be placed considering three Condition --- </a:t>
            </a:r>
            <a:endParaRPr lang="en-US" sz="2400"/>
          </a:p>
          <a:p>
            <a:pPr lvl="1"/>
            <a:r>
              <a:rPr lang="en-US" sz="2100"/>
              <a:t> No two Queens can be placed in same row.</a:t>
            </a:r>
            <a:endParaRPr lang="en-US" sz="2100"/>
          </a:p>
          <a:p>
            <a:pPr lvl="1"/>
            <a:r>
              <a:rPr lang="en-US" sz="2100"/>
              <a:t>No two Queens Can be places in same Column</a:t>
            </a:r>
            <a:endParaRPr lang="en-US" sz="2100"/>
          </a:p>
          <a:p>
            <a:pPr lvl="1"/>
            <a:r>
              <a:rPr lang="en-US" sz="2100"/>
              <a:t>No two queens Can be placed in same Diagonal. </a:t>
            </a:r>
            <a:endParaRPr lang="en-US" sz="2100"/>
          </a:p>
          <a:p>
            <a:endParaRPr lang="en-US" sz="2400"/>
          </a:p>
        </p:txBody>
      </p:sp>
      <p:pic>
        <p:nvPicPr>
          <p:cNvPr id="5" name="Content Placeholder 4"/>
          <p:cNvPicPr>
            <a:picLocks noChangeAspect="1"/>
          </p:cNvPicPr>
          <p:nvPr>
            <p:ph sz="half" idx="2"/>
          </p:nvPr>
        </p:nvPicPr>
        <p:blipFill>
          <a:blip r:embed="rId1"/>
          <a:srcRect l="8148" t="7180"/>
          <a:stretch>
            <a:fillRect/>
          </a:stretch>
        </p:blipFill>
        <p:spPr>
          <a:xfrm>
            <a:off x="4292600" y="3381375"/>
            <a:ext cx="3308985" cy="3329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chemeClr val="accent6">
                    <a:lumMod val="50000"/>
                  </a:schemeClr>
                </a:solidFill>
              </a:rPr>
              <a:t>Backtracking Approach</a:t>
            </a:r>
            <a:endParaRPr lang="en-IN" altLang="en-US" b="1" u="sng">
              <a:solidFill>
                <a:schemeClr val="accent6">
                  <a:lumMod val="50000"/>
                </a:schemeClr>
              </a:solidFill>
            </a:endParaRPr>
          </a:p>
        </p:txBody>
      </p:sp>
      <p:sp>
        <p:nvSpPr>
          <p:cNvPr id="3" name="Content Placeholder 2"/>
          <p:cNvSpPr>
            <a:spLocks noGrp="1"/>
          </p:cNvSpPr>
          <p:nvPr>
            <p:ph sz="half" idx="1"/>
          </p:nvPr>
        </p:nvSpPr>
        <p:spPr>
          <a:xfrm>
            <a:off x="425450" y="5151755"/>
            <a:ext cx="10709275" cy="1239520"/>
          </a:xfrm>
        </p:spPr>
        <p:txBody>
          <a:bodyPr/>
          <a:p>
            <a:pPr marL="0" indent="0">
              <a:buNone/>
            </a:pPr>
            <a:r>
              <a:rPr lang="en-US" sz="2400"/>
              <a:t>The Algorithm will check each position [i , j] for each queens . If any Suitable places found , </a:t>
            </a:r>
            <a:r>
              <a:rPr lang="en-IN" altLang="en-US" sz="2400"/>
              <a:t>i</a:t>
            </a:r>
            <a:r>
              <a:rPr lang="en-US" sz="2400"/>
              <a:t>t will place a queen on that position. If not</a:t>
            </a:r>
            <a:r>
              <a:rPr lang="en-IN" altLang="en-US" sz="2400"/>
              <a:t>, the </a:t>
            </a:r>
            <a:r>
              <a:rPr lang="en-US" sz="2400"/>
              <a:t>Algorithm will try same approach for next position. </a:t>
            </a:r>
            <a:endParaRPr lang="en-US" sz="2400"/>
          </a:p>
        </p:txBody>
      </p:sp>
      <p:sp>
        <p:nvSpPr>
          <p:cNvPr id="6" name="Rounded Rectangle 5"/>
          <p:cNvSpPr/>
          <p:nvPr/>
        </p:nvSpPr>
        <p:spPr>
          <a:xfrm>
            <a:off x="734695" y="1006475"/>
            <a:ext cx="4230370" cy="3818890"/>
          </a:xfrm>
          <a:prstGeom prst="roundRect">
            <a:avLst/>
          </a:prstGeom>
          <a:solidFill>
            <a:schemeClr val="accent1">
              <a:lumMod val="20000"/>
              <a:lumOff val="80000"/>
            </a:schemeClr>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Content Placeholder 3"/>
          <p:cNvSpPr>
            <a:spLocks noGrp="1"/>
          </p:cNvSpPr>
          <p:nvPr>
            <p:ph sz="half" idx="2"/>
          </p:nvPr>
        </p:nvSpPr>
        <p:spPr>
          <a:xfrm>
            <a:off x="1283970" y="1139825"/>
            <a:ext cx="3694430" cy="3675380"/>
          </a:xfrm>
        </p:spPr>
        <p:txBody>
          <a:bodyPr/>
          <a:p>
            <a:pPr marL="0" indent="0">
              <a:buNone/>
            </a:pPr>
            <a:r>
              <a:rPr lang="en-US" sz="2000">
                <a:sym typeface="+mn-ea"/>
              </a:rPr>
              <a:t>Algorithm Nqueen(K,n){ </a:t>
            </a:r>
            <a:endParaRPr lang="en-US" sz="2000">
              <a:sym typeface="+mn-ea"/>
            </a:endParaRPr>
          </a:p>
          <a:p>
            <a:pPr marL="0" indent="0">
              <a:buNone/>
            </a:pPr>
            <a:r>
              <a:rPr lang="en-US" sz="2000">
                <a:sym typeface="+mn-ea"/>
              </a:rPr>
              <a:t>     For i= 1 to n { </a:t>
            </a:r>
            <a:endParaRPr lang="en-US" sz="2000">
              <a:sym typeface="+mn-ea"/>
            </a:endParaRPr>
          </a:p>
          <a:p>
            <a:pPr marL="0" indent="0">
              <a:buNone/>
            </a:pPr>
            <a:r>
              <a:rPr lang="en-IN" altLang="en-US" sz="2000">
                <a:sym typeface="+mn-ea"/>
              </a:rPr>
              <a:t>	  </a:t>
            </a:r>
            <a:r>
              <a:rPr lang="en-US" sz="2000">
                <a:sym typeface="+mn-ea"/>
              </a:rPr>
              <a:t>If  Place(K,i){ </a:t>
            </a:r>
            <a:endParaRPr lang="en-US" sz="2000">
              <a:sym typeface="+mn-ea"/>
            </a:endParaRPr>
          </a:p>
          <a:p>
            <a:pPr marL="0" indent="0">
              <a:buNone/>
            </a:pPr>
            <a:r>
              <a:rPr lang="en-IN" altLang="en-US" sz="2000">
                <a:sym typeface="+mn-ea"/>
              </a:rPr>
              <a:t>	       </a:t>
            </a:r>
            <a:r>
              <a:rPr lang="en-US" sz="2000">
                <a:sym typeface="+mn-ea"/>
              </a:rPr>
              <a:t>X[k] = I; If(k = n)                          </a:t>
            </a:r>
            <a:r>
              <a:rPr lang="en-IN" altLang="en-US" sz="2000">
                <a:sym typeface="+mn-ea"/>
              </a:rPr>
              <a:t>	       </a:t>
            </a:r>
            <a:r>
              <a:rPr lang="en-US" sz="2000">
                <a:sym typeface="+mn-ea"/>
              </a:rPr>
              <a:t>then Write x[1:n];                        </a:t>
            </a:r>
            <a:r>
              <a:rPr lang="en-IN" altLang="en-US" sz="2000">
                <a:sym typeface="+mn-ea"/>
              </a:rPr>
              <a:t>	  </a:t>
            </a:r>
            <a:r>
              <a:rPr lang="en-US" sz="2000">
                <a:sym typeface="+mn-ea"/>
              </a:rPr>
              <a:t>Else </a:t>
            </a:r>
            <a:endParaRPr lang="en-US" sz="2000">
              <a:sym typeface="+mn-ea"/>
            </a:endParaRPr>
          </a:p>
          <a:p>
            <a:pPr marL="0" indent="0">
              <a:buNone/>
            </a:pPr>
            <a:r>
              <a:rPr lang="en-IN" altLang="en-US" sz="2000">
                <a:sym typeface="+mn-ea"/>
              </a:rPr>
              <a:t>	        </a:t>
            </a:r>
            <a:r>
              <a:rPr lang="en-US" sz="2000">
                <a:sym typeface="+mn-ea"/>
              </a:rPr>
              <a:t>Nqueen(k+1, n) ; </a:t>
            </a:r>
            <a:endParaRPr lang="en-US" sz="2000">
              <a:sym typeface="+mn-ea"/>
            </a:endParaRPr>
          </a:p>
          <a:p>
            <a:pPr marL="0" indent="0">
              <a:buNone/>
            </a:pPr>
            <a:r>
              <a:rPr lang="en-IN" altLang="en-US" sz="2000">
                <a:sym typeface="+mn-ea"/>
              </a:rPr>
              <a:t>	</a:t>
            </a:r>
            <a:r>
              <a:rPr lang="en-US" sz="2000">
                <a:sym typeface="+mn-ea"/>
              </a:rPr>
              <a:t>} </a:t>
            </a:r>
            <a:endParaRPr lang="en-US" sz="2000">
              <a:sym typeface="+mn-ea"/>
            </a:endParaRPr>
          </a:p>
          <a:p>
            <a:pPr marL="0" indent="0">
              <a:buNone/>
            </a:pPr>
            <a:r>
              <a:rPr lang="en-US" sz="2000">
                <a:sym typeface="+mn-ea"/>
              </a:rPr>
              <a:t>     } </a:t>
            </a:r>
            <a:endParaRPr lang="en-US" sz="2000">
              <a:sym typeface="+mn-ea"/>
            </a:endParaRPr>
          </a:p>
          <a:p>
            <a:pPr marL="0" indent="0">
              <a:buNone/>
            </a:pPr>
            <a:r>
              <a:rPr lang="en-US" sz="2000">
                <a:sym typeface="+mn-ea"/>
              </a:rPr>
              <a:t>} </a:t>
            </a:r>
            <a:endParaRPr lang="en-US" sz="2000">
              <a:sym typeface="+mn-ea"/>
            </a:endParaRPr>
          </a:p>
          <a:p>
            <a:pPr marL="0" indent="0">
              <a:buNone/>
            </a:pPr>
            <a:endParaRPr lang="en-US" sz="2400">
              <a:sym typeface="+mn-ea"/>
            </a:endParaRPr>
          </a:p>
          <a:p>
            <a:pPr marL="0" indent="0">
              <a:buNone/>
            </a:pPr>
            <a:endParaRPr lang="en-US" sz="2000">
              <a:sym typeface="+mn-ea"/>
            </a:endParaRPr>
          </a:p>
        </p:txBody>
      </p:sp>
      <p:sp>
        <p:nvSpPr>
          <p:cNvPr id="7" name="Rounded Rectangle 6"/>
          <p:cNvSpPr/>
          <p:nvPr/>
        </p:nvSpPr>
        <p:spPr>
          <a:xfrm>
            <a:off x="5845175" y="1496060"/>
            <a:ext cx="4737735" cy="2347595"/>
          </a:xfrm>
          <a:prstGeom prst="roundRect">
            <a:avLst/>
          </a:prstGeom>
          <a:solidFill>
            <a:schemeClr val="accent1">
              <a:lumMod val="20000"/>
              <a:lumOff val="80000"/>
            </a:schemeClr>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5923915" y="1654810"/>
            <a:ext cx="4737735" cy="2030095"/>
          </a:xfrm>
          <a:prstGeom prst="rect">
            <a:avLst/>
          </a:prstGeom>
          <a:noFill/>
        </p:spPr>
        <p:txBody>
          <a:bodyPr wrap="square" rtlCol="0">
            <a:spAutoFit/>
          </a:bodyPr>
          <a:p>
            <a:pPr marL="0" indent="0">
              <a:buNone/>
            </a:pPr>
            <a:r>
              <a:rPr lang="en-US">
                <a:sym typeface="+mn-ea"/>
              </a:rPr>
              <a:t>Place(k,i){ </a:t>
            </a:r>
            <a:endParaRPr lang="en-US">
              <a:sym typeface="+mn-ea"/>
            </a:endParaRPr>
          </a:p>
          <a:p>
            <a:pPr marL="0" indent="0">
              <a:buNone/>
            </a:pPr>
            <a:r>
              <a:rPr lang="en-US">
                <a:sym typeface="+mn-ea"/>
              </a:rPr>
              <a:t>     For j=1 to k-1{ </a:t>
            </a:r>
            <a:endParaRPr lang="en-US">
              <a:sym typeface="+mn-ea"/>
            </a:endParaRPr>
          </a:p>
          <a:p>
            <a:pPr marL="0" indent="0">
              <a:buNone/>
            </a:pPr>
            <a:r>
              <a:rPr lang="en-IN" altLang="en-US">
                <a:sym typeface="+mn-ea"/>
              </a:rPr>
              <a:t>	</a:t>
            </a:r>
            <a:r>
              <a:rPr lang="en-US">
                <a:sym typeface="+mn-ea"/>
              </a:rPr>
              <a:t>If((x[j] = i) or abs(x[j] – 1 = abs(j-k))) </a:t>
            </a:r>
            <a:r>
              <a:rPr lang="en-IN" altLang="en-US">
                <a:sym typeface="+mn-ea"/>
              </a:rPr>
              <a:t>		</a:t>
            </a:r>
            <a:r>
              <a:rPr lang="en-US">
                <a:sym typeface="+mn-ea"/>
              </a:rPr>
              <a:t>Return false; </a:t>
            </a:r>
            <a:endParaRPr lang="en-US">
              <a:sym typeface="+mn-ea"/>
            </a:endParaRPr>
          </a:p>
          <a:p>
            <a:pPr marL="0" indent="0">
              <a:buNone/>
            </a:pPr>
            <a:r>
              <a:rPr lang="en-IN" altLang="en-US">
                <a:sym typeface="+mn-ea"/>
              </a:rPr>
              <a:t>	</a:t>
            </a:r>
            <a:r>
              <a:rPr lang="en-US">
                <a:sym typeface="+mn-ea"/>
              </a:rPr>
              <a:t>} </a:t>
            </a:r>
            <a:endParaRPr lang="en-US">
              <a:sym typeface="+mn-ea"/>
            </a:endParaRPr>
          </a:p>
          <a:p>
            <a:pPr marL="0" indent="0">
              <a:buNone/>
            </a:pPr>
            <a:r>
              <a:rPr lang="en-US">
                <a:sym typeface="+mn-ea"/>
              </a:rPr>
              <a:t>     Return true; </a:t>
            </a:r>
            <a:endParaRPr lang="en-US">
              <a:sym typeface="+mn-ea"/>
            </a:endParaRPr>
          </a:p>
          <a:p>
            <a:pPr marL="0" indent="0">
              <a:buNone/>
            </a:pPr>
            <a:r>
              <a:rPr lang="en-US">
                <a:sym typeface="+mn-ea"/>
              </a:rPr>
              <a:t>} </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3154</Words>
  <Application>WPS Presentation</Application>
  <PresentationFormat>Widescreen</PresentationFormat>
  <Paragraphs>117</Paragraphs>
  <Slides>10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SimSun</vt:lpstr>
      <vt:lpstr>Wingdings</vt:lpstr>
      <vt:lpstr>Arial Unicode MS</vt:lpstr>
      <vt:lpstr>Calibri Light</vt:lpstr>
      <vt:lpstr>Calibri</vt:lpstr>
      <vt:lpstr>Microsoft YaHei</vt:lpstr>
      <vt:lpstr>Malgun Gothic Semilight</vt:lpstr>
      <vt:lpstr>Microsoft YaHei Light</vt:lpstr>
      <vt:lpstr>Microsoft YaHei UI</vt:lpstr>
      <vt:lpstr>Consolas</vt:lpstr>
      <vt:lpstr>Comic Sans MS</vt:lpstr>
      <vt:lpstr>Myanmar Text</vt:lpstr>
      <vt:lpstr>MV Boli</vt:lpstr>
      <vt:lpstr>Nirmala UI</vt:lpstr>
      <vt:lpstr>Nirmala UI Semilight</vt:lpstr>
      <vt:lpstr>Palatino Linotype</vt:lpstr>
      <vt:lpstr>Segoe MDL2 Assets</vt:lpstr>
      <vt:lpstr>Segoe Print</vt:lpstr>
      <vt:lpstr>Malgun Gothic</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Namrata Prasad</dc:creator>
  <cp:lastModifiedBy>Namrata Prasad</cp:lastModifiedBy>
  <cp:revision>1</cp:revision>
  <dcterms:created xsi:type="dcterms:W3CDTF">2020-04-16T06:01:54Z</dcterms:created>
  <dcterms:modified xsi:type="dcterms:W3CDTF">2020-04-16T06:01:55Z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