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0" r:id="rId8"/>
    <p:sldId id="261"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58097" y="3189605"/>
            <a:ext cx="10943167" cy="1082675"/>
          </a:xfrm>
        </p:spPr>
        <p:txBody>
          <a:bodyPr/>
          <a:p>
            <a:r>
              <a:rPr lang="en-IN" altLang="en-US" sz="6000" b="1">
                <a:solidFill>
                  <a:schemeClr val="accent5">
                    <a:lumMod val="50000"/>
                  </a:schemeClr>
                </a:solidFill>
                <a:latin typeface="Microsoft Himalaya" panose="01010100010101010101" charset="0"/>
                <a:cs typeface="Microsoft Himalaya" panose="01010100010101010101" charset="0"/>
              </a:rPr>
              <a:t>GREEDY ALORITHM</a:t>
            </a:r>
            <a:endParaRPr lang="en-IN" altLang="en-US" sz="6000" b="1">
              <a:solidFill>
                <a:schemeClr val="accent5">
                  <a:lumMod val="50000"/>
                </a:schemeClr>
              </a:solidFill>
              <a:latin typeface="Microsoft Himalaya" panose="01010100010101010101" charset="0"/>
              <a:cs typeface="Microsoft Himalaya" panose="01010100010101010101" charset="0"/>
            </a:endParaRPr>
          </a:p>
        </p:txBody>
      </p:sp>
      <p:sp>
        <p:nvSpPr>
          <p:cNvPr id="3" name="Subtitle 2"/>
          <p:cNvSpPr>
            <a:spLocks noGrp="1"/>
          </p:cNvSpPr>
          <p:nvPr>
            <p:ph type="subTitle" idx="1"/>
          </p:nvPr>
        </p:nvSpPr>
        <p:spPr>
          <a:xfrm>
            <a:off x="8978900" y="4137660"/>
            <a:ext cx="2821940" cy="1295400"/>
          </a:xfrm>
        </p:spPr>
        <p:txBody>
          <a:bodyPr/>
          <a:p>
            <a:pPr algn="l"/>
            <a:r>
              <a:rPr lang="en-IN" altLang="en-US" sz="2400"/>
              <a:t>-Namrata Prasad</a:t>
            </a:r>
            <a:endParaRPr lang="en-IN" altLang="en-US" sz="2400"/>
          </a:p>
          <a:p>
            <a:pPr algn="l"/>
            <a:r>
              <a:rPr lang="en-IN" altLang="en-US" sz="2400"/>
              <a:t>-181210032</a:t>
            </a:r>
            <a:endParaRPr lang="en-IN" altLang="en-US" sz="2400"/>
          </a:p>
          <a:p>
            <a:pPr algn="l"/>
            <a:r>
              <a:rPr lang="en-IN" altLang="en-US" sz="2400"/>
              <a:t>-CSE 2</a:t>
            </a:r>
            <a:r>
              <a:rPr lang="en-IN" altLang="en-US" sz="2400" baseline="30000"/>
              <a:t>nd</a:t>
            </a:r>
            <a:r>
              <a:rPr lang="en-IN" altLang="en-US" sz="2400"/>
              <a:t> Year</a:t>
            </a:r>
            <a:endParaRPr lang="en-I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u="sng"/>
              <a:t>OUTPUTS</a:t>
            </a:r>
            <a:endParaRPr lang="en-IN" altLang="en-US" sz="3200" b="1" u="sng"/>
          </a:p>
        </p:txBody>
      </p:sp>
      <p:pic>
        <p:nvPicPr>
          <p:cNvPr id="8" name="Content Placeholder 7" descr="Screenshot (152)"/>
          <p:cNvPicPr>
            <a:picLocks noChangeAspect="1"/>
          </p:cNvPicPr>
          <p:nvPr>
            <p:ph sz="half" idx="1"/>
          </p:nvPr>
        </p:nvPicPr>
        <p:blipFill>
          <a:blip r:embed="rId1"/>
          <a:srcRect l="32830" t="14061" r="28868" b="70543"/>
          <a:stretch>
            <a:fillRect/>
          </a:stretch>
        </p:blipFill>
        <p:spPr>
          <a:xfrm>
            <a:off x="883920" y="4549775"/>
            <a:ext cx="8433435" cy="1906905"/>
          </a:xfrm>
          <a:prstGeom prst="rect">
            <a:avLst/>
          </a:prstGeom>
        </p:spPr>
      </p:pic>
      <p:pic>
        <p:nvPicPr>
          <p:cNvPr id="10" name="Content Placeholder 9" descr="Screenshot (153)"/>
          <p:cNvPicPr>
            <a:picLocks noChangeAspect="1"/>
          </p:cNvPicPr>
          <p:nvPr>
            <p:ph sz="half" idx="2"/>
          </p:nvPr>
        </p:nvPicPr>
        <p:blipFill>
          <a:blip r:embed="rId2"/>
          <a:srcRect l="1989" t="2987" r="61321" b="81137"/>
          <a:stretch>
            <a:fillRect/>
          </a:stretch>
        </p:blipFill>
        <p:spPr>
          <a:xfrm>
            <a:off x="883920" y="1650365"/>
            <a:ext cx="8433435" cy="2052955"/>
          </a:xfrm>
          <a:prstGeom prst="rect">
            <a:avLst/>
          </a:prstGeom>
        </p:spPr>
      </p:pic>
      <p:sp>
        <p:nvSpPr>
          <p:cNvPr id="11" name="Text Box 10"/>
          <p:cNvSpPr txBox="1"/>
          <p:nvPr/>
        </p:nvSpPr>
        <p:spPr>
          <a:xfrm>
            <a:off x="883920" y="1178560"/>
            <a:ext cx="2143760" cy="368300"/>
          </a:xfrm>
          <a:prstGeom prst="rect">
            <a:avLst/>
          </a:prstGeom>
          <a:noFill/>
        </p:spPr>
        <p:txBody>
          <a:bodyPr wrap="square" rtlCol="0">
            <a:spAutoFit/>
          </a:bodyPr>
          <a:p>
            <a:r>
              <a:rPr lang="en-IN" altLang="en-US"/>
              <a:t>INPUT 1:</a:t>
            </a:r>
            <a:endParaRPr lang="en-IN" altLang="en-US"/>
          </a:p>
        </p:txBody>
      </p:sp>
      <p:sp>
        <p:nvSpPr>
          <p:cNvPr id="12" name="Text Box 11"/>
          <p:cNvSpPr txBox="1"/>
          <p:nvPr/>
        </p:nvSpPr>
        <p:spPr>
          <a:xfrm>
            <a:off x="883920" y="3942715"/>
            <a:ext cx="2143760" cy="368300"/>
          </a:xfrm>
          <a:prstGeom prst="rect">
            <a:avLst/>
          </a:prstGeom>
          <a:noFill/>
        </p:spPr>
        <p:txBody>
          <a:bodyPr wrap="square" rtlCol="0">
            <a:spAutoFit/>
          </a:bodyPr>
          <a:p>
            <a:r>
              <a:rPr lang="en-IN" altLang="en-US"/>
              <a:t>INPUT 2:</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Description</a:t>
            </a:r>
            <a:endParaRPr lang="en-IN" altLang="en-US" b="1" u="sng"/>
          </a:p>
        </p:txBody>
      </p:sp>
      <p:sp>
        <p:nvSpPr>
          <p:cNvPr id="3" name="Content Placeholder 2"/>
          <p:cNvSpPr>
            <a:spLocks noGrp="1"/>
          </p:cNvSpPr>
          <p:nvPr>
            <p:ph idx="1"/>
          </p:nvPr>
        </p:nvSpPr>
        <p:spPr/>
        <p:txBody>
          <a:bodyPr/>
          <a:p>
            <a:pPr marL="0" indent="0">
              <a:buNone/>
            </a:pPr>
            <a:r>
              <a:rPr lang="en-US">
                <a:latin typeface="Microsoft JhengHei UI Light" panose="020B0304030504040204" charset="-120"/>
                <a:ea typeface="Microsoft JhengHei UI Light" panose="020B0304030504040204" charset="-120"/>
              </a:rPr>
              <a:t>Greedy is an algorithmic paradigm that builds up a solution piece by piece, always choosing the next piece that offers the most obvious and immediate benefit. So the problems where choosing locally optimal also leads to global solution are best fit for Greedy </a:t>
            </a:r>
            <a:r>
              <a:rPr lang="en-IN" altLang="en-US">
                <a:latin typeface="Microsoft JhengHei UI Light" panose="020B0304030504040204" charset="-120"/>
                <a:ea typeface="Microsoft JhengHei UI Light" panose="020B0304030504040204" charset="-120"/>
              </a:rPr>
              <a:t>approach</a:t>
            </a:r>
            <a:r>
              <a:rPr lang="en-US">
                <a:latin typeface="Microsoft JhengHei UI Light" panose="020B0304030504040204" charset="-120"/>
                <a:ea typeface="Microsoft JhengHei UI Light" panose="020B0304030504040204" charset="-120"/>
              </a:rPr>
              <a:t>. </a:t>
            </a:r>
            <a:endParaRPr lang="en-US">
              <a:latin typeface="Microsoft JhengHei UI Light" panose="020B0304030504040204" charset="-120"/>
              <a:ea typeface="Microsoft JhengHei UI Light" panose="020B030403050404020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ALGORITHM</a:t>
            </a:r>
            <a:endParaRPr lang="en-IN" altLang="en-US" b="1" u="sng"/>
          </a:p>
        </p:txBody>
      </p:sp>
      <p:sp>
        <p:nvSpPr>
          <p:cNvPr id="4" name="Rounded Rectangle 3"/>
          <p:cNvSpPr/>
          <p:nvPr/>
        </p:nvSpPr>
        <p:spPr>
          <a:xfrm>
            <a:off x="6299200" y="1102360"/>
            <a:ext cx="5191125" cy="4652645"/>
          </a:xfrm>
          <a:prstGeom prst="round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Content Placeholder 2"/>
          <p:cNvSpPr>
            <a:spLocks noGrp="1"/>
          </p:cNvSpPr>
          <p:nvPr>
            <p:ph idx="1"/>
          </p:nvPr>
        </p:nvSpPr>
        <p:spPr>
          <a:xfrm>
            <a:off x="6471920" y="1228090"/>
            <a:ext cx="5110480" cy="4526915"/>
          </a:xfrm>
        </p:spPr>
        <p:txBody>
          <a:bodyPr/>
          <a:p>
            <a:pPr marL="0" indent="0">
              <a:buNone/>
            </a:pPr>
            <a:r>
              <a:rPr lang="en-US" sz="2000"/>
              <a:t>Algorithm Greedy (a,n)</a:t>
            </a:r>
            <a:endParaRPr lang="en-US" sz="2000"/>
          </a:p>
          <a:p>
            <a:pPr marL="0" indent="0">
              <a:buNone/>
            </a:pPr>
            <a:r>
              <a:rPr lang="en-US" sz="1600">
                <a:solidFill>
                  <a:schemeClr val="bg2"/>
                </a:solidFill>
              </a:rPr>
              <a:t>//a[1:n]contains the n inputs</a:t>
            </a:r>
            <a:endParaRPr lang="en-US" sz="2000"/>
          </a:p>
          <a:p>
            <a:pPr marL="0" indent="0">
              <a:buNone/>
            </a:pPr>
            <a:r>
              <a:rPr lang="en-US" sz="2000"/>
              <a:t>{ </a:t>
            </a:r>
            <a:endParaRPr lang="en-US" sz="2000"/>
          </a:p>
          <a:p>
            <a:pPr marL="457200" lvl="1" indent="0">
              <a:buNone/>
            </a:pPr>
            <a:r>
              <a:rPr lang="en-US" sz="2000"/>
              <a:t>solution:=0;</a:t>
            </a:r>
            <a:r>
              <a:rPr lang="en-US" sz="1600">
                <a:solidFill>
                  <a:schemeClr val="bg2"/>
                </a:solidFill>
              </a:rPr>
              <a:t>//initialize the solution</a:t>
            </a:r>
            <a:r>
              <a:rPr lang="en-US" sz="2000"/>
              <a:t>. </a:t>
            </a:r>
            <a:endParaRPr lang="en-US" sz="2000"/>
          </a:p>
          <a:p>
            <a:pPr marL="0" indent="0">
              <a:buNone/>
            </a:pPr>
            <a:r>
              <a:rPr lang="en-IN" altLang="en-US" sz="2000"/>
              <a:t>	</a:t>
            </a:r>
            <a:r>
              <a:rPr lang="en-US" sz="2000"/>
              <a:t>for i:=1 to n do {</a:t>
            </a:r>
            <a:endParaRPr lang="en-US" sz="2000"/>
          </a:p>
          <a:p>
            <a:pPr marL="0" indent="0">
              <a:buNone/>
            </a:pPr>
            <a:r>
              <a:rPr lang="en-IN" altLang="en-US" sz="2000"/>
              <a:t>	</a:t>
            </a:r>
            <a:r>
              <a:rPr lang="en-US" sz="2000"/>
              <a:t>x:=Select(a); </a:t>
            </a:r>
            <a:endParaRPr lang="en-US" sz="2000"/>
          </a:p>
          <a:p>
            <a:pPr marL="0" indent="0">
              <a:buNone/>
            </a:pPr>
            <a:r>
              <a:rPr lang="en-US" sz="2000"/>
              <a:t> </a:t>
            </a:r>
            <a:r>
              <a:rPr lang="en-IN" altLang="en-US" sz="2000"/>
              <a:t>	</a:t>
            </a:r>
            <a:r>
              <a:rPr lang="en-US" sz="2000"/>
              <a:t>if Feasible( solution, x) </a:t>
            </a:r>
            <a:endParaRPr lang="en-US" sz="2000"/>
          </a:p>
          <a:p>
            <a:pPr marL="0" indent="0">
              <a:buNone/>
            </a:pPr>
            <a:r>
              <a:rPr lang="en-IN" altLang="en-US" sz="2000"/>
              <a:t>		</a:t>
            </a:r>
            <a:r>
              <a:rPr lang="en-US" sz="2000"/>
              <a:t>then </a:t>
            </a:r>
            <a:endParaRPr lang="en-US" sz="2000"/>
          </a:p>
          <a:p>
            <a:pPr marL="0" indent="0">
              <a:buNone/>
            </a:pPr>
            <a:r>
              <a:rPr lang="en-IN" altLang="en-US" sz="2000"/>
              <a:t>		</a:t>
            </a:r>
            <a:r>
              <a:rPr lang="en-US" sz="2000"/>
              <a:t>solution:=Union(solution,x); </a:t>
            </a:r>
            <a:endParaRPr lang="en-US" sz="2000"/>
          </a:p>
          <a:p>
            <a:pPr marL="0" indent="0">
              <a:buNone/>
            </a:pPr>
            <a:r>
              <a:rPr lang="en-IN" altLang="en-US" sz="2000"/>
              <a:t>	</a:t>
            </a:r>
            <a:r>
              <a:rPr lang="en-US" sz="2000"/>
              <a:t>} </a:t>
            </a:r>
            <a:endParaRPr lang="en-US" sz="2000"/>
          </a:p>
          <a:p>
            <a:pPr marL="0" indent="0">
              <a:buNone/>
            </a:pPr>
            <a:r>
              <a:rPr lang="en-IN" altLang="en-US" sz="2000"/>
              <a:t>	</a:t>
            </a:r>
            <a:r>
              <a:rPr lang="en-US" sz="2000"/>
              <a:t>return solution; </a:t>
            </a:r>
            <a:endParaRPr lang="en-US" sz="2000"/>
          </a:p>
          <a:p>
            <a:pPr marL="0" indent="0">
              <a:buNone/>
            </a:pPr>
            <a:r>
              <a:rPr lang="en-IN" altLang="en-US" sz="2000"/>
              <a:t>}</a:t>
            </a:r>
            <a:endParaRPr lang="en-IN" altLang="en-US" sz="2000"/>
          </a:p>
        </p:txBody>
      </p:sp>
      <p:sp>
        <p:nvSpPr>
          <p:cNvPr id="5" name="Text Box 4"/>
          <p:cNvSpPr txBox="1"/>
          <p:nvPr/>
        </p:nvSpPr>
        <p:spPr>
          <a:xfrm>
            <a:off x="335280" y="1981200"/>
            <a:ext cx="5161280" cy="3199765"/>
          </a:xfrm>
          <a:prstGeom prst="rect">
            <a:avLst/>
          </a:prstGeom>
          <a:noFill/>
        </p:spPr>
        <p:txBody>
          <a:bodyPr wrap="square" rtlCol="0">
            <a:spAutoFit/>
          </a:bodyPr>
          <a:p>
            <a:r>
              <a:rPr lang="en-US" sz="2000"/>
              <a:t>The greedy algorithm </a:t>
            </a:r>
            <a:r>
              <a:rPr lang="en-IN" altLang="en-US" sz="2000"/>
              <a:t>usually </a:t>
            </a:r>
            <a:r>
              <a:rPr lang="en-US" sz="2000"/>
              <a:t>consists of four function</a:t>
            </a:r>
            <a:r>
              <a:rPr lang="en-IN" altLang="en-US" sz="2000"/>
              <a:t>s:</a:t>
            </a:r>
            <a:endParaRPr lang="en-US" sz="2000"/>
          </a:p>
          <a:p>
            <a:pPr marL="742950" lvl="1" indent="-285750">
              <a:buFont typeface="Arial" panose="020B0604020202020204" pitchFamily="34" charset="0"/>
              <a:buChar char="•"/>
            </a:pPr>
            <a:r>
              <a:rPr lang="en-US"/>
              <a:t>A function that checks whether chosen set of items provide a solution. </a:t>
            </a:r>
            <a:endParaRPr lang="en-US"/>
          </a:p>
          <a:p>
            <a:pPr marL="742950" lvl="1" indent="-285750">
              <a:buFont typeface="Arial" panose="020B0604020202020204" pitchFamily="34" charset="0"/>
              <a:buChar char="•"/>
            </a:pPr>
            <a:r>
              <a:rPr lang="en-US"/>
              <a:t>A function that checks the feasibility of a set. </a:t>
            </a:r>
            <a:endParaRPr lang="en-US"/>
          </a:p>
          <a:p>
            <a:pPr marL="742950" lvl="1" indent="-285750">
              <a:buFont typeface="Arial" panose="020B0604020202020204" pitchFamily="34" charset="0"/>
              <a:buChar char="•"/>
            </a:pPr>
            <a:r>
              <a:rPr lang="en-US"/>
              <a:t>The selection function tells which of the items is the most promising. </a:t>
            </a:r>
            <a:endParaRPr lang="en-US"/>
          </a:p>
          <a:p>
            <a:pPr marL="742950" lvl="1" indent="-285750">
              <a:buFont typeface="Arial" panose="020B0604020202020204" pitchFamily="34" charset="0"/>
              <a:buChar char="•"/>
            </a:pPr>
            <a:r>
              <a:rPr lang="en-US"/>
              <a:t>An objective function, which does not appear explicitly, gives the value of a solution.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Applications</a:t>
            </a:r>
            <a:endParaRPr lang="en-IN" altLang="en-US" b="1" u="sng"/>
          </a:p>
        </p:txBody>
      </p:sp>
      <p:sp>
        <p:nvSpPr>
          <p:cNvPr id="3" name="Content Placeholder 2"/>
          <p:cNvSpPr>
            <a:spLocks noGrp="1"/>
          </p:cNvSpPr>
          <p:nvPr>
            <p:ph idx="1"/>
          </p:nvPr>
        </p:nvSpPr>
        <p:spPr/>
        <p:txBody>
          <a:bodyPr/>
          <a:p>
            <a:r>
              <a:rPr lang="en-US" sz="2400"/>
              <a:t>Activity Selection Problem</a:t>
            </a:r>
            <a:endParaRPr lang="en-US" sz="2400"/>
          </a:p>
          <a:p>
            <a:r>
              <a:rPr lang="en-US" sz="2400"/>
              <a:t>Job Sequencing Problem</a:t>
            </a:r>
            <a:endParaRPr lang="en-US" sz="2400"/>
          </a:p>
          <a:p>
            <a:r>
              <a:rPr lang="en-US" sz="2400"/>
              <a:t>Huffman Coding</a:t>
            </a:r>
            <a:endParaRPr lang="en-US" sz="2400"/>
          </a:p>
          <a:p>
            <a:r>
              <a:rPr lang="en-IN" altLang="en-US" sz="2400"/>
              <a:t>Shortest Superstring Problem</a:t>
            </a:r>
            <a:endParaRPr lang="en-IN" altLang="en-US" sz="2400"/>
          </a:p>
          <a:p>
            <a:r>
              <a:rPr lang="en-IN" altLang="en-US" sz="2400"/>
              <a:t>Minimum and Maximum product subset of an array</a:t>
            </a:r>
            <a:endParaRPr lang="en-IN" altLang="en-US" sz="2400"/>
          </a:p>
          <a:p>
            <a:r>
              <a:rPr lang="en-IN" altLang="en-US" sz="2400"/>
              <a:t>Kruskal’s Minimum Spanning Tree</a:t>
            </a:r>
            <a:endParaRPr lang="en-IN" altLang="en-US" sz="2400"/>
          </a:p>
          <a:p>
            <a:r>
              <a:rPr lang="en-IN" altLang="en-US" sz="2400"/>
              <a:t>Prim’s Minimum Spanning Tree</a:t>
            </a:r>
            <a:endParaRPr lang="en-IN" altLang="en-US" sz="2400"/>
          </a:p>
          <a:p>
            <a:r>
              <a:rPr lang="en-IN" altLang="en-US" sz="2400"/>
              <a:t>Dijkastra’s Shortest Path Algorithm</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Problem Statement 1</a:t>
            </a:r>
            <a:endParaRPr lang="en-IN" altLang="en-US" b="1" u="sng"/>
          </a:p>
        </p:txBody>
      </p:sp>
      <p:sp>
        <p:nvSpPr>
          <p:cNvPr id="3" name="Content Placeholder 2"/>
          <p:cNvSpPr>
            <a:spLocks noGrp="1"/>
          </p:cNvSpPr>
          <p:nvPr>
            <p:ph idx="1"/>
          </p:nvPr>
        </p:nvSpPr>
        <p:spPr/>
        <p:txBody>
          <a:bodyPr/>
          <a:p>
            <a:pPr marL="0" indent="0">
              <a:buNone/>
            </a:pPr>
            <a:r>
              <a:rPr lang="en-US" sz="2800" b="1" u="sng"/>
              <a:t>Shortest Superstring Problem</a:t>
            </a:r>
            <a:endParaRPr lang="en-US"/>
          </a:p>
          <a:p>
            <a:endParaRPr lang="en-US"/>
          </a:p>
          <a:p>
            <a:pPr marL="0" indent="0">
              <a:buNone/>
            </a:pPr>
            <a:r>
              <a:rPr lang="en-US"/>
              <a:t>Given a set of n strings arr[], find the smallest string that contains each string in the given set as substring. </a:t>
            </a:r>
            <a:endParaRPr lang="en-US"/>
          </a:p>
          <a:p>
            <a:pPr marL="0" indent="0">
              <a:buNone/>
            </a:pPr>
            <a:endParaRPr lang="en-US"/>
          </a:p>
          <a:p>
            <a:pPr marL="0" indent="0">
              <a:buNone/>
            </a:pPr>
            <a:r>
              <a:rPr lang="en-IN" altLang="en-US" b="1"/>
              <a:t>Example:</a:t>
            </a:r>
            <a:endParaRPr lang="en-IN" altLang="en-US"/>
          </a:p>
          <a:p>
            <a:pPr marL="457200" lvl="1" indent="0">
              <a:buNone/>
            </a:pPr>
            <a:r>
              <a:rPr lang="en-IN" altLang="en-US"/>
              <a:t>Input:  arr[] = {"catg", "ctaagt", "gcta", "ttca", "atgcatc"}</a:t>
            </a:r>
            <a:endParaRPr lang="en-IN" altLang="en-US"/>
          </a:p>
          <a:p>
            <a:pPr marL="457200" lvl="1" indent="0">
              <a:buNone/>
            </a:pPr>
            <a:r>
              <a:rPr lang="en-IN" altLang="en-US"/>
              <a:t>Output: gctaagttcatgcatc</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Greedy Approach</a:t>
            </a:r>
            <a:endParaRPr lang="en-IN" altLang="en-US" b="1" u="sng"/>
          </a:p>
        </p:txBody>
      </p:sp>
      <p:sp>
        <p:nvSpPr>
          <p:cNvPr id="3" name="Content Placeholder 2"/>
          <p:cNvSpPr>
            <a:spLocks noGrp="1"/>
          </p:cNvSpPr>
          <p:nvPr>
            <p:ph idx="1"/>
          </p:nvPr>
        </p:nvSpPr>
        <p:spPr/>
        <p:txBody>
          <a:bodyPr/>
          <a:p>
            <a:pPr marL="0" indent="0">
              <a:buNone/>
            </a:pPr>
            <a:r>
              <a:rPr lang="en-US" sz="2000"/>
              <a:t>Let arr[] be given set of strings.</a:t>
            </a:r>
            <a:endParaRPr lang="en-US" sz="2000"/>
          </a:p>
          <a:p>
            <a:pPr marL="0" indent="0">
              <a:buNone/>
            </a:pPr>
            <a:endParaRPr lang="en-US" sz="2000"/>
          </a:p>
          <a:p>
            <a:pPr marL="0" indent="0">
              <a:buNone/>
            </a:pPr>
            <a:r>
              <a:rPr lang="en-US" sz="2000"/>
              <a:t>1) Create an auxiliary array of strings, temp[].  Copy contents</a:t>
            </a:r>
            <a:endParaRPr lang="en-US" sz="2000"/>
          </a:p>
          <a:p>
            <a:pPr marL="0" indent="0">
              <a:buNone/>
            </a:pPr>
            <a:r>
              <a:rPr lang="en-US" sz="2000"/>
              <a:t>   of arr[] to temp[]</a:t>
            </a:r>
            <a:endParaRPr lang="en-US" sz="2000"/>
          </a:p>
          <a:p>
            <a:pPr marL="0" indent="0">
              <a:buNone/>
            </a:pPr>
            <a:endParaRPr lang="en-US" sz="2000"/>
          </a:p>
          <a:p>
            <a:pPr marL="0" indent="0">
              <a:buNone/>
            </a:pPr>
            <a:r>
              <a:rPr lang="en-US" sz="2000"/>
              <a:t>2) While temp[] contains more than one strings</a:t>
            </a:r>
            <a:endParaRPr lang="en-US" sz="2000"/>
          </a:p>
          <a:p>
            <a:pPr marL="0" indent="0">
              <a:buNone/>
            </a:pPr>
            <a:r>
              <a:rPr lang="en-US" sz="2000"/>
              <a:t>     a) Find the most overlapping string pair in temp[]. Let this</a:t>
            </a:r>
            <a:endParaRPr lang="en-US" sz="2000"/>
          </a:p>
          <a:p>
            <a:pPr marL="0" indent="0">
              <a:buNone/>
            </a:pPr>
            <a:r>
              <a:rPr lang="en-US" sz="2000"/>
              <a:t>        pair be 'a' and 'b'. </a:t>
            </a:r>
            <a:endParaRPr lang="en-US" sz="2000"/>
          </a:p>
          <a:p>
            <a:pPr marL="0" indent="0">
              <a:buNone/>
            </a:pPr>
            <a:r>
              <a:rPr lang="en-US" sz="2000"/>
              <a:t>     b) Replace 'a' and 'b' with the string obtained after combining</a:t>
            </a:r>
            <a:endParaRPr lang="en-US" sz="2000"/>
          </a:p>
          <a:p>
            <a:pPr marL="0" indent="0">
              <a:buNone/>
            </a:pPr>
            <a:r>
              <a:rPr lang="en-US" sz="2000"/>
              <a:t>        them.</a:t>
            </a:r>
            <a:endParaRPr lang="en-US" sz="2000"/>
          </a:p>
          <a:p>
            <a:pPr marL="0" indent="0">
              <a:buNone/>
            </a:pPr>
            <a:endParaRPr lang="en-US" sz="2000"/>
          </a:p>
          <a:p>
            <a:pPr marL="0" indent="0">
              <a:buNone/>
            </a:pPr>
            <a:r>
              <a:rPr lang="en-US" sz="2000"/>
              <a:t>3) The only string left in temp[] is the result, return it.</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u="sng"/>
              <a:t>OUTPUTS</a:t>
            </a:r>
            <a:endParaRPr lang="en-IN" altLang="en-US" sz="3200" b="1" u="sng"/>
          </a:p>
        </p:txBody>
      </p:sp>
      <p:pic>
        <p:nvPicPr>
          <p:cNvPr id="6" name="Content Placeholder 5" descr="Screenshot (154)"/>
          <p:cNvPicPr>
            <a:picLocks noChangeAspect="1"/>
          </p:cNvPicPr>
          <p:nvPr>
            <p:ph sz="half" idx="1"/>
          </p:nvPr>
        </p:nvPicPr>
        <p:blipFill>
          <a:blip r:embed="rId1"/>
          <a:srcRect l="10321" t="18051" r="55878" b="70425"/>
          <a:stretch>
            <a:fillRect/>
          </a:stretch>
        </p:blipFill>
        <p:spPr>
          <a:xfrm>
            <a:off x="1170940" y="4686935"/>
            <a:ext cx="9578340" cy="1828165"/>
          </a:xfrm>
          <a:prstGeom prst="rect">
            <a:avLst/>
          </a:prstGeom>
        </p:spPr>
      </p:pic>
      <p:pic>
        <p:nvPicPr>
          <p:cNvPr id="7" name="Content Placeholder 6"/>
          <p:cNvPicPr>
            <a:picLocks noChangeAspect="1"/>
          </p:cNvPicPr>
          <p:nvPr>
            <p:ph sz="half" idx="2"/>
          </p:nvPr>
        </p:nvPicPr>
        <p:blipFill>
          <a:blip r:embed="rId2"/>
          <a:srcRect l="3774" t="6088" r="58302" b="81252"/>
          <a:stretch>
            <a:fillRect/>
          </a:stretch>
        </p:blipFill>
        <p:spPr>
          <a:xfrm>
            <a:off x="1145540" y="1740535"/>
            <a:ext cx="9629775" cy="1808480"/>
          </a:xfrm>
          <a:prstGeom prst="rect">
            <a:avLst/>
          </a:prstGeom>
        </p:spPr>
      </p:pic>
      <p:sp>
        <p:nvSpPr>
          <p:cNvPr id="8" name="Text Box 7"/>
          <p:cNvSpPr txBox="1"/>
          <p:nvPr/>
        </p:nvSpPr>
        <p:spPr>
          <a:xfrm>
            <a:off x="1170940" y="1198880"/>
            <a:ext cx="2143760" cy="368300"/>
          </a:xfrm>
          <a:prstGeom prst="rect">
            <a:avLst/>
          </a:prstGeom>
          <a:noFill/>
        </p:spPr>
        <p:txBody>
          <a:bodyPr wrap="square" rtlCol="0">
            <a:spAutoFit/>
          </a:bodyPr>
          <a:p>
            <a:r>
              <a:rPr lang="en-IN" altLang="en-US"/>
              <a:t>INPUT 1:</a:t>
            </a:r>
            <a:endParaRPr lang="en-IN" altLang="en-US"/>
          </a:p>
        </p:txBody>
      </p:sp>
      <p:sp>
        <p:nvSpPr>
          <p:cNvPr id="10" name="Text Box 9"/>
          <p:cNvSpPr txBox="1"/>
          <p:nvPr/>
        </p:nvSpPr>
        <p:spPr>
          <a:xfrm>
            <a:off x="1170940" y="4101465"/>
            <a:ext cx="2143760" cy="368300"/>
          </a:xfrm>
          <a:prstGeom prst="rect">
            <a:avLst/>
          </a:prstGeom>
          <a:noFill/>
        </p:spPr>
        <p:txBody>
          <a:bodyPr wrap="square" rtlCol="0">
            <a:spAutoFit/>
          </a:bodyPr>
          <a:p>
            <a:r>
              <a:rPr lang="en-IN" altLang="en-US"/>
              <a:t>INPUT 2:</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r>
              <a:rPr lang="en-IN" altLang="en-US" b="1" u="sng"/>
              <a:t>PROBLEM STATEMENT 2</a:t>
            </a:r>
            <a:endParaRPr lang="en-IN" altLang="en-US" b="1" u="sng"/>
          </a:p>
        </p:txBody>
      </p:sp>
      <p:sp>
        <p:nvSpPr>
          <p:cNvPr id="3" name="Content Placeholder 2"/>
          <p:cNvSpPr>
            <a:spLocks noGrp="1"/>
          </p:cNvSpPr>
          <p:nvPr>
            <p:ph sz="half" idx="1"/>
          </p:nvPr>
        </p:nvSpPr>
        <p:spPr>
          <a:xfrm>
            <a:off x="609600" y="1174750"/>
            <a:ext cx="10972800" cy="4953000"/>
          </a:xfrm>
        </p:spPr>
        <p:txBody>
          <a:bodyPr/>
          <a:p>
            <a:pPr marL="0" indent="0">
              <a:buNone/>
            </a:pPr>
            <a:r>
              <a:rPr lang="en-IN" altLang="en-US" sz="2800" b="1" u="sng"/>
              <a:t>BUY-SELL STOCK PROBLEM WITH TRANSACTION FEE</a:t>
            </a:r>
            <a:endParaRPr lang="en-IN" altLang="en-US" sz="2800" b="1" u="sng"/>
          </a:p>
          <a:p>
            <a:pPr marL="0" indent="0">
              <a:buNone/>
            </a:pPr>
            <a:endParaRPr lang="en-IN" altLang="en-US" sz="2800"/>
          </a:p>
          <a:p>
            <a:pPr marL="0" indent="0">
              <a:buNone/>
            </a:pPr>
            <a:r>
              <a:rPr lang="en-IN" altLang="en-US" sz="2400"/>
              <a:t>This is the famous problem for buying and selling stock to maximize profit when there is a transaction fee involved.</a:t>
            </a:r>
            <a:endParaRPr lang="en-IN" altLang="en-US" sz="2400"/>
          </a:p>
          <a:p>
            <a:pPr marL="0" indent="0">
              <a:buNone/>
            </a:pPr>
            <a:r>
              <a:rPr lang="en-IN" altLang="en-US" sz="2400"/>
              <a:t> An array of integers is given, for which the i</a:t>
            </a:r>
            <a:r>
              <a:rPr lang="en-IN" altLang="en-US" sz="2400" baseline="30000"/>
              <a:t>th</a:t>
            </a:r>
            <a:r>
              <a:rPr lang="en-IN" altLang="en-US" sz="2400"/>
              <a:t> element is the price of a given stock on day i; and a non-negative integer fee</a:t>
            </a:r>
            <a:endParaRPr lang="en-IN" altLang="en-US" sz="2400"/>
          </a:p>
          <a:p>
            <a:pPr marL="0" indent="0">
              <a:buNone/>
            </a:pPr>
            <a:r>
              <a:rPr lang="en-IN" altLang="en-US" sz="2400"/>
              <a:t>representing a transaction fee.</a:t>
            </a:r>
            <a:endParaRPr lang="en-IN" altLang="en-US" sz="2400"/>
          </a:p>
          <a:p>
            <a:pPr marL="0" indent="0">
              <a:buNone/>
            </a:pPr>
            <a:r>
              <a:rPr lang="en-IN" altLang="en-US" sz="2400"/>
              <a:t>We may complete as many transactions as you like, but you need to pay the transaction fee for each transaction. We cannot buy more than 1 share of a stock at a time (i.e. we must sell the stock share before we buy again.)</a:t>
            </a:r>
            <a:endParaRPr lang="en-IN" altLang="en-US" sz="2400"/>
          </a:p>
          <a:p>
            <a:pPr marL="0" indent="0">
              <a:buNone/>
            </a:pPr>
            <a:r>
              <a:rPr lang="en-IN" altLang="en-US" sz="2400"/>
              <a:t>We need to return  the maximum profit we can make.</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Algorithm</a:t>
            </a:r>
            <a:endParaRPr lang="en-IN" altLang="en-US" b="1" u="sng"/>
          </a:p>
        </p:txBody>
      </p:sp>
      <p:sp>
        <p:nvSpPr>
          <p:cNvPr id="3" name="Content Placeholder 2"/>
          <p:cNvSpPr>
            <a:spLocks noGrp="1"/>
          </p:cNvSpPr>
          <p:nvPr>
            <p:ph sz="half" idx="1"/>
          </p:nvPr>
        </p:nvSpPr>
        <p:spPr>
          <a:xfrm>
            <a:off x="609600" y="1012190"/>
            <a:ext cx="10972165" cy="5683250"/>
          </a:xfrm>
        </p:spPr>
        <p:txBody>
          <a:bodyPr/>
          <a:p>
            <a:pPr marL="0" indent="0">
              <a:lnSpc>
                <a:spcPct val="100000"/>
              </a:lnSpc>
              <a:buNone/>
            </a:pPr>
            <a:r>
              <a:rPr lang="en-IN" altLang="en-US" sz="2000"/>
              <a:t>Let there are 2 states- s0 and s1.</a:t>
            </a:r>
            <a:endParaRPr lang="en-IN" altLang="en-US" sz="2000"/>
          </a:p>
          <a:p>
            <a:pPr marL="0" indent="0">
              <a:lnSpc>
                <a:spcPct val="100000"/>
              </a:lnSpc>
              <a:spcBef>
                <a:spcPts val="20"/>
              </a:spcBef>
              <a:spcAft>
                <a:spcPts val="0"/>
              </a:spcAft>
              <a:buNone/>
            </a:pPr>
            <a:r>
              <a:rPr lang="en-IN" altLang="en-US" sz="2000"/>
              <a:t>	</a:t>
            </a:r>
            <a:endParaRPr lang="en-IN" altLang="en-US" sz="2000"/>
          </a:p>
          <a:p>
            <a:pPr marL="0" indent="0">
              <a:lnSpc>
                <a:spcPct val="135000"/>
              </a:lnSpc>
              <a:spcBef>
                <a:spcPts val="20"/>
              </a:spcBef>
              <a:spcAft>
                <a:spcPts val="0"/>
              </a:spcAft>
              <a:buNone/>
            </a:pPr>
            <a:r>
              <a:rPr lang="en-IN" altLang="en-US" sz="2400" b="1">
                <a:latin typeface="MingLiU_HKSCS-ExtB" panose="02020500000000000000" charset="-120"/>
                <a:ea typeface="MingLiU_HKSCS-ExtB" panose="02020500000000000000" charset="-120"/>
              </a:rPr>
              <a:t>s0</a:t>
            </a:r>
            <a:r>
              <a:rPr lang="en-IN" altLang="en-US" sz="2400">
                <a:latin typeface="MingLiU_HKSCS-ExtB" panose="02020500000000000000" charset="-120"/>
                <a:ea typeface="MingLiU_HKSCS-ExtB" panose="02020500000000000000" charset="-120"/>
              </a:rPr>
              <a:t>                  </a:t>
            </a:r>
            <a:r>
              <a:rPr lang="en-IN" altLang="en-US" sz="2400" b="1">
                <a:latin typeface="MingLiU_HKSCS-ExtB" panose="02020500000000000000" charset="-120"/>
                <a:ea typeface="MingLiU_HKSCS-ExtB" panose="02020500000000000000" charset="-120"/>
              </a:rPr>
              <a:t>s1</a:t>
            </a:r>
            <a:endParaRPr lang="en-IN" altLang="en-US" sz="2000"/>
          </a:p>
          <a:p>
            <a:pPr marL="0" indent="0">
              <a:lnSpc>
                <a:spcPct val="135000"/>
              </a:lnSpc>
              <a:spcBef>
                <a:spcPts val="20"/>
              </a:spcBef>
              <a:spcAft>
                <a:spcPts val="0"/>
              </a:spcAft>
              <a:buNone/>
            </a:pPr>
            <a:endParaRPr lang="en-IN" altLang="en-US" sz="2000"/>
          </a:p>
          <a:p>
            <a:pPr marL="0" indent="0">
              <a:buNone/>
            </a:pPr>
            <a:r>
              <a:rPr lang="en-US" sz="2000"/>
              <a:t>There are 3 options: buy, sell, or rest.</a:t>
            </a:r>
            <a:endParaRPr lang="en-US" sz="2000"/>
          </a:p>
          <a:p>
            <a:pPr lvl="1"/>
            <a:r>
              <a:rPr lang="en-US" sz="2000"/>
              <a:t>    </a:t>
            </a:r>
            <a:r>
              <a:rPr lang="en-US" sz="1800"/>
              <a:t>being at state s0 we could rest or buy a stock</a:t>
            </a:r>
            <a:endParaRPr lang="en-US" sz="1800"/>
          </a:p>
          <a:p>
            <a:pPr lvl="1"/>
            <a:r>
              <a:rPr lang="en-US" sz="1800"/>
              <a:t>    being at state s1 we could rest or sell a stock</a:t>
            </a:r>
            <a:endParaRPr lang="en-US" sz="1800"/>
          </a:p>
          <a:p>
            <a:pPr marL="457200" lvl="1" indent="0">
              <a:buNone/>
            </a:pPr>
            <a:endParaRPr lang="en-US" sz="1800"/>
          </a:p>
          <a:p>
            <a:pPr>
              <a:buNone/>
            </a:pPr>
            <a:r>
              <a:rPr lang="en-IN" altLang="en-US" sz="2000"/>
              <a:t>	</a:t>
            </a:r>
            <a:r>
              <a:rPr lang="en-US" sz="2000"/>
              <a:t>On each step we would like to take an action that would maximize the profit. So, we can represent the state transition as follows:</a:t>
            </a:r>
            <a:endParaRPr lang="en-US" sz="2000"/>
          </a:p>
          <a:p>
            <a:pPr marL="0" indent="0">
              <a:lnSpc>
                <a:spcPct val="85000"/>
              </a:lnSpc>
              <a:spcBef>
                <a:spcPts val="20"/>
              </a:spcBef>
              <a:spcAft>
                <a:spcPts val="0"/>
              </a:spcAft>
              <a:buNone/>
            </a:pPr>
            <a:endParaRPr lang="en-US" sz="2000"/>
          </a:p>
          <a:p>
            <a:pPr marL="457200" lvl="1" indent="0">
              <a:lnSpc>
                <a:spcPct val="100000"/>
              </a:lnSpc>
              <a:spcBef>
                <a:spcPts val="20"/>
              </a:spcBef>
              <a:spcAft>
                <a:spcPts val="0"/>
              </a:spcAft>
              <a:buNone/>
            </a:pPr>
            <a:r>
              <a:rPr lang="en-US" sz="1600"/>
              <a:t>s0 =max(s0, s1 + price[i])                  </a:t>
            </a:r>
            <a:r>
              <a:rPr lang="en-US" sz="1600" b="1">
                <a:solidFill>
                  <a:schemeClr val="bg2"/>
                </a:solidFill>
              </a:rPr>
              <a:t> // rest or sell from s1</a:t>
            </a:r>
            <a:endParaRPr lang="en-US" sz="1600" b="1">
              <a:solidFill>
                <a:schemeClr val="bg2"/>
              </a:solidFill>
            </a:endParaRPr>
          </a:p>
          <a:p>
            <a:pPr marL="457200" lvl="1" indent="0">
              <a:lnSpc>
                <a:spcPct val="100000"/>
              </a:lnSpc>
              <a:spcBef>
                <a:spcPts val="20"/>
              </a:spcBef>
              <a:spcAft>
                <a:spcPts val="0"/>
              </a:spcAft>
              <a:buNone/>
            </a:pPr>
            <a:r>
              <a:rPr lang="en-US" sz="1600"/>
              <a:t>s1 =max(s1, s0 - price[i] - fee)          </a:t>
            </a:r>
            <a:r>
              <a:rPr lang="en-US" sz="1600" b="1">
                <a:solidFill>
                  <a:schemeClr val="bg2"/>
                </a:solidFill>
              </a:rPr>
              <a:t> // rest or buy with a fee from s0</a:t>
            </a:r>
            <a:endParaRPr lang="en-US" sz="1600" b="1">
              <a:solidFill>
                <a:schemeClr val="bg2"/>
              </a:solidFill>
            </a:endParaRPr>
          </a:p>
          <a:p>
            <a:pPr marL="0" indent="0">
              <a:lnSpc>
                <a:spcPct val="85000"/>
              </a:lnSpc>
              <a:spcBef>
                <a:spcPts val="20"/>
              </a:spcBef>
              <a:spcAft>
                <a:spcPts val="0"/>
              </a:spcAft>
              <a:buNone/>
            </a:pPr>
            <a:endParaRPr lang="en-US" sz="2000"/>
          </a:p>
          <a:p>
            <a:pPr marL="0" indent="0">
              <a:buNone/>
            </a:pPr>
            <a:r>
              <a:rPr lang="en-US" sz="1900"/>
              <a:t>Time complexity: O(n) </a:t>
            </a:r>
            <a:endParaRPr lang="en-US" sz="1900"/>
          </a:p>
          <a:p>
            <a:pPr marL="0" indent="0">
              <a:buNone/>
            </a:pPr>
            <a:r>
              <a:rPr lang="en-US" sz="1900"/>
              <a:t>Space complexity: O(1)</a:t>
            </a:r>
            <a:endParaRPr lang="en-US" sz="1900"/>
          </a:p>
        </p:txBody>
      </p:sp>
      <p:cxnSp>
        <p:nvCxnSpPr>
          <p:cNvPr id="7" name="Straight Arrow Connector 6"/>
          <p:cNvCxnSpPr/>
          <p:nvPr/>
        </p:nvCxnSpPr>
        <p:spPr>
          <a:xfrm>
            <a:off x="1086485" y="1941830"/>
            <a:ext cx="2448560" cy="444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1117600" y="2108835"/>
            <a:ext cx="238760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9" name="Text Box 8"/>
          <p:cNvSpPr txBox="1"/>
          <p:nvPr/>
        </p:nvSpPr>
        <p:spPr>
          <a:xfrm>
            <a:off x="1997075" y="1577975"/>
            <a:ext cx="629285" cy="368300"/>
          </a:xfrm>
          <a:prstGeom prst="rect">
            <a:avLst/>
          </a:prstGeom>
          <a:noFill/>
        </p:spPr>
        <p:txBody>
          <a:bodyPr wrap="square" rtlCol="0">
            <a:spAutoFit/>
          </a:bodyPr>
          <a:p>
            <a:r>
              <a:rPr lang="en-IN" altLang="en-US">
                <a:latin typeface="Microsoft YaHei UI Light" panose="020B0502040204020203" charset="-122"/>
                <a:ea typeface="Microsoft YaHei UI Light" panose="020B0502040204020203" charset="-122"/>
              </a:rPr>
              <a:t>buy</a:t>
            </a:r>
            <a:endParaRPr lang="en-IN" altLang="en-US">
              <a:latin typeface="Microsoft YaHei UI Light" panose="020B0502040204020203" charset="-122"/>
              <a:ea typeface="Microsoft YaHei UI Light" panose="020B0502040204020203" charset="-122"/>
            </a:endParaRPr>
          </a:p>
        </p:txBody>
      </p:sp>
      <p:sp>
        <p:nvSpPr>
          <p:cNvPr id="10" name="Text Box 9"/>
          <p:cNvSpPr txBox="1"/>
          <p:nvPr/>
        </p:nvSpPr>
        <p:spPr>
          <a:xfrm>
            <a:off x="1995805" y="2108835"/>
            <a:ext cx="629285" cy="368300"/>
          </a:xfrm>
          <a:prstGeom prst="rect">
            <a:avLst/>
          </a:prstGeom>
          <a:noFill/>
        </p:spPr>
        <p:txBody>
          <a:bodyPr wrap="square" rtlCol="0">
            <a:spAutoFit/>
          </a:bodyPr>
          <a:p>
            <a:r>
              <a:rPr lang="en-IN" altLang="en-US">
                <a:latin typeface="Microsoft JhengHei Light" panose="020B0304030504040204" charset="-120"/>
                <a:ea typeface="Microsoft JhengHei Light" panose="020B0304030504040204" charset="-120"/>
              </a:rPr>
              <a:t>sell</a:t>
            </a:r>
            <a:endParaRPr lang="en-IN" altLang="en-US">
              <a:latin typeface="Microsoft JhengHei Light" panose="020B0304030504040204" charset="-120"/>
              <a:ea typeface="Microsoft JhengHei Light" panose="020B0304030504040204" charset="-120"/>
            </a:endParaRPr>
          </a:p>
        </p:txBody>
      </p:sp>
    </p:spTree>
  </p:cSld>
  <p:clrMapOvr>
    <a:masterClrMapping/>
  </p:clrMapOvr>
</p:sld>
</file>

<file path=ppt/theme/theme1.xml><?xml version="1.0" encoding="utf-8"?>
<a:theme xmlns:a="http://schemas.openxmlformats.org/drawingml/2006/main" name="1_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2987</Words>
  <Application>WPS Presentation</Application>
  <PresentationFormat>Widescreen</PresentationFormat>
  <Paragraphs>111</Paragraphs>
  <Slides>10</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10</vt:i4>
      </vt:variant>
    </vt:vector>
  </HeadingPairs>
  <TitlesOfParts>
    <vt:vector size="42" baseType="lpstr">
      <vt:lpstr>Arial</vt:lpstr>
      <vt:lpstr>SimSun</vt:lpstr>
      <vt:lpstr>Wingdings</vt:lpstr>
      <vt:lpstr>Arial Unicode MS</vt:lpstr>
      <vt:lpstr>Calibri Light</vt:lpstr>
      <vt:lpstr>Calibri</vt:lpstr>
      <vt:lpstr>Microsoft YaHei</vt:lpstr>
      <vt:lpstr>Microsoft YaHei UI Light</vt:lpstr>
      <vt:lpstr>MS Gothic</vt:lpstr>
      <vt:lpstr>MingLiU_HKSCS-ExtB</vt:lpstr>
      <vt:lpstr>Microsoft JhengHei UI</vt:lpstr>
      <vt:lpstr>Microsoft JhengHei Light</vt:lpstr>
      <vt:lpstr>Malgun Gothic</vt:lpstr>
      <vt:lpstr>Palatino Linotype</vt:lpstr>
      <vt:lpstr>Microsoft YaHei UI</vt:lpstr>
      <vt:lpstr>MingLiU-ExtB</vt:lpstr>
      <vt:lpstr>MS UI Gothic</vt:lpstr>
      <vt:lpstr>Corbel</vt:lpstr>
      <vt:lpstr>Constantia</vt:lpstr>
      <vt:lpstr>Courier New</vt:lpstr>
      <vt:lpstr>Gadugi</vt:lpstr>
      <vt:lpstr>Impact</vt:lpstr>
      <vt:lpstr>Ink Free</vt:lpstr>
      <vt:lpstr>Javanese Text</vt:lpstr>
      <vt:lpstr>Lucida Console</vt:lpstr>
      <vt:lpstr>Lucida Sans Unicode</vt:lpstr>
      <vt:lpstr>Marlett</vt:lpstr>
      <vt:lpstr>Microsoft Himalaya</vt:lpstr>
      <vt:lpstr>Microsoft New Tai Lue</vt:lpstr>
      <vt:lpstr>Malgun Gothic Semilight</vt:lpstr>
      <vt:lpstr>Microsoft JhengHei UI Light</vt:lpstr>
      <vt:lpstr>1_Green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ALORITHM</dc:title>
  <dc:creator>Namrata Prasad</dc:creator>
  <cp:lastModifiedBy>Namrata Prasad</cp:lastModifiedBy>
  <cp:revision>1</cp:revision>
  <dcterms:created xsi:type="dcterms:W3CDTF">2020-04-16T08:00:25Z</dcterms:created>
  <dcterms:modified xsi:type="dcterms:W3CDTF">2020-04-16T08:00:25Z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