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312" r:id="rId5"/>
    <p:sldId id="313" r:id="rId6"/>
    <p:sldId id="314" r:id="rId7"/>
    <p:sldId id="315" r:id="rId8"/>
    <p:sldId id="318" r:id="rId9"/>
    <p:sldId id="316" r:id="rId10"/>
    <p:sldId id="31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830"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94095C01-3627-446F-BA04-9EA78B926F8D}" type="datetimeFigureOut">
              <a:rPr lang="en-US" smtClean="0"/>
            </a:fld>
            <a:endParaRPr lang="en-IN"/>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IN"/>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A53D1027-0184-4AA6-B0B2-515B91D62DDA}" type="slidenum">
              <a:rPr lang="en-IN" smtClean="0"/>
            </a:fld>
            <a:endParaRPr lang="en-IN"/>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4095C01-3627-446F-BA04-9EA78B926F8D}" type="datetimeFigureOut">
              <a:rPr lang="en-US"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3D1027-0184-4AA6-B0B2-515B91D62DDA}" type="slidenum">
              <a:rPr lang="en-IN" smtClean="0"/>
            </a:fld>
            <a:endParaRPr lang="en-I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4095C01-3627-446F-BA04-9EA78B926F8D}" type="datetimeFigureOut">
              <a:rPr lang="en-US"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3D1027-0184-4AA6-B0B2-515B91D62DDA}" type="slidenum">
              <a:rPr lang="en-IN" smtClean="0"/>
            </a:fld>
            <a:endParaRPr lang="en-I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94095C01-3627-446F-BA04-9EA78B926F8D}" type="datetimeFigureOut">
              <a:rPr lang="en-US" smtClean="0"/>
            </a:fld>
            <a:endParaRPr lang="en-IN"/>
          </a:p>
        </p:txBody>
      </p:sp>
      <p:sp>
        <p:nvSpPr>
          <p:cNvPr id="5" name="Footer Placeholder 4"/>
          <p:cNvSpPr>
            <a:spLocks noGrp="1"/>
          </p:cNvSpPr>
          <p:nvPr>
            <p:ph type="ftr" sz="quarter" idx="11"/>
          </p:nvPr>
        </p:nvSpPr>
        <p:spPr>
          <a:xfrm>
            <a:off x="457200" y="6480969"/>
            <a:ext cx="4260056" cy="300831"/>
          </a:xfrm>
        </p:spPr>
        <p:txBody>
          <a:bodyPr/>
          <a:lstStyle/>
          <a:p>
            <a:endParaRPr lang="en-IN"/>
          </a:p>
        </p:txBody>
      </p:sp>
      <p:sp>
        <p:nvSpPr>
          <p:cNvPr id="6" name="Slide Number Placeholder 5"/>
          <p:cNvSpPr>
            <a:spLocks noGrp="1"/>
          </p:cNvSpPr>
          <p:nvPr>
            <p:ph type="sldNum" sz="quarter" idx="12"/>
          </p:nvPr>
        </p:nvSpPr>
        <p:spPr/>
        <p:txBody>
          <a:bodyPr/>
          <a:lstStyle/>
          <a:p>
            <a:fld id="{A53D1027-0184-4AA6-B0B2-515B91D62DDA}" type="slidenum">
              <a:rPr lang="en-IN" smtClean="0"/>
            </a:fld>
            <a:endParaRPr lang="en-I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94095C01-3627-446F-BA04-9EA78B926F8D}" type="datetimeFigureOut">
              <a:rPr lang="en-US" smtClean="0"/>
            </a:fld>
            <a:endParaRPr lang="en-IN"/>
          </a:p>
        </p:txBody>
      </p:sp>
      <p:sp>
        <p:nvSpPr>
          <p:cNvPr id="5" name="Footer Placeholder 4"/>
          <p:cNvSpPr>
            <a:spLocks noGrp="1"/>
          </p:cNvSpPr>
          <p:nvPr>
            <p:ph type="ftr" sz="quarter" idx="11"/>
          </p:nvPr>
        </p:nvSpPr>
        <p:spPr>
          <a:xfrm>
            <a:off x="2619376" y="6480969"/>
            <a:ext cx="4260056" cy="300831"/>
          </a:xfrm>
        </p:spPr>
        <p:txBody>
          <a:bodyPr/>
          <a:lstStyle/>
          <a:p>
            <a:endParaRPr lang="en-IN"/>
          </a:p>
        </p:txBody>
      </p:sp>
      <p:sp>
        <p:nvSpPr>
          <p:cNvPr id="6" name="Slide Number Placeholder 5"/>
          <p:cNvSpPr>
            <a:spLocks noGrp="1"/>
          </p:cNvSpPr>
          <p:nvPr>
            <p:ph type="sldNum" sz="quarter" idx="12"/>
          </p:nvPr>
        </p:nvSpPr>
        <p:spPr>
          <a:xfrm>
            <a:off x="8451056" y="809624"/>
            <a:ext cx="502920" cy="300831"/>
          </a:xfrm>
        </p:spPr>
        <p:txBody>
          <a:bodyPr/>
          <a:lstStyle/>
          <a:p>
            <a:fld id="{A53D1027-0184-4AA6-B0B2-515B91D62DDA}" type="slidenum">
              <a:rPr lang="en-IN" smtClean="0"/>
            </a:fld>
            <a:endParaRPr lang="en-IN"/>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610"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94095C01-3627-446F-BA04-9EA78B926F8D}" type="datetimeFigureOut">
              <a:rPr lang="en-US" smtClean="0"/>
            </a:fld>
            <a:endParaRPr lang="en-IN"/>
          </a:p>
        </p:txBody>
      </p:sp>
      <p:sp>
        <p:nvSpPr>
          <p:cNvPr id="6" name="Footer Placeholder 5"/>
          <p:cNvSpPr>
            <a:spLocks noGrp="1"/>
          </p:cNvSpPr>
          <p:nvPr>
            <p:ph type="ftr" sz="quarter" idx="11"/>
          </p:nvPr>
        </p:nvSpPr>
        <p:spPr>
          <a:xfrm>
            <a:off x="457200" y="6480969"/>
            <a:ext cx="4260056" cy="301752"/>
          </a:xfrm>
        </p:spPr>
        <p:txBody>
          <a:bodyPr/>
          <a:lstStyle/>
          <a:p>
            <a:endParaRPr lang="en-IN"/>
          </a:p>
        </p:txBody>
      </p:sp>
      <p:sp>
        <p:nvSpPr>
          <p:cNvPr id="7" name="Slide Number Placeholder 6"/>
          <p:cNvSpPr>
            <a:spLocks noGrp="1"/>
          </p:cNvSpPr>
          <p:nvPr>
            <p:ph type="sldNum" sz="quarter" idx="12"/>
          </p:nvPr>
        </p:nvSpPr>
        <p:spPr>
          <a:xfrm>
            <a:off x="7589520" y="6480969"/>
            <a:ext cx="502920" cy="301752"/>
          </a:xfrm>
        </p:spPr>
        <p:txBody>
          <a:bodyPr/>
          <a:lstStyle/>
          <a:p>
            <a:fld id="{A53D1027-0184-4AA6-B0B2-515B91D62DDA}" type="slidenum">
              <a:rPr lang="en-IN" smtClean="0"/>
            </a:fld>
            <a:endParaRPr lang="en-I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94095C01-3627-446F-BA04-9EA78B926F8D}" type="datetimeFigureOut">
              <a:rPr lang="en-US" smtClean="0"/>
            </a:fld>
            <a:endParaRPr lang="en-IN"/>
          </a:p>
        </p:txBody>
      </p:sp>
      <p:sp>
        <p:nvSpPr>
          <p:cNvPr id="8" name="Footer Placeholder 7"/>
          <p:cNvSpPr>
            <a:spLocks noGrp="1"/>
          </p:cNvSpPr>
          <p:nvPr>
            <p:ph type="ftr" sz="quarter" idx="11"/>
          </p:nvPr>
        </p:nvSpPr>
        <p:spPr>
          <a:xfrm>
            <a:off x="457200" y="6480969"/>
            <a:ext cx="4261104" cy="301752"/>
          </a:xfrm>
        </p:spPr>
        <p:txBody>
          <a:bodyPr/>
          <a:lstStyle/>
          <a:p>
            <a:endParaRPr lang="en-IN"/>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A53D1027-0184-4AA6-B0B2-515B91D62DDA}" type="slidenum">
              <a:rPr lang="en-IN" smtClean="0"/>
            </a:fld>
            <a:endParaRPr lang="en-IN"/>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4095C01-3627-446F-BA04-9EA78B926F8D}" type="datetimeFigureOut">
              <a:rPr lang="en-US"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3D1027-0184-4AA6-B0B2-515B91D62DDA}" type="slidenum">
              <a:rPr lang="en-IN" smtClean="0"/>
            </a:fld>
            <a:endParaRPr lang="en-I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94095C01-3627-446F-BA04-9EA78B926F8D}" type="datetimeFigureOut">
              <a:rPr lang="en-US" smtClean="0"/>
            </a:fld>
            <a:endParaRPr lang="en-IN"/>
          </a:p>
        </p:txBody>
      </p:sp>
      <p:sp>
        <p:nvSpPr>
          <p:cNvPr id="3" name="Footer Placeholder 2"/>
          <p:cNvSpPr>
            <a:spLocks noGrp="1"/>
          </p:cNvSpPr>
          <p:nvPr>
            <p:ph type="ftr" sz="quarter" idx="11"/>
          </p:nvPr>
        </p:nvSpPr>
        <p:spPr>
          <a:xfrm>
            <a:off x="457200" y="6481890"/>
            <a:ext cx="4260056" cy="300831"/>
          </a:xfrm>
        </p:spPr>
        <p:txBody>
          <a:bodyPr/>
          <a:lstStyle/>
          <a:p>
            <a:endParaRPr lang="en-IN"/>
          </a:p>
        </p:txBody>
      </p:sp>
      <p:sp>
        <p:nvSpPr>
          <p:cNvPr id="4" name="Slide Number Placeholder 3"/>
          <p:cNvSpPr>
            <a:spLocks noGrp="1"/>
          </p:cNvSpPr>
          <p:nvPr>
            <p:ph type="sldNum" sz="quarter" idx="12"/>
          </p:nvPr>
        </p:nvSpPr>
        <p:spPr>
          <a:xfrm>
            <a:off x="7589520" y="6480969"/>
            <a:ext cx="502920" cy="301752"/>
          </a:xfrm>
        </p:spPr>
        <p:txBody>
          <a:bodyPr/>
          <a:lstStyle/>
          <a:p>
            <a:fld id="{A53D1027-0184-4AA6-B0B2-515B91D62DDA}" type="slidenum">
              <a:rPr lang="en-IN" smtClean="0"/>
            </a:fld>
            <a:endParaRPr lang="en-I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415"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94095C01-3627-446F-BA04-9EA78B926F8D}" type="datetimeFigureOut">
              <a:rPr lang="en-US" smtClean="0"/>
            </a:fld>
            <a:endParaRPr lang="en-IN"/>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IN"/>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A53D1027-0184-4AA6-B0B2-515B91D62DDA}" type="slidenum">
              <a:rPr lang="en-IN" smtClean="0"/>
            </a:fld>
            <a:endParaRPr lang="en-IN"/>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94095C01-3627-446F-BA04-9EA78B926F8D}" type="datetimeFigureOut">
              <a:rPr lang="en-US" smtClean="0"/>
            </a:fld>
            <a:endParaRPr lang="en-IN"/>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IN"/>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A53D1027-0184-4AA6-B0B2-515B91D62DDA}" type="slidenum">
              <a:rPr lang="en-IN" smtClean="0"/>
            </a:fld>
            <a:endParaRPr lang="en-IN"/>
          </a:p>
        </p:txBody>
      </p:sp>
    </p:spTree>
  </p:cSld>
  <p:clrMapOvr>
    <a:overrideClrMapping bg1="dk1" tx1="lt1" bg2="dk2" tx2="lt2" accent1="accent1" accent2="accent2" accent3="accent3" accent4="accent4" accent5="accent5" accent6="accent6" hlink="hlink" folHlink="folHlink"/>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94095C01-3627-446F-BA04-9EA78B926F8D}" type="datetimeFigureOut">
              <a:rPr lang="en-US" smtClean="0"/>
            </a:fld>
            <a:endParaRPr lang="en-IN"/>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IN"/>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A53D1027-0184-4AA6-B0B2-515B91D62DDA}" type="slidenum">
              <a:rPr lang="en-IN" smtClean="0"/>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marL="484505"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310" indent="-384175"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panose="020B0604030504040204"/>
        <a:buChar char="›"/>
        <a:defRPr kumimoji="0" sz="2600" kern="1200">
          <a:solidFill>
            <a:schemeClr val="tx1"/>
          </a:solidFill>
          <a:latin typeface="+mn-lt"/>
          <a:ea typeface="+mn-ea"/>
          <a:cs typeface="+mn-cs"/>
        </a:defRPr>
      </a:lvl2pPr>
      <a:lvl3pPr marL="1106170"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185"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185"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185"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705" indent="-210185"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1685" y="3288030"/>
            <a:ext cx="8062595" cy="927100"/>
          </a:xfrm>
        </p:spPr>
        <p:txBody>
          <a:bodyPr>
            <a:normAutofit/>
          </a:bodyPr>
          <a:lstStyle/>
          <a:p>
            <a:r>
              <a:rPr lang="en-IN" b="1" dirty="0">
                <a:latin typeface="Bahnschrift Light" panose="020B0502040204020203" charset="0"/>
                <a:ea typeface="Yu Gothic UI Semilight" panose="020B0400000000000000" charset="-128"/>
                <a:cs typeface="Bahnschrift Light" panose="020B0502040204020203" charset="0"/>
              </a:rPr>
              <a:t>DYNAMIC PROGRAMMING</a:t>
            </a:r>
            <a:endParaRPr lang="en-IN" b="1" dirty="0">
              <a:latin typeface="Bahnschrift Light" panose="020B0502040204020203" charset="0"/>
              <a:ea typeface="Yu Gothic UI Semilight" panose="020B0400000000000000" charset="-128"/>
              <a:cs typeface="Bahnschrift Light" panose="020B0502040204020203" charset="0"/>
            </a:endParaRPr>
          </a:p>
        </p:txBody>
      </p:sp>
      <p:sp>
        <p:nvSpPr>
          <p:cNvPr id="3" name="Subtitle 2"/>
          <p:cNvSpPr>
            <a:spLocks noGrp="1"/>
          </p:cNvSpPr>
          <p:nvPr>
            <p:ph type="subTitle" idx="1"/>
          </p:nvPr>
        </p:nvSpPr>
        <p:spPr>
          <a:xfrm>
            <a:off x="6101715" y="4215130"/>
            <a:ext cx="2532380" cy="1264285"/>
          </a:xfrm>
        </p:spPr>
        <p:txBody>
          <a:bodyPr/>
          <a:lstStyle/>
          <a:p>
            <a:r>
              <a:rPr lang="en-IN" sz="2400" dirty="0" smtClean="0">
                <a:solidFill>
                  <a:schemeClr val="bg1"/>
                </a:solidFill>
                <a:latin typeface="Malgun Gothic" panose="020B0503020000020004" charset="-127"/>
                <a:ea typeface="Malgun Gothic" panose="020B0503020000020004" charset="-127"/>
                <a:cs typeface="Microsoft Himalaya" panose="01010100010101010101" charset="0"/>
              </a:rPr>
              <a:t>-Namrata Prasad</a:t>
            </a:r>
            <a:endParaRPr lang="en-IN" sz="2400" dirty="0" smtClean="0">
              <a:solidFill>
                <a:schemeClr val="bg1"/>
              </a:solidFill>
              <a:latin typeface="Malgun Gothic" panose="020B0503020000020004" charset="-127"/>
              <a:ea typeface="Malgun Gothic" panose="020B0503020000020004" charset="-127"/>
              <a:cs typeface="Microsoft Himalaya" panose="01010100010101010101" charset="0"/>
            </a:endParaRPr>
          </a:p>
          <a:p>
            <a:r>
              <a:rPr lang="en-IN" sz="2400" dirty="0" smtClean="0">
                <a:solidFill>
                  <a:schemeClr val="bg1"/>
                </a:solidFill>
                <a:latin typeface="Malgun Gothic" panose="020B0503020000020004" charset="-127"/>
                <a:ea typeface="Malgun Gothic" panose="020B0503020000020004" charset="-127"/>
                <a:cs typeface="Microsoft Himalaya" panose="01010100010101010101" charset="0"/>
              </a:rPr>
              <a:t>-181210032</a:t>
            </a:r>
            <a:endParaRPr lang="en-IN" sz="2400" dirty="0" smtClean="0">
              <a:solidFill>
                <a:schemeClr val="bg1"/>
              </a:solidFill>
              <a:latin typeface="Malgun Gothic" panose="020B0503020000020004" charset="-127"/>
              <a:ea typeface="Malgun Gothic" panose="020B0503020000020004" charset="-127"/>
              <a:cs typeface="Microsoft Himalaya" panose="01010100010101010101" charset="0"/>
            </a:endParaRPr>
          </a:p>
          <a:p>
            <a:r>
              <a:rPr lang="en-IN" sz="2400" dirty="0" smtClean="0">
                <a:solidFill>
                  <a:schemeClr val="bg1"/>
                </a:solidFill>
                <a:latin typeface="Malgun Gothic" panose="020B0503020000020004" charset="-127"/>
                <a:ea typeface="Malgun Gothic" panose="020B0503020000020004" charset="-127"/>
                <a:cs typeface="Microsoft Himalaya" panose="01010100010101010101" charset="0"/>
                <a:sym typeface="+mn-ea"/>
              </a:rPr>
              <a:t>-CSE 2</a:t>
            </a:r>
            <a:r>
              <a:rPr lang="en-IN" sz="2400" baseline="30000" dirty="0" smtClean="0">
                <a:solidFill>
                  <a:schemeClr val="bg1"/>
                </a:solidFill>
                <a:latin typeface="Malgun Gothic" panose="020B0503020000020004" charset="-127"/>
                <a:ea typeface="Malgun Gothic" panose="020B0503020000020004" charset="-127"/>
                <a:cs typeface="Microsoft Himalaya" panose="01010100010101010101" charset="0"/>
                <a:sym typeface="+mn-ea"/>
              </a:rPr>
              <a:t>ND</a:t>
            </a:r>
            <a:r>
              <a:rPr lang="en-IN" sz="2400" dirty="0" smtClean="0">
                <a:solidFill>
                  <a:schemeClr val="bg1"/>
                </a:solidFill>
                <a:latin typeface="Malgun Gothic" panose="020B0503020000020004" charset="-127"/>
                <a:ea typeface="Malgun Gothic" panose="020B0503020000020004" charset="-127"/>
                <a:cs typeface="Microsoft Himalaya" panose="01010100010101010101" charset="0"/>
                <a:sym typeface="+mn-ea"/>
              </a:rPr>
              <a:t> YEAR</a:t>
            </a:r>
            <a:endParaRPr lang="en-IN" sz="2400" dirty="0" smtClean="0">
              <a:solidFill>
                <a:schemeClr val="bg1"/>
              </a:solidFill>
              <a:latin typeface="Malgun Gothic" panose="020B0503020000020004" charset="-127"/>
              <a:ea typeface="Malgun Gothic" panose="020B0503020000020004" charset="-127"/>
              <a:cs typeface="Microsoft Himalaya" panose="01010100010101010101" charset="0"/>
              <a:sym typeface="+mn-ea"/>
            </a:endParaRPr>
          </a:p>
        </p:txBody>
      </p:sp>
      <p:pic>
        <p:nvPicPr>
          <p:cNvPr id="4" name="Picture 3" descr="6b68f98"/>
          <p:cNvPicPr>
            <a:picLocks noChangeAspect="1"/>
          </p:cNvPicPr>
          <p:nvPr/>
        </p:nvPicPr>
        <p:blipFill>
          <a:blip r:embed="rId1"/>
          <a:srcRect t="19290" b="6846"/>
          <a:stretch>
            <a:fillRect/>
          </a:stretch>
        </p:blipFill>
        <p:spPr>
          <a:xfrm>
            <a:off x="3175" y="25400"/>
            <a:ext cx="9137650" cy="2491105"/>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latin typeface="Bahnschrift Light" panose="020B0502040204020203" charset="0"/>
                <a:cs typeface="Bahnschrift Light" panose="020B0502040204020203" charset="0"/>
              </a:rPr>
              <a:t>DESCRIPTION</a:t>
            </a:r>
            <a:endParaRPr lang="en-IN" b="1" u="sng" dirty="0">
              <a:latin typeface="Bahnschrift Light" panose="020B0502040204020203" charset="0"/>
              <a:cs typeface="Bahnschrift Light" panose="020B0502040204020203" charset="0"/>
            </a:endParaRPr>
          </a:p>
        </p:txBody>
      </p:sp>
      <p:sp>
        <p:nvSpPr>
          <p:cNvPr id="3" name="Content Placeholder 2"/>
          <p:cNvSpPr>
            <a:spLocks noGrp="1"/>
          </p:cNvSpPr>
          <p:nvPr>
            <p:ph idx="1"/>
          </p:nvPr>
        </p:nvSpPr>
        <p:spPr/>
        <p:txBody>
          <a:bodyPr/>
          <a:lstStyle/>
          <a:p>
            <a:pPr marL="64135" indent="0">
              <a:buNone/>
            </a:pPr>
            <a:r>
              <a:rPr lang="en-IN" sz="2400" dirty="0">
                <a:latin typeface="Microsoft JhengHei UI Light" panose="020B0304030504040204" charset="-120"/>
                <a:ea typeface="Microsoft JhengHei UI Light" panose="020B0304030504040204" charset="-120"/>
              </a:rPr>
              <a:t>Dynamic Programming is mainly optimization over plain recursion.The idea is to simply store the results of subproblems, so that we do not have to re-compute them when needed later. This simple optimization reduces time complexities from exponential to polynomial.</a:t>
            </a:r>
            <a:r>
              <a:rPr lang="en-IN" sz="2400" dirty="0">
                <a:latin typeface="Malgun Gothic" panose="020B0503020000020004" charset="-127"/>
                <a:ea typeface="Malgun Gothic" panose="020B0503020000020004" charset="-127"/>
              </a:rPr>
              <a:t> </a:t>
            </a:r>
            <a:endParaRPr lang="en-IN" sz="2400" dirty="0">
              <a:latin typeface="Malgun Gothic" panose="020B0503020000020004" charset="-127"/>
              <a:ea typeface="Malgun Gothic" panose="020B0503020000020004" charset="-127"/>
            </a:endParaRPr>
          </a:p>
          <a:p>
            <a:pPr marL="64135" indent="0">
              <a:buNone/>
            </a:pPr>
            <a:endParaRPr lang="en-IN" sz="2400" dirty="0">
              <a:latin typeface="Malgun Gothic" panose="020B0503020000020004" charset="-127"/>
              <a:ea typeface="Malgun Gothic" panose="020B0503020000020004" charset="-127"/>
            </a:endParaRPr>
          </a:p>
          <a:p>
            <a:pPr marL="64135" indent="0">
              <a:buNone/>
            </a:pPr>
            <a:r>
              <a:rPr lang="en-IN" sz="2400" b="1" dirty="0">
                <a:latin typeface="Malgun Gothic" panose="020B0503020000020004" charset="-127"/>
                <a:ea typeface="Malgun Gothic" panose="020B0503020000020004" charset="-127"/>
              </a:rPr>
              <a:t>The intuition behind dynamic programming is that we trade space for time.</a:t>
            </a:r>
            <a:endParaRPr lang="en-IN" sz="2400" b="1" dirty="0">
              <a:latin typeface="Malgun Gothic" panose="020B0503020000020004" charset="-127"/>
              <a:ea typeface="Malgun Gothic" panose="020B0503020000020004" charset="-127"/>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84785" y="215265"/>
            <a:ext cx="7275830" cy="1075055"/>
          </a:xfrm>
        </p:spPr>
        <p:txBody>
          <a:bodyPr/>
          <a:p>
            <a:r>
              <a:rPr lang="en-IN" altLang="en-US" b="1" u="sng">
                <a:latin typeface="Bahnschrift Light" panose="020B0502040204020203" charset="0"/>
                <a:cs typeface="Bahnschrift Light" panose="020B0502040204020203" charset="0"/>
              </a:rPr>
              <a:t>PROBLEM SOLVING</a:t>
            </a:r>
            <a:endParaRPr lang="en-IN" altLang="en-US" b="1" u="sng">
              <a:latin typeface="Bahnschrift Light" panose="020B0502040204020203" charset="0"/>
              <a:cs typeface="Bahnschrift Light" panose="020B0502040204020203" charset="0"/>
            </a:endParaRPr>
          </a:p>
        </p:txBody>
      </p:sp>
      <p:sp>
        <p:nvSpPr>
          <p:cNvPr id="3" name="Content Placeholder 2"/>
          <p:cNvSpPr>
            <a:spLocks noGrp="1"/>
          </p:cNvSpPr>
          <p:nvPr>
            <p:ph idx="1"/>
          </p:nvPr>
        </p:nvSpPr>
        <p:spPr/>
        <p:txBody>
          <a:bodyPr>
            <a:normAutofit lnSpcReduction="20000"/>
          </a:bodyPr>
          <a:p>
            <a:pPr marL="64135" indent="0">
              <a:buNone/>
            </a:pPr>
            <a:r>
              <a:rPr lang="en-US" sz="2000">
                <a:latin typeface="Yu Gothic UI Semilight" panose="020B0400000000000000" charset="-128"/>
                <a:ea typeface="Yu Gothic UI Semilight" panose="020B0400000000000000" charset="-128"/>
              </a:rPr>
              <a:t>Majority of the Dynamic Programming problems can be categorized into two types:</a:t>
            </a:r>
            <a:endParaRPr lang="en-US" sz="2000">
              <a:latin typeface="Yu Gothic UI Semilight" panose="020B0400000000000000" charset="-128"/>
              <a:ea typeface="Yu Gothic UI Semilight" panose="020B0400000000000000" charset="-128"/>
            </a:endParaRPr>
          </a:p>
          <a:p>
            <a:pPr marL="64135" indent="0">
              <a:buNone/>
            </a:pPr>
            <a:endParaRPr lang="en-US" sz="2000">
              <a:latin typeface="Yu Gothic UI Semilight" panose="020B0400000000000000" charset="-128"/>
              <a:ea typeface="Yu Gothic UI Semilight" panose="020B0400000000000000" charset="-128"/>
            </a:endParaRPr>
          </a:p>
          <a:p>
            <a:pPr marL="521335" lvl="1" indent="0">
              <a:buNone/>
            </a:pPr>
            <a:r>
              <a:rPr lang="en-US" sz="1800">
                <a:latin typeface="Yu Gothic UI Semilight" panose="020B0400000000000000" charset="-128"/>
                <a:ea typeface="Yu Gothic UI Semilight" panose="020B0400000000000000" charset="-128"/>
              </a:rPr>
              <a:t>1. Optimization problems.</a:t>
            </a:r>
            <a:r>
              <a:rPr lang="en-IN" altLang="en-US" sz="1800">
                <a:latin typeface="Yu Gothic UI Semilight" panose="020B0400000000000000" charset="-128"/>
                <a:ea typeface="Yu Gothic UI Semilight" panose="020B0400000000000000" charset="-128"/>
              </a:rPr>
              <a:t>-</a:t>
            </a:r>
            <a:endParaRPr lang="en-IN" altLang="en-US" sz="1800">
              <a:latin typeface="Yu Gothic UI Semilight" panose="020B0400000000000000" charset="-128"/>
              <a:ea typeface="Yu Gothic UI Semilight" panose="020B0400000000000000" charset="-128"/>
            </a:endParaRPr>
          </a:p>
          <a:p>
            <a:pPr marL="978535" lvl="2" indent="0">
              <a:buNone/>
            </a:pPr>
            <a:r>
              <a:rPr lang="en-IN" altLang="en-US" sz="1800">
                <a:latin typeface="Yu Gothic UI Semilight" panose="020B0400000000000000" charset="-128"/>
                <a:ea typeface="Yu Gothic UI Semilight" panose="020B0400000000000000" charset="-128"/>
              </a:rPr>
              <a:t>Which </a:t>
            </a:r>
            <a:r>
              <a:rPr lang="en-US" sz="1800">
                <a:latin typeface="Yu Gothic UI Semilight" panose="020B0400000000000000" charset="-128"/>
                <a:ea typeface="Yu Gothic UI Semilight" panose="020B0400000000000000" charset="-128"/>
                <a:sym typeface="+mn-ea"/>
              </a:rPr>
              <a:t>expect you to select a feasible solution, so that the value of the required function is minimized or maximized</a:t>
            </a:r>
            <a:r>
              <a:rPr lang="en-IN" altLang="en-US" sz="1800">
                <a:latin typeface="Yu Gothic UI Semilight" panose="020B0400000000000000" charset="-128"/>
                <a:ea typeface="Yu Gothic UI Semilight" panose="020B0400000000000000" charset="-128"/>
                <a:sym typeface="+mn-ea"/>
              </a:rPr>
              <a:t>.</a:t>
            </a:r>
            <a:endParaRPr lang="en-US" sz="1800">
              <a:latin typeface="Yu Gothic UI Semilight" panose="020B0400000000000000" charset="-128"/>
              <a:ea typeface="Yu Gothic UI Semilight" panose="020B0400000000000000" charset="-128"/>
            </a:endParaRPr>
          </a:p>
          <a:p>
            <a:pPr marL="521335" lvl="1" indent="0">
              <a:buNone/>
            </a:pPr>
            <a:r>
              <a:rPr lang="en-US" sz="1800">
                <a:latin typeface="Yu Gothic UI Semilight" panose="020B0400000000000000" charset="-128"/>
                <a:ea typeface="Yu Gothic UI Semilight" panose="020B0400000000000000" charset="-128"/>
              </a:rPr>
              <a:t>2. Combinatorial problems.</a:t>
            </a:r>
            <a:r>
              <a:rPr lang="en-IN" altLang="en-US" sz="1800">
                <a:latin typeface="Yu Gothic UI Semilight" panose="020B0400000000000000" charset="-128"/>
                <a:ea typeface="Yu Gothic UI Semilight" panose="020B0400000000000000" charset="-128"/>
              </a:rPr>
              <a:t>-</a:t>
            </a:r>
            <a:endParaRPr lang="en-IN" altLang="en-US" sz="1800">
              <a:latin typeface="Yu Gothic UI Semilight" panose="020B0400000000000000" charset="-128"/>
              <a:ea typeface="Yu Gothic UI Semilight" panose="020B0400000000000000" charset="-128"/>
            </a:endParaRPr>
          </a:p>
          <a:p>
            <a:pPr marL="978535" lvl="2" indent="0">
              <a:buNone/>
            </a:pPr>
            <a:r>
              <a:rPr lang="en-IN" altLang="en-US" sz="1800">
                <a:latin typeface="Yu Gothic UI Semilight" panose="020B0400000000000000" charset="-128"/>
                <a:ea typeface="Yu Gothic UI Semilight" panose="020B0400000000000000" charset="-128"/>
              </a:rPr>
              <a:t>Which </a:t>
            </a:r>
            <a:r>
              <a:rPr lang="en-US" sz="1800">
                <a:latin typeface="Yu Gothic UI Semilight" panose="020B0400000000000000" charset="-128"/>
                <a:ea typeface="Yu Gothic UI Semilight" panose="020B0400000000000000" charset="-128"/>
                <a:sym typeface="+mn-ea"/>
              </a:rPr>
              <a:t>expect you to figure out the number of ways to do something, or the probability of some event happening.</a:t>
            </a:r>
            <a:endParaRPr lang="en-US" sz="1800">
              <a:latin typeface="Yu Gothic UI Semilight" panose="020B0400000000000000" charset="-128"/>
              <a:ea typeface="Yu Gothic UI Semilight" panose="020B0400000000000000" charset="-128"/>
              <a:sym typeface="+mn-ea"/>
            </a:endParaRPr>
          </a:p>
          <a:p>
            <a:pPr marL="978535" lvl="2" indent="0">
              <a:buNone/>
            </a:pPr>
            <a:endParaRPr lang="en-US" sz="1800">
              <a:latin typeface="Yu Gothic UI Semilight" panose="020B0400000000000000" charset="-128"/>
              <a:ea typeface="Yu Gothic UI Semilight" panose="020B0400000000000000" charset="-128"/>
              <a:sym typeface="+mn-ea"/>
            </a:endParaRPr>
          </a:p>
          <a:p>
            <a:pPr marL="64135" lvl="0" indent="0">
              <a:buNone/>
            </a:pPr>
            <a:r>
              <a:rPr lang="en-US" sz="2250">
                <a:latin typeface="Yu Gothic UI Semilight" panose="020B0400000000000000" charset="-128"/>
                <a:ea typeface="Yu Gothic UI Semilight" panose="020B0400000000000000" charset="-128"/>
                <a:sym typeface="+mn-ea"/>
              </a:rPr>
              <a:t>There are following two different ways to store the values so that the values of a sub-problem can be reused :</a:t>
            </a:r>
            <a:endParaRPr lang="en-US" sz="2250">
              <a:latin typeface="Yu Gothic UI Semilight" panose="020B0400000000000000" charset="-128"/>
              <a:ea typeface="Yu Gothic UI Semilight" panose="020B0400000000000000" charset="-128"/>
              <a:sym typeface="+mn-ea"/>
            </a:endParaRPr>
          </a:p>
          <a:p>
            <a:pPr marL="64135" lvl="0" indent="0">
              <a:buNone/>
            </a:pPr>
            <a:endParaRPr lang="en-US" sz="2250">
              <a:latin typeface="Yu Gothic UI Semilight" panose="020B0400000000000000" charset="-128"/>
              <a:ea typeface="Yu Gothic UI Semilight" panose="020B0400000000000000" charset="-128"/>
              <a:sym typeface="+mn-ea"/>
            </a:endParaRPr>
          </a:p>
          <a:p>
            <a:pPr lvl="3">
              <a:buClr>
                <a:srgbClr val="FFFFFF"/>
              </a:buClr>
              <a:buFont typeface="Arial" panose="020B0604020202020204" pitchFamily="34" charset="0"/>
              <a:buChar char="•"/>
            </a:pPr>
            <a:r>
              <a:rPr lang="en-US" sz="1800">
                <a:latin typeface="Yu Gothic UI Semilight" panose="020B0400000000000000" charset="-128"/>
                <a:ea typeface="Yu Gothic UI Semilight" panose="020B0400000000000000" charset="-128"/>
                <a:sym typeface="+mn-ea"/>
              </a:rPr>
              <a:t>Tabulation: </a:t>
            </a:r>
            <a:r>
              <a:rPr lang="en-IN" altLang="en-US" sz="1800">
                <a:latin typeface="Yu Gothic UI Semilight" panose="020B0400000000000000" charset="-128"/>
                <a:ea typeface="Yu Gothic UI Semilight" panose="020B0400000000000000" charset="-128"/>
                <a:sym typeface="+mn-ea"/>
              </a:rPr>
              <a:t>Uses </a:t>
            </a:r>
            <a:r>
              <a:rPr lang="en-US" sz="1800">
                <a:latin typeface="Yu Gothic UI Semilight" panose="020B0400000000000000" charset="-128"/>
                <a:ea typeface="Yu Gothic UI Semilight" panose="020B0400000000000000" charset="-128"/>
                <a:sym typeface="+mn-ea"/>
              </a:rPr>
              <a:t>Bottom U</a:t>
            </a:r>
            <a:r>
              <a:rPr lang="en-IN" altLang="en-US" sz="1800">
                <a:latin typeface="Yu Gothic UI Semilight" panose="020B0400000000000000" charset="-128"/>
                <a:ea typeface="Yu Gothic UI Semilight" panose="020B0400000000000000" charset="-128"/>
                <a:sym typeface="+mn-ea"/>
              </a:rPr>
              <a:t>p approach</a:t>
            </a:r>
            <a:endParaRPr lang="en-US" sz="1800">
              <a:latin typeface="Yu Gothic UI Semilight" panose="020B0400000000000000" charset="-128"/>
              <a:ea typeface="Yu Gothic UI Semilight" panose="020B0400000000000000" charset="-128"/>
              <a:sym typeface="+mn-ea"/>
            </a:endParaRPr>
          </a:p>
          <a:p>
            <a:pPr lvl="3">
              <a:buClr>
                <a:srgbClr val="FFFFFF"/>
              </a:buClr>
              <a:buFont typeface="Arial" panose="020B0604020202020204" pitchFamily="34" charset="0"/>
              <a:buChar char="•"/>
            </a:pPr>
            <a:r>
              <a:rPr lang="en-US" sz="1800">
                <a:latin typeface="Yu Gothic UI Semilight" panose="020B0400000000000000" charset="-128"/>
                <a:ea typeface="Yu Gothic UI Semilight" panose="020B0400000000000000" charset="-128"/>
                <a:sym typeface="+mn-ea"/>
              </a:rPr>
              <a:t>Memoization: </a:t>
            </a:r>
            <a:r>
              <a:rPr lang="en-IN" altLang="en-US" sz="1800">
                <a:latin typeface="Yu Gothic UI Semilight" panose="020B0400000000000000" charset="-128"/>
                <a:ea typeface="Yu Gothic UI Semilight" panose="020B0400000000000000" charset="-128"/>
                <a:sym typeface="+mn-ea"/>
              </a:rPr>
              <a:t>Uses </a:t>
            </a:r>
            <a:r>
              <a:rPr lang="en-US" sz="1800">
                <a:latin typeface="Yu Gothic UI Semilight" panose="020B0400000000000000" charset="-128"/>
                <a:ea typeface="Yu Gothic UI Semilight" panose="020B0400000000000000" charset="-128"/>
                <a:sym typeface="+mn-ea"/>
              </a:rPr>
              <a:t>Top Down </a:t>
            </a:r>
            <a:r>
              <a:rPr lang="en-IN" altLang="en-US" sz="1800">
                <a:latin typeface="Yu Gothic UI Semilight" panose="020B0400000000000000" charset="-128"/>
                <a:ea typeface="Yu Gothic UI Semilight" panose="020B0400000000000000" charset="-128"/>
                <a:sym typeface="+mn-ea"/>
              </a:rPr>
              <a:t>approach</a:t>
            </a:r>
            <a:endParaRPr lang="en-IN" altLang="en-US" sz="1800">
              <a:latin typeface="Yu Gothic UI Semilight" panose="020B0400000000000000" charset="-128"/>
              <a:ea typeface="Yu Gothic UI Semilight" panose="020B0400000000000000" charset="-128"/>
              <a:sym typeface="+mn-ea"/>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u="sng">
                <a:latin typeface="Bahnschrift Light" panose="020B0502040204020203" charset="0"/>
                <a:cs typeface="Bahnschrift Light" panose="020B0502040204020203" charset="0"/>
              </a:rPr>
              <a:t>ALGORITHM</a:t>
            </a:r>
            <a:endParaRPr lang="en-IN" altLang="en-US" b="1" u="sng">
              <a:latin typeface="Bahnschrift Light" panose="020B0502040204020203" charset="0"/>
              <a:cs typeface="Bahnschrift Light" panose="020B0502040204020203" charset="0"/>
            </a:endParaRPr>
          </a:p>
        </p:txBody>
      </p:sp>
      <p:sp>
        <p:nvSpPr>
          <p:cNvPr id="3" name="Content Placeholder 2"/>
          <p:cNvSpPr>
            <a:spLocks noGrp="1"/>
          </p:cNvSpPr>
          <p:nvPr>
            <p:ph idx="1"/>
          </p:nvPr>
        </p:nvSpPr>
        <p:spPr/>
        <p:txBody>
          <a:bodyPr>
            <a:noAutofit/>
          </a:bodyPr>
          <a:p>
            <a:pPr marL="64135" indent="0">
              <a:buNone/>
            </a:pPr>
            <a:r>
              <a:rPr lang="en-US" sz="1800" b="1" u="sng">
                <a:latin typeface="Malgun Gothic" panose="020B0503020000020004" charset="-127"/>
                <a:ea typeface="Malgun Gothic" panose="020B0503020000020004" charset="-127"/>
              </a:rPr>
              <a:t>Steps to solve a DP</a:t>
            </a:r>
            <a:endParaRPr lang="en-US" sz="1800" b="1" u="sng">
              <a:latin typeface="Malgun Gothic" panose="020B0503020000020004" charset="-127"/>
              <a:ea typeface="Malgun Gothic" panose="020B0503020000020004" charset="-127"/>
            </a:endParaRPr>
          </a:p>
          <a:p>
            <a:pPr marL="521335" lvl="1" indent="0">
              <a:buNone/>
            </a:pPr>
            <a:endParaRPr lang="en-US" sz="1730">
              <a:latin typeface="Microsoft JhengHei UI Light" panose="020B0304030504040204" charset="-120"/>
              <a:ea typeface="Microsoft JhengHei UI Light" panose="020B0304030504040204" charset="-120"/>
            </a:endParaRPr>
          </a:p>
          <a:p>
            <a:pPr marL="521335" lvl="1" indent="0">
              <a:buNone/>
            </a:pPr>
            <a:r>
              <a:rPr lang="en-US" sz="1730">
                <a:latin typeface="Microsoft JhengHei UI Light" panose="020B0304030504040204" charset="-120"/>
                <a:ea typeface="Microsoft JhengHei UI Light" panose="020B0304030504040204" charset="-120"/>
              </a:rPr>
              <a:t>1) I</a:t>
            </a:r>
            <a:r>
              <a:rPr lang="en-US" sz="1730" b="1">
                <a:latin typeface="Microsoft JhengHei UI Light" panose="020B0304030504040204" charset="-120"/>
                <a:ea typeface="Microsoft JhengHei UI Light" panose="020B0304030504040204" charset="-120"/>
              </a:rPr>
              <a:t>dentify if it is a DP problem</a:t>
            </a:r>
            <a:endParaRPr lang="en-US" sz="1730" b="1">
              <a:latin typeface="Microsoft JhengHei UI Light" panose="020B0304030504040204" charset="-120"/>
              <a:ea typeface="Microsoft JhengHei UI Light" panose="020B0304030504040204" charset="-120"/>
            </a:endParaRPr>
          </a:p>
          <a:p>
            <a:pPr marL="521335" lvl="1" indent="0">
              <a:buNone/>
            </a:pPr>
            <a:endParaRPr lang="en-US" sz="1730">
              <a:latin typeface="Microsoft JhengHei UI Light" panose="020B0304030504040204" charset="-120"/>
              <a:ea typeface="Microsoft JhengHei UI Light" panose="020B0304030504040204" charset="-120"/>
            </a:endParaRPr>
          </a:p>
          <a:p>
            <a:pPr marL="521335" lvl="1" indent="0">
              <a:buNone/>
            </a:pPr>
            <a:r>
              <a:rPr lang="en-US" sz="1730">
                <a:latin typeface="Microsoft JhengHei UI Light" panose="020B0304030504040204" charset="-120"/>
                <a:ea typeface="Microsoft JhengHei UI Light" panose="020B0304030504040204" charset="-120"/>
              </a:rPr>
              <a:t>2) </a:t>
            </a:r>
            <a:r>
              <a:rPr lang="en-US" sz="1730" b="1">
                <a:latin typeface="Microsoft JhengHei UI Light" panose="020B0304030504040204" charset="-120"/>
                <a:ea typeface="Microsoft JhengHei UI Light" panose="020B0304030504040204" charset="-120"/>
              </a:rPr>
              <a:t>Decide a state expression with least parameters </a:t>
            </a:r>
            <a:endParaRPr lang="en-IN" altLang="en-US" sz="1730">
              <a:latin typeface="Microsoft JhengHei UI Light" panose="020B0304030504040204" charset="-120"/>
              <a:ea typeface="Microsoft JhengHei UI Light" panose="020B0304030504040204" charset="-120"/>
            </a:endParaRPr>
          </a:p>
          <a:p>
            <a:pPr marL="978535" lvl="2" indent="0">
              <a:buNone/>
            </a:pPr>
            <a:r>
              <a:rPr lang="en-IN" altLang="en-US" sz="1590">
                <a:latin typeface="Microsoft JhengHei UI Light" panose="020B0304030504040204" charset="-120"/>
                <a:ea typeface="Microsoft JhengHei UI Light" panose="020B0304030504040204" charset="-120"/>
              </a:rPr>
              <a:t>A state can be defined as the set of parameters that can uniquely identify a certain position or standing in the given problem. For example: In the Knapsack problem, we define our state by two parameters index and weight </a:t>
            </a:r>
            <a:endParaRPr lang="en-US" sz="1590">
              <a:latin typeface="Microsoft JhengHei UI Light" panose="020B0304030504040204" charset="-120"/>
              <a:ea typeface="Microsoft JhengHei UI Light" panose="020B0304030504040204" charset="-120"/>
            </a:endParaRPr>
          </a:p>
          <a:p>
            <a:pPr marL="521335" lvl="1" indent="0">
              <a:buNone/>
            </a:pPr>
            <a:endParaRPr lang="en-US" sz="1730">
              <a:latin typeface="Microsoft JhengHei UI Light" panose="020B0304030504040204" charset="-120"/>
              <a:ea typeface="Microsoft JhengHei UI Light" panose="020B0304030504040204" charset="-120"/>
            </a:endParaRPr>
          </a:p>
          <a:p>
            <a:pPr marL="521335" lvl="1" indent="0">
              <a:buNone/>
            </a:pPr>
            <a:r>
              <a:rPr lang="en-US" sz="1730">
                <a:latin typeface="Microsoft JhengHei UI Light" panose="020B0304030504040204" charset="-120"/>
                <a:ea typeface="Microsoft JhengHei UI Light" panose="020B0304030504040204" charset="-120"/>
              </a:rPr>
              <a:t>3)  </a:t>
            </a:r>
            <a:r>
              <a:rPr lang="en-US" sz="1730" b="1">
                <a:latin typeface="Microsoft JhengHei UI Light" panose="020B0304030504040204" charset="-120"/>
                <a:ea typeface="Microsoft JhengHei UI Light" panose="020B0304030504040204" charset="-120"/>
              </a:rPr>
              <a:t>Formulating a relation among the states   </a:t>
            </a:r>
            <a:r>
              <a:rPr lang="en-US" sz="1730">
                <a:latin typeface="Microsoft JhengHei UI Light" panose="020B0304030504040204" charset="-120"/>
                <a:ea typeface="Microsoft JhengHei UI Light" panose="020B0304030504040204" charset="-120"/>
              </a:rPr>
              <a:t> </a:t>
            </a:r>
            <a:endParaRPr lang="en-US" sz="1730">
              <a:latin typeface="Microsoft JhengHei UI Light" panose="020B0304030504040204" charset="-120"/>
              <a:ea typeface="Microsoft JhengHei UI Light" panose="020B0304030504040204" charset="-120"/>
            </a:endParaRPr>
          </a:p>
          <a:p>
            <a:pPr marL="521335" lvl="1" indent="0">
              <a:buNone/>
            </a:pPr>
            <a:endParaRPr lang="en-US" sz="1730">
              <a:latin typeface="Microsoft JhengHei UI Light" panose="020B0304030504040204" charset="-120"/>
              <a:ea typeface="Microsoft JhengHei UI Light" panose="020B0304030504040204" charset="-120"/>
            </a:endParaRPr>
          </a:p>
          <a:p>
            <a:pPr marL="521335" lvl="1" indent="0">
              <a:buNone/>
            </a:pPr>
            <a:r>
              <a:rPr lang="en-US" sz="1730">
                <a:latin typeface="Microsoft JhengHei UI Light" panose="020B0304030504040204" charset="-120"/>
                <a:ea typeface="Microsoft JhengHei UI Light" panose="020B0304030504040204" charset="-120"/>
              </a:rPr>
              <a:t>4) </a:t>
            </a:r>
            <a:r>
              <a:rPr lang="en-US" sz="1730" b="1">
                <a:latin typeface="Microsoft JhengHei UI Light" panose="020B0304030504040204" charset="-120"/>
                <a:ea typeface="Microsoft JhengHei UI Light" panose="020B0304030504040204" charset="-120"/>
              </a:rPr>
              <a:t>Do tabulation (or add memoization)</a:t>
            </a:r>
            <a:endParaRPr lang="en-US" sz="1730" b="1">
              <a:latin typeface="Microsoft JhengHei UI Light" panose="020B0304030504040204" charset="-120"/>
              <a:ea typeface="Microsoft JhengHei UI Light" panose="020B0304030504040204" charset="-120"/>
            </a:endParaRPr>
          </a:p>
          <a:p>
            <a:pPr marL="978535" lvl="2" indent="0">
              <a:buNone/>
            </a:pPr>
            <a:r>
              <a:rPr lang="en-IN" altLang="en-US" sz="1595">
                <a:latin typeface="Microsoft JhengHei UI Light" panose="020B0304030504040204" charset="-120"/>
                <a:ea typeface="Microsoft JhengHei UI Light" panose="020B0304030504040204" charset="-120"/>
              </a:rPr>
              <a:t>S</a:t>
            </a:r>
            <a:r>
              <a:rPr lang="en-US" sz="1595">
                <a:latin typeface="Microsoft JhengHei UI Light" panose="020B0304030504040204" charset="-120"/>
                <a:ea typeface="Microsoft JhengHei UI Light" panose="020B0304030504040204" charset="-120"/>
              </a:rPr>
              <a:t>tore the state answer so that next time that state is required, we can directly use it from our memory</a:t>
            </a:r>
            <a:endParaRPr lang="en-US" sz="1595">
              <a:latin typeface="Microsoft JhengHei UI Light" panose="020B0304030504040204" charset="-120"/>
              <a:ea typeface="Microsoft JhengHei UI Light" panose="020B0304030504040204" charset="-12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u="sng">
                <a:latin typeface="Bahnschrift Light" panose="020B0502040204020203" charset="0"/>
                <a:cs typeface="Bahnschrift Light" panose="020B0502040204020203" charset="0"/>
              </a:rPr>
              <a:t>APPLICATIONS</a:t>
            </a:r>
            <a:endParaRPr lang="en-IN" altLang="en-US" u="sng">
              <a:latin typeface="Bahnschrift Light" panose="020B0502040204020203" charset="0"/>
              <a:cs typeface="Bahnschrift Light" panose="020B0502040204020203" charset="0"/>
            </a:endParaRPr>
          </a:p>
        </p:txBody>
      </p:sp>
      <p:sp>
        <p:nvSpPr>
          <p:cNvPr id="3" name="Content Placeholder 2"/>
          <p:cNvSpPr>
            <a:spLocks noGrp="1"/>
          </p:cNvSpPr>
          <p:nvPr>
            <p:ph idx="1"/>
          </p:nvPr>
        </p:nvSpPr>
        <p:spPr/>
        <p:txBody>
          <a:bodyPr>
            <a:normAutofit/>
          </a:bodyPr>
          <a:p>
            <a:pPr>
              <a:buClr>
                <a:srgbClr val="FFFFFF"/>
              </a:buClr>
              <a:buFont typeface="Wingdings" panose="05000000000000000000" charset="0"/>
              <a:buChar char="ü"/>
            </a:pPr>
            <a:r>
              <a:rPr lang="en-US">
                <a:latin typeface="Microsoft Himalaya" panose="01010100010101010101" charset="0"/>
                <a:cs typeface="Microsoft Himalaya" panose="01010100010101010101" charset="0"/>
              </a:rPr>
              <a:t>0/1 knapsack problem.</a:t>
            </a:r>
            <a:endParaRPr lang="en-US">
              <a:latin typeface="Microsoft Himalaya" panose="01010100010101010101" charset="0"/>
              <a:cs typeface="Microsoft Himalaya" panose="01010100010101010101" charset="0"/>
            </a:endParaRPr>
          </a:p>
          <a:p>
            <a:pPr>
              <a:buClr>
                <a:srgbClr val="FFFFFF"/>
              </a:buClr>
              <a:buFont typeface="Wingdings" panose="05000000000000000000" charset="0"/>
              <a:buChar char="ü"/>
            </a:pPr>
            <a:r>
              <a:rPr lang="en-US">
                <a:latin typeface="Microsoft Himalaya" panose="01010100010101010101" charset="0"/>
                <a:cs typeface="Microsoft Himalaya" panose="01010100010101010101" charset="0"/>
              </a:rPr>
              <a:t>Travelling Salesman Problem</a:t>
            </a:r>
            <a:endParaRPr lang="en-US">
              <a:latin typeface="Microsoft Himalaya" panose="01010100010101010101" charset="0"/>
              <a:cs typeface="Microsoft Himalaya" panose="01010100010101010101" charset="0"/>
            </a:endParaRPr>
          </a:p>
          <a:p>
            <a:pPr>
              <a:buClr>
                <a:srgbClr val="FFFFFF"/>
              </a:buClr>
              <a:buFont typeface="Wingdings" panose="05000000000000000000" charset="0"/>
              <a:buChar char="ü"/>
            </a:pPr>
            <a:r>
              <a:rPr lang="en-IN" altLang="en-US">
                <a:latin typeface="Microsoft Himalaya" panose="01010100010101010101" charset="0"/>
                <a:cs typeface="Microsoft Himalaya" panose="01010100010101010101" charset="0"/>
                <a:sym typeface="+mn-ea"/>
              </a:rPr>
              <a:t>Matrix Chain Multiplication</a:t>
            </a:r>
            <a:endParaRPr lang="en-US">
              <a:latin typeface="Microsoft Himalaya" panose="01010100010101010101" charset="0"/>
              <a:cs typeface="Microsoft Himalaya" panose="01010100010101010101" charset="0"/>
            </a:endParaRPr>
          </a:p>
          <a:p>
            <a:pPr>
              <a:buClr>
                <a:srgbClr val="FFFFFF"/>
              </a:buClr>
              <a:buFont typeface="Wingdings" panose="05000000000000000000" charset="0"/>
              <a:buChar char="ü"/>
            </a:pPr>
            <a:r>
              <a:rPr lang="en-US">
                <a:latin typeface="Microsoft Himalaya" panose="01010100010101010101" charset="0"/>
                <a:cs typeface="Microsoft Himalaya" panose="01010100010101010101" charset="0"/>
              </a:rPr>
              <a:t>Mathematical optimization problem.</a:t>
            </a:r>
            <a:endParaRPr lang="en-US">
              <a:latin typeface="Microsoft Himalaya" panose="01010100010101010101" charset="0"/>
              <a:cs typeface="Microsoft Himalaya" panose="01010100010101010101" charset="0"/>
            </a:endParaRPr>
          </a:p>
          <a:p>
            <a:pPr>
              <a:buClr>
                <a:srgbClr val="FFFFFF"/>
              </a:buClr>
              <a:buFont typeface="Wingdings" panose="05000000000000000000" charset="0"/>
              <a:buChar char="ü"/>
            </a:pPr>
            <a:r>
              <a:rPr lang="en-IN" altLang="en-US">
                <a:latin typeface="Microsoft Himalaya" panose="01010100010101010101" charset="0"/>
                <a:cs typeface="Microsoft Himalaya" panose="01010100010101010101" charset="0"/>
              </a:rPr>
              <a:t>A</a:t>
            </a:r>
            <a:r>
              <a:rPr lang="en-US">
                <a:latin typeface="Microsoft Himalaya" panose="01010100010101010101" charset="0"/>
                <a:cs typeface="Microsoft Himalaya" panose="01010100010101010101" charset="0"/>
              </a:rPr>
              <a:t>ll pair Shortest path problem.</a:t>
            </a:r>
            <a:endParaRPr lang="en-US">
              <a:latin typeface="Microsoft Himalaya" panose="01010100010101010101" charset="0"/>
              <a:cs typeface="Microsoft Himalaya" panose="01010100010101010101" charset="0"/>
            </a:endParaRPr>
          </a:p>
          <a:p>
            <a:pPr>
              <a:buClr>
                <a:srgbClr val="FFFFFF"/>
              </a:buClr>
              <a:buFont typeface="Wingdings" panose="05000000000000000000" charset="0"/>
              <a:buChar char="ü"/>
            </a:pPr>
            <a:r>
              <a:rPr lang="en-US">
                <a:latin typeface="Microsoft Himalaya" panose="01010100010101010101" charset="0"/>
                <a:cs typeface="Microsoft Himalaya" panose="01010100010101010101" charset="0"/>
              </a:rPr>
              <a:t>Longest common subsequence (LCS)</a:t>
            </a:r>
            <a:endParaRPr lang="en-US">
              <a:latin typeface="Microsoft Himalaya" panose="01010100010101010101" charset="0"/>
              <a:cs typeface="Microsoft Himalaya" panose="01010100010101010101" charset="0"/>
            </a:endParaRPr>
          </a:p>
          <a:p>
            <a:pPr>
              <a:buClr>
                <a:srgbClr val="FFFFFF"/>
              </a:buClr>
              <a:buFont typeface="Wingdings" panose="05000000000000000000" charset="0"/>
              <a:buChar char="ü"/>
            </a:pPr>
            <a:r>
              <a:rPr lang="en-US">
                <a:latin typeface="Microsoft Himalaya" panose="01010100010101010101" charset="0"/>
                <a:cs typeface="Microsoft Himalaya" panose="01010100010101010101" charset="0"/>
              </a:rPr>
              <a:t>Flight control and robotics control.</a:t>
            </a:r>
            <a:endParaRPr lang="en-US">
              <a:latin typeface="Microsoft Himalaya" panose="01010100010101010101" charset="0"/>
              <a:cs typeface="Microsoft Himalaya" panose="01010100010101010101" charset="0"/>
            </a:endParaRPr>
          </a:p>
          <a:p>
            <a:pPr>
              <a:buClr>
                <a:srgbClr val="FFFFFF"/>
              </a:buClr>
              <a:buFont typeface="Wingdings" panose="05000000000000000000" charset="0"/>
              <a:buChar char="ü"/>
            </a:pPr>
            <a:r>
              <a:rPr lang="en-US">
                <a:latin typeface="Microsoft Himalaya" panose="01010100010101010101" charset="0"/>
                <a:cs typeface="Microsoft Himalaya" panose="01010100010101010101" charset="0"/>
              </a:rPr>
              <a:t>Time sharing: It schedules the job to maximize CPU usage.</a:t>
            </a:r>
            <a:endParaRPr lang="en-US">
              <a:latin typeface="Microsoft Himalaya" panose="01010100010101010101" charset="0"/>
              <a:cs typeface="Microsoft Himalaya" panose="01010100010101010101" charset="0"/>
            </a:endParaRPr>
          </a:p>
          <a:p>
            <a:pPr marL="64135" indent="0">
              <a:buNone/>
            </a:pPr>
            <a:endParaRPr lang="en-IN" altLang="en-US">
              <a:latin typeface="Microsoft Himalaya" panose="01010100010101010101" charset="0"/>
              <a:cs typeface="Microsoft Himalaya" panose="01010100010101010101"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490345" y="205740"/>
            <a:ext cx="6163310" cy="549910"/>
          </a:xfrm>
        </p:spPr>
        <p:txBody>
          <a:bodyPr>
            <a:normAutofit fontScale="90000"/>
          </a:bodyPr>
          <a:p>
            <a:r>
              <a:rPr lang="en-IN" altLang="en-US" b="1" u="sng">
                <a:latin typeface="Bahnschrift Light" panose="020B0502040204020203" charset="0"/>
                <a:cs typeface="Bahnschrift Light" panose="020B0502040204020203" charset="0"/>
              </a:rPr>
              <a:t>PROBLEM STATEMENT</a:t>
            </a:r>
            <a:endParaRPr lang="en-IN" altLang="en-US" b="1" u="sng">
              <a:latin typeface="Bahnschrift Light" panose="020B0502040204020203" charset="0"/>
              <a:cs typeface="Bahnschrift Light" panose="020B0502040204020203" charset="0"/>
            </a:endParaRPr>
          </a:p>
        </p:txBody>
      </p:sp>
      <p:sp>
        <p:nvSpPr>
          <p:cNvPr id="3" name="Content Placeholder 2"/>
          <p:cNvSpPr>
            <a:spLocks noGrp="1"/>
          </p:cNvSpPr>
          <p:nvPr>
            <p:ph idx="1"/>
          </p:nvPr>
        </p:nvSpPr>
        <p:spPr>
          <a:xfrm>
            <a:off x="378460" y="888365"/>
            <a:ext cx="8308340" cy="5776595"/>
          </a:xfrm>
        </p:spPr>
        <p:txBody>
          <a:bodyPr>
            <a:noAutofit/>
          </a:bodyPr>
          <a:p>
            <a:pPr marL="64135" indent="0">
              <a:buNone/>
            </a:pPr>
            <a:r>
              <a:rPr lang="en-US" sz="1500">
                <a:latin typeface="Bahnschrift Light" panose="020B0502040204020203" charset="0"/>
                <a:cs typeface="Bahnschrift Light" panose="020B0502040204020203" charset="0"/>
              </a:rPr>
              <a:t>Vaishu </a:t>
            </a:r>
            <a:r>
              <a:rPr lang="en-IN" altLang="en-US" sz="1500">
                <a:latin typeface="Bahnschrift Light" panose="020B0502040204020203" charset="0"/>
                <a:cs typeface="Bahnschrift Light" panose="020B0502040204020203" charset="0"/>
              </a:rPr>
              <a:t>plays</a:t>
            </a:r>
            <a:r>
              <a:rPr lang="en-US" sz="1500">
                <a:latin typeface="Bahnschrift Light" panose="020B0502040204020203" charset="0"/>
                <a:cs typeface="Bahnschrift Light" panose="020B0502040204020203" charset="0"/>
              </a:rPr>
              <a:t> a video game consisting of L levels and N obstacles. The game allows you to cross a level only after you have passed all the obstacles present in that particular level. Obstacles are numbered from 0 to </a:t>
            </a:r>
            <a:r>
              <a:rPr lang="en-IN" altLang="en-US" sz="1500">
                <a:latin typeface="Bahnschrift Light" panose="020B0502040204020203" charset="0"/>
                <a:cs typeface="Bahnschrift Light" panose="020B0502040204020203" charset="0"/>
              </a:rPr>
              <a:t>N-1. </a:t>
            </a:r>
            <a:r>
              <a:rPr lang="en-US" sz="1500">
                <a:latin typeface="Bahnschrift Light" panose="020B0502040204020203" charset="0"/>
                <a:cs typeface="Bahnschrift Light" panose="020B0502040204020203" charset="0"/>
              </a:rPr>
              <a:t>After you cross any level, it gets unlocked for playing when ever you want for fun.</a:t>
            </a:r>
            <a:endParaRPr lang="en-US" sz="1500">
              <a:latin typeface="Bahnschrift Light" panose="020B0502040204020203" charset="0"/>
              <a:cs typeface="Bahnschrift Light" panose="020B0502040204020203" charset="0"/>
            </a:endParaRPr>
          </a:p>
          <a:p>
            <a:pPr marL="64135" indent="0">
              <a:buNone/>
            </a:pPr>
            <a:r>
              <a:rPr lang="en-US" sz="1500">
                <a:latin typeface="Bahnschrift Light" panose="020B0502040204020203" charset="0"/>
                <a:cs typeface="Bahnschrift Light" panose="020B0502040204020203" charset="0"/>
              </a:rPr>
              <a:t>Vaishu by mistake had deleted the game from her system. Fortunately, after installing back again, all the levels that she cleared still remain unlocked but she needs to pass all obstacles again. Now, she cannot move to the next level until all the obstacles are passed again. </a:t>
            </a:r>
            <a:endParaRPr lang="en-US" sz="1500">
              <a:latin typeface="Bahnschrift Light" panose="020B0502040204020203" charset="0"/>
              <a:cs typeface="Bahnschrift Light" panose="020B0502040204020203" charset="0"/>
            </a:endParaRPr>
          </a:p>
          <a:p>
            <a:pPr marL="64135" indent="0">
              <a:buNone/>
            </a:pPr>
            <a:endParaRPr lang="en-US" sz="1500">
              <a:latin typeface="Bahnschrift Light" panose="020B0502040204020203" charset="0"/>
              <a:cs typeface="Bahnschrift Light" panose="020B0502040204020203" charset="0"/>
            </a:endParaRPr>
          </a:p>
          <a:p>
            <a:pPr marL="64135" indent="0">
              <a:buNone/>
            </a:pPr>
            <a:r>
              <a:rPr lang="en-US" sz="1500">
                <a:latin typeface="Bahnschrift Light" panose="020B0502040204020203" charset="0"/>
                <a:cs typeface="Bahnschrift Light" panose="020B0502040204020203" charset="0"/>
              </a:rPr>
              <a:t>The rules of the game have changed slightly now. Following are the rules she needs to follow to pass all the obstacles.</a:t>
            </a:r>
            <a:endParaRPr lang="en-US" sz="1500">
              <a:latin typeface="Bahnschrift Light" panose="020B0502040204020203" charset="0"/>
              <a:cs typeface="Bahnschrift Light" panose="020B0502040204020203" charset="0"/>
            </a:endParaRPr>
          </a:p>
          <a:p>
            <a:pPr marL="64135" indent="0">
              <a:buNone/>
            </a:pPr>
            <a:endParaRPr lang="en-US" sz="1500">
              <a:latin typeface="Bahnschrift Light" panose="020B0502040204020203" charset="0"/>
              <a:cs typeface="Bahnschrift Light" panose="020B0502040204020203" charset="0"/>
            </a:endParaRPr>
          </a:p>
          <a:p>
            <a:pPr marL="292735" indent="-228600">
              <a:buClr>
                <a:srgbClr val="FFFFFF"/>
              </a:buClr>
              <a:buFont typeface="+mj-lt"/>
              <a:buAutoNum type="arabicPeriod"/>
            </a:pPr>
            <a:r>
              <a:rPr lang="en-US" sz="1500">
                <a:latin typeface="Bahnschrift Light" panose="020B0502040204020203" charset="0"/>
                <a:cs typeface="Bahnschrift Light" panose="020B0502040204020203" charset="0"/>
              </a:rPr>
              <a:t>    As all levels are already unlocked, so she can play levels in any order.</a:t>
            </a:r>
            <a:endParaRPr lang="en-US" sz="1500">
              <a:latin typeface="Bahnschrift Light" panose="020B0502040204020203" charset="0"/>
              <a:cs typeface="Bahnschrift Light" panose="020B0502040204020203" charset="0"/>
            </a:endParaRPr>
          </a:p>
          <a:p>
            <a:pPr marL="292735" indent="-228600">
              <a:buClr>
                <a:srgbClr val="FFFFFF"/>
              </a:buClr>
              <a:buFont typeface="+mj-lt"/>
              <a:buAutoNum type="arabicPeriod"/>
            </a:pPr>
            <a:r>
              <a:rPr lang="en-US" sz="1500">
                <a:latin typeface="Bahnschrift Light" panose="020B0502040204020203" charset="0"/>
                <a:cs typeface="Bahnschrift Light" panose="020B0502040204020203" charset="0"/>
              </a:rPr>
              <a:t>    For every level that she decides to play again, she has to pass all the obstacles present   within it before deciding to play any other level that has not been crossed yet. But, it is possible that she has passed some obstacles as the levels are being played in random order. So, if she passes X new obstacles, then she incurs a loss of </a:t>
            </a:r>
            <a:r>
              <a:rPr lang="en-IN" altLang="en-US" sz="1500">
                <a:latin typeface="Bahnschrift Light" panose="020B0502040204020203" charset="0"/>
                <a:cs typeface="Bahnschrift Light" panose="020B0502040204020203" charset="0"/>
              </a:rPr>
              <a:t>X</a:t>
            </a:r>
            <a:r>
              <a:rPr lang="en-IN" altLang="en-US" sz="1500" baseline="30000">
                <a:latin typeface="Bahnschrift Light" panose="020B0502040204020203" charset="0"/>
                <a:cs typeface="Bahnschrift Light" panose="020B0502040204020203" charset="0"/>
              </a:rPr>
              <a:t>m</a:t>
            </a:r>
            <a:r>
              <a:rPr lang="en-IN" altLang="en-US" sz="1500">
                <a:latin typeface="Bahnschrift Light" panose="020B0502040204020203" charset="0"/>
                <a:cs typeface="Bahnschrift Light" panose="020B0502040204020203" charset="0"/>
              </a:rPr>
              <a:t> </a:t>
            </a:r>
            <a:r>
              <a:rPr lang="en-US" sz="1500">
                <a:latin typeface="Bahnschrift Light" panose="020B0502040204020203" charset="0"/>
                <a:cs typeface="Bahnschrift Light" panose="020B0502040204020203" charset="0"/>
              </a:rPr>
              <a:t>experience points in that level, where M is the player difficulty multiplier defined by game itself and is constant for all levels. At every level, she will incur some loss of experience points that she had earned throughout her game.</a:t>
            </a:r>
            <a:endParaRPr lang="en-US" sz="1500">
              <a:latin typeface="Bahnschrift Light" panose="020B0502040204020203" charset="0"/>
              <a:cs typeface="Bahnschrift Light" panose="020B0502040204020203" charset="0"/>
            </a:endParaRPr>
          </a:p>
          <a:p>
            <a:pPr marL="64135" indent="0">
              <a:buNone/>
            </a:pPr>
            <a:endParaRPr lang="en-US" sz="1500">
              <a:latin typeface="Bahnschrift Light" panose="020B0502040204020203" charset="0"/>
              <a:cs typeface="Bahnschrift Light" panose="020B0502040204020203" charset="0"/>
            </a:endParaRPr>
          </a:p>
          <a:p>
            <a:pPr marL="64135" indent="0">
              <a:buNone/>
            </a:pPr>
            <a:r>
              <a:rPr lang="en-US" sz="1500">
                <a:latin typeface="Bahnschrift Light" panose="020B0502040204020203" charset="0"/>
                <a:cs typeface="Bahnschrift Light" panose="020B0502040204020203" charset="0"/>
              </a:rPr>
              <a:t>Only thing she wants now is that minimum experience points are deducted. So, she needs your help to find the minimum experience points that will be deducted for passing all the obstacles across all the levels.</a:t>
            </a:r>
            <a:endParaRPr lang="en-US" sz="1500">
              <a:latin typeface="Bahnschrift Light" panose="020B0502040204020203" charset="0"/>
              <a:cs typeface="Bahnschrift Light" panose="020B0502040204020203" charset="0"/>
            </a:endParaRPr>
          </a:p>
          <a:p>
            <a:pPr marL="64135" indent="0">
              <a:buNone/>
            </a:pPr>
            <a:endParaRPr lang="en-US" sz="1500">
              <a:latin typeface="Bahnschrift Light" panose="020B0502040204020203" charset="0"/>
              <a:cs typeface="Bahnschrift Light" panose="020B0502040204020203" charset="0"/>
            </a:endParaRPr>
          </a:p>
          <a:p>
            <a:pPr marL="64135" indent="0">
              <a:buNone/>
            </a:pPr>
            <a:endParaRPr lang="en-US" sz="1500">
              <a:latin typeface="Bahnschrift Light" panose="020B0502040204020203" charset="0"/>
              <a:cs typeface="Bahnschrift Light" panose="020B0502040204020203"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u="sng">
                <a:effectLst>
                  <a:outerShdw blurRad="38100" dist="38100" dir="2700000" algn="tl">
                    <a:srgbClr val="000000">
                      <a:alpha val="43137"/>
                    </a:srgbClr>
                  </a:outerShdw>
                </a:effectLst>
                <a:latin typeface="Bahnschrift Light" panose="020B0502040204020203" charset="0"/>
                <a:cs typeface="Bahnschrift Light" panose="020B0502040204020203" charset="0"/>
              </a:rPr>
              <a:t>DP APPROACH</a:t>
            </a:r>
            <a:endParaRPr lang="en-IN" altLang="en-US" b="1" u="sng">
              <a:effectLst>
                <a:outerShdw blurRad="38100" dist="38100" dir="2700000" algn="tl">
                  <a:srgbClr val="000000">
                    <a:alpha val="43137"/>
                  </a:srgbClr>
                </a:outerShdw>
              </a:effectLst>
              <a:latin typeface="Bahnschrift Light" panose="020B0502040204020203" charset="0"/>
              <a:cs typeface="Bahnschrift Light" panose="020B0502040204020203" charset="0"/>
            </a:endParaRPr>
          </a:p>
        </p:txBody>
      </p:sp>
      <p:sp>
        <p:nvSpPr>
          <p:cNvPr id="3" name="Content Placeholder 2"/>
          <p:cNvSpPr>
            <a:spLocks noGrp="1"/>
          </p:cNvSpPr>
          <p:nvPr>
            <p:ph idx="1"/>
          </p:nvPr>
        </p:nvSpPr>
        <p:spPr>
          <a:xfrm>
            <a:off x="457200" y="1812290"/>
            <a:ext cx="8229600" cy="4834890"/>
          </a:xfrm>
        </p:spPr>
        <p:txBody>
          <a:bodyPr>
            <a:normAutofit fontScale="90000" lnSpcReduction="10000"/>
          </a:bodyPr>
          <a:p>
            <a:pPr marL="521335" indent="-457200">
              <a:buClr>
                <a:srgbClr val="FFFFFF"/>
              </a:buClr>
              <a:buFont typeface="+mj-lt"/>
              <a:buAutoNum type="arabicPeriod"/>
            </a:pPr>
            <a:r>
              <a:rPr lang="en-IN" altLang="en-US" sz="1800">
                <a:latin typeface="Microsoft JhengHei UI Light" panose="020B0304030504040204" charset="-120"/>
                <a:ea typeface="Microsoft JhengHei UI Light" panose="020B0304030504040204" charset="-120"/>
              </a:rPr>
              <a:t>Create a vector of vectors which stores the different obstacles to be crossed at each level.</a:t>
            </a:r>
            <a:endParaRPr lang="en-IN" altLang="en-US" sz="1800">
              <a:latin typeface="Microsoft JhengHei UI Light" panose="020B0304030504040204" charset="-120"/>
              <a:ea typeface="Microsoft JhengHei UI Light" panose="020B0304030504040204" charset="-120"/>
            </a:endParaRPr>
          </a:p>
          <a:p>
            <a:pPr marL="521335" indent="-457200">
              <a:buClr>
                <a:srgbClr val="FFFFFF"/>
              </a:buClr>
              <a:buFont typeface="+mj-lt"/>
              <a:buAutoNum type="arabicPeriod"/>
            </a:pPr>
            <a:endParaRPr lang="en-IN" altLang="en-US" sz="1800">
              <a:latin typeface="Microsoft JhengHei UI Light" panose="020B0304030504040204" charset="-120"/>
              <a:ea typeface="Microsoft JhengHei UI Light" panose="020B0304030504040204" charset="-120"/>
            </a:endParaRPr>
          </a:p>
          <a:p>
            <a:pPr marL="521335" indent="-457200">
              <a:buClr>
                <a:srgbClr val="FFFFFF"/>
              </a:buClr>
              <a:buFont typeface="+mj-lt"/>
              <a:buAutoNum type="arabicPeriod"/>
            </a:pPr>
            <a:r>
              <a:rPr lang="en-IN" altLang="en-US" sz="1800">
                <a:latin typeface="Microsoft JhengHei UI Light" panose="020B0304030504040204" charset="-120"/>
                <a:ea typeface="Microsoft JhengHei UI Light" panose="020B0304030504040204" charset="-120"/>
              </a:rPr>
              <a:t>Create a dp array to keep a check if the obstacle has been crossed (initialize with 0's)</a:t>
            </a:r>
            <a:endParaRPr lang="en-IN" altLang="en-US" sz="1800">
              <a:latin typeface="Microsoft JhengHei UI Light" panose="020B0304030504040204" charset="-120"/>
              <a:ea typeface="Microsoft JhengHei UI Light" panose="020B0304030504040204" charset="-120"/>
            </a:endParaRPr>
          </a:p>
          <a:p>
            <a:pPr marL="521335" indent="-457200">
              <a:buClr>
                <a:srgbClr val="FFFFFF"/>
              </a:buClr>
              <a:buFont typeface="+mj-lt"/>
              <a:buAutoNum type="arabicPeriod"/>
            </a:pPr>
            <a:endParaRPr lang="en-IN" altLang="en-US" sz="1800">
              <a:latin typeface="Microsoft JhengHei UI Light" panose="020B0304030504040204" charset="-120"/>
              <a:ea typeface="Microsoft JhengHei UI Light" panose="020B0304030504040204" charset="-120"/>
            </a:endParaRPr>
          </a:p>
          <a:p>
            <a:pPr marL="521335" indent="-457200">
              <a:buClr>
                <a:srgbClr val="FFFFFF"/>
              </a:buClr>
              <a:buFont typeface="+mj-lt"/>
              <a:buAutoNum type="arabicPeriod"/>
            </a:pPr>
            <a:r>
              <a:rPr lang="en-IN" altLang="en-US" sz="1800">
                <a:latin typeface="Microsoft JhengHei UI Light" panose="020B0304030504040204" charset="-120"/>
                <a:ea typeface="Microsoft JhengHei UI Light" panose="020B0304030504040204" charset="-120"/>
              </a:rPr>
              <a:t>points=0</a:t>
            </a:r>
            <a:endParaRPr lang="en-IN" altLang="en-US" sz="1800">
              <a:latin typeface="Microsoft JhengHei UI Light" panose="020B0304030504040204" charset="-120"/>
              <a:ea typeface="Microsoft JhengHei UI Light" panose="020B0304030504040204" charset="-120"/>
            </a:endParaRPr>
          </a:p>
          <a:p>
            <a:pPr marL="521335" indent="-457200">
              <a:buClr>
                <a:srgbClr val="FFFFFF"/>
              </a:buClr>
              <a:buFont typeface="+mj-lt"/>
              <a:buAutoNum type="arabicPeriod"/>
            </a:pPr>
            <a:endParaRPr lang="en-IN" altLang="en-US" sz="1800">
              <a:latin typeface="Microsoft JhengHei UI Light" panose="020B0304030504040204" charset="-120"/>
              <a:ea typeface="Microsoft JhengHei UI Light" panose="020B0304030504040204" charset="-120"/>
            </a:endParaRPr>
          </a:p>
          <a:p>
            <a:pPr marL="521335" indent="-457200">
              <a:buClr>
                <a:srgbClr val="FFFFFF"/>
              </a:buClr>
              <a:buFont typeface="+mj-lt"/>
              <a:buAutoNum type="arabicPeriod"/>
            </a:pPr>
            <a:r>
              <a:rPr lang="en-IN" altLang="en-US" sz="1800">
                <a:latin typeface="Microsoft JhengHei UI Light" panose="020B0304030504040204" charset="-120"/>
                <a:ea typeface="Microsoft JhengHei UI Light" panose="020B0304030504040204" charset="-120"/>
              </a:rPr>
              <a:t>While size of vector&gt;0,repeat steps 5-8</a:t>
            </a:r>
            <a:endParaRPr lang="en-IN" altLang="en-US" sz="1800">
              <a:latin typeface="Microsoft JhengHei UI Light" panose="020B0304030504040204" charset="-120"/>
              <a:ea typeface="Microsoft JhengHei UI Light" panose="020B0304030504040204" charset="-120"/>
            </a:endParaRPr>
          </a:p>
          <a:p>
            <a:pPr marL="521335" indent="-457200">
              <a:buClr>
                <a:srgbClr val="FFFFFF"/>
              </a:buClr>
              <a:buFont typeface="+mj-lt"/>
              <a:buAutoNum type="arabicPeriod"/>
            </a:pPr>
            <a:endParaRPr lang="en-IN" altLang="en-US" sz="1800">
              <a:latin typeface="Microsoft JhengHei UI Light" panose="020B0304030504040204" charset="-120"/>
              <a:ea typeface="Microsoft JhengHei UI Light" panose="020B0304030504040204" charset="-120"/>
            </a:endParaRPr>
          </a:p>
          <a:p>
            <a:pPr marL="521335" indent="-457200">
              <a:buClr>
                <a:srgbClr val="FFFFFF"/>
              </a:buClr>
              <a:buFont typeface="+mj-lt"/>
              <a:buAutoNum type="arabicPeriod"/>
            </a:pPr>
            <a:r>
              <a:rPr lang="en-IN" altLang="en-US" sz="1800">
                <a:latin typeface="Microsoft JhengHei UI Light" panose="020B0304030504040204" charset="-120"/>
                <a:ea typeface="Microsoft JhengHei UI Light" panose="020B0304030504040204" charset="-120"/>
              </a:rPr>
              <a:t>min= level with minimum number of obstacles.</a:t>
            </a:r>
            <a:endParaRPr lang="en-IN" altLang="en-US" sz="1800">
              <a:latin typeface="Microsoft JhengHei UI Light" panose="020B0304030504040204" charset="-120"/>
              <a:ea typeface="Microsoft JhengHei UI Light" panose="020B0304030504040204" charset="-120"/>
            </a:endParaRPr>
          </a:p>
          <a:p>
            <a:pPr marL="521335" indent="-457200">
              <a:buClr>
                <a:srgbClr val="FFFFFF"/>
              </a:buClr>
              <a:buFont typeface="+mj-lt"/>
              <a:buAutoNum type="arabicPeriod"/>
            </a:pPr>
            <a:endParaRPr lang="en-IN" altLang="en-US" sz="1800">
              <a:latin typeface="Microsoft JhengHei UI Light" panose="020B0304030504040204" charset="-120"/>
              <a:ea typeface="Microsoft JhengHei UI Light" panose="020B0304030504040204" charset="-120"/>
            </a:endParaRPr>
          </a:p>
          <a:p>
            <a:pPr marL="521335" indent="-457200">
              <a:buClr>
                <a:srgbClr val="FFFFFF"/>
              </a:buClr>
              <a:buFont typeface="+mj-lt"/>
              <a:buAutoNum type="arabicPeriod"/>
            </a:pPr>
            <a:r>
              <a:rPr lang="en-IN" altLang="en-US" sz="1800">
                <a:latin typeface="Microsoft JhengHei UI Light" panose="020B0304030504040204" charset="-120"/>
                <a:ea typeface="Microsoft JhengHei UI Light" panose="020B0304030504040204" charset="-120"/>
              </a:rPr>
              <a:t>points=points+(size of the vector[min])</a:t>
            </a:r>
            <a:r>
              <a:rPr lang="en-IN" altLang="en-US" sz="1800" baseline="30000">
                <a:latin typeface="Microsoft JhengHei UI Light" panose="020B0304030504040204" charset="-120"/>
                <a:ea typeface="Microsoft JhengHei UI Light" panose="020B0304030504040204" charset="-120"/>
              </a:rPr>
              <a:t>m</a:t>
            </a:r>
            <a:endParaRPr lang="en-IN" altLang="en-US" sz="1800" baseline="30000">
              <a:latin typeface="Microsoft JhengHei UI Light" panose="020B0304030504040204" charset="-120"/>
              <a:ea typeface="Microsoft JhengHei UI Light" panose="020B0304030504040204" charset="-120"/>
            </a:endParaRPr>
          </a:p>
          <a:p>
            <a:pPr marL="521335" indent="-457200">
              <a:buClr>
                <a:srgbClr val="FFFFFF"/>
              </a:buClr>
              <a:buFont typeface="+mj-lt"/>
              <a:buAutoNum type="arabicPeriod"/>
            </a:pPr>
            <a:endParaRPr lang="en-IN" altLang="en-US" sz="1800" baseline="30000">
              <a:latin typeface="Microsoft JhengHei UI Light" panose="020B0304030504040204" charset="-120"/>
              <a:ea typeface="Microsoft JhengHei UI Light" panose="020B0304030504040204" charset="-120"/>
            </a:endParaRPr>
          </a:p>
          <a:p>
            <a:pPr marL="521335" indent="-457200">
              <a:buClr>
                <a:srgbClr val="FFFFFF"/>
              </a:buClr>
              <a:buFont typeface="+mj-lt"/>
              <a:buAutoNum type="arabicPeriod"/>
            </a:pPr>
            <a:r>
              <a:rPr lang="en-IN" altLang="en-US" sz="1800">
                <a:latin typeface="Microsoft JhengHei UI Light" panose="020B0304030504040204" charset="-120"/>
                <a:ea typeface="Microsoft JhengHei UI Light" panose="020B0304030504040204" charset="-120"/>
              </a:rPr>
              <a:t>Mark all the obstacles crossed in the dp array and delete the marked  obstacles from all the remaining levels</a:t>
            </a:r>
            <a:endParaRPr lang="en-IN" altLang="en-US" sz="1800">
              <a:latin typeface="Microsoft JhengHei UI Light" panose="020B0304030504040204" charset="-120"/>
              <a:ea typeface="Microsoft JhengHei UI Light" panose="020B0304030504040204" charset="-120"/>
            </a:endParaRPr>
          </a:p>
          <a:p>
            <a:pPr marL="521335" indent="-457200">
              <a:buClr>
                <a:srgbClr val="FFFFFF"/>
              </a:buClr>
              <a:buFont typeface="+mj-lt"/>
              <a:buAutoNum type="arabicPeriod"/>
            </a:pPr>
            <a:endParaRPr lang="en-IN" altLang="en-US" sz="1800">
              <a:latin typeface="Microsoft JhengHei UI Light" panose="020B0304030504040204" charset="-120"/>
              <a:ea typeface="Microsoft JhengHei UI Light" panose="020B0304030504040204" charset="-120"/>
            </a:endParaRPr>
          </a:p>
          <a:p>
            <a:pPr marL="521335" indent="-457200">
              <a:buClr>
                <a:srgbClr val="FFFFFF"/>
              </a:buClr>
              <a:buFont typeface="+mj-lt"/>
              <a:buAutoNum type="arabicPeriod"/>
            </a:pPr>
            <a:r>
              <a:rPr lang="en-IN" altLang="en-US" sz="1800">
                <a:latin typeface="Microsoft JhengHei UI Light" panose="020B0304030504040204" charset="-120"/>
                <a:ea typeface="Microsoft JhengHei UI Light" panose="020B0304030504040204" charset="-120"/>
              </a:rPr>
              <a:t>Delete vector[min]</a:t>
            </a:r>
            <a:r>
              <a:rPr lang="en-IN" altLang="en-US" sz="1800">
                <a:latin typeface="Microsoft JhengHei UI Light" panose="020B0304030504040204" charset="-120"/>
                <a:ea typeface="Microsoft JhengHei UI Light" panose="020B0304030504040204" charset="-120"/>
              </a:rPr>
              <a:t>       </a:t>
            </a:r>
            <a:r>
              <a:rPr lang="en-IN" altLang="en-US" sz="1800" b="1">
                <a:solidFill>
                  <a:schemeClr val="tx1">
                    <a:lumMod val="95000"/>
                  </a:schemeClr>
                </a:solidFill>
                <a:latin typeface="Microsoft JhengHei UI Light" panose="020B0304030504040204" charset="-120"/>
                <a:ea typeface="Microsoft JhengHei UI Light" panose="020B0304030504040204" charset="-120"/>
              </a:rPr>
              <a:t>//size of vector decreases by 1.</a:t>
            </a:r>
            <a:endParaRPr lang="en-IN" altLang="en-US" sz="1800" b="1">
              <a:solidFill>
                <a:schemeClr val="tx1">
                  <a:lumMod val="95000"/>
                </a:schemeClr>
              </a:solidFill>
              <a:latin typeface="Microsoft JhengHei UI Light" panose="020B0304030504040204" charset="-120"/>
              <a:ea typeface="Microsoft JhengHei UI Light" panose="020B0304030504040204" charset="-12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67335"/>
            <a:ext cx="8229600" cy="934720"/>
          </a:xfrm>
        </p:spPr>
        <p:txBody>
          <a:bodyPr>
            <a:normAutofit/>
          </a:bodyPr>
          <a:p>
            <a:r>
              <a:rPr lang="en-IN" altLang="en-US" b="1" u="sng">
                <a:latin typeface="Bahnschrift Light" panose="020B0502040204020203" charset="0"/>
                <a:ea typeface="Yu Gothic UI Semilight" panose="020B0400000000000000" charset="-128"/>
                <a:cs typeface="Bahnschrift Light" panose="020B0502040204020203" charset="0"/>
              </a:rPr>
              <a:t>OUTPUTS</a:t>
            </a:r>
            <a:endParaRPr lang="en-IN" altLang="en-US" b="1" u="sng">
              <a:latin typeface="Bahnschrift Light" panose="020B0502040204020203" charset="0"/>
              <a:ea typeface="Yu Gothic UI Semilight" panose="020B0400000000000000" charset="-128"/>
              <a:cs typeface="Bahnschrift Light" panose="020B0502040204020203" charset="0"/>
            </a:endParaRPr>
          </a:p>
        </p:txBody>
      </p:sp>
      <p:sp>
        <p:nvSpPr>
          <p:cNvPr id="3" name="Content Placeholder 2"/>
          <p:cNvSpPr>
            <a:spLocks noGrp="1"/>
          </p:cNvSpPr>
          <p:nvPr>
            <p:ph sz="half" idx="1"/>
          </p:nvPr>
        </p:nvSpPr>
        <p:spPr>
          <a:xfrm>
            <a:off x="393700" y="1275715"/>
            <a:ext cx="8356600" cy="2380615"/>
          </a:xfrm>
        </p:spPr>
        <p:txBody>
          <a:bodyPr>
            <a:normAutofit lnSpcReduction="10000"/>
          </a:bodyPr>
          <a:p>
            <a:pPr marL="64135" indent="0">
              <a:lnSpc>
                <a:spcPct val="80000"/>
              </a:lnSpc>
              <a:spcBef>
                <a:spcPts val="20"/>
              </a:spcBef>
              <a:spcAft>
                <a:spcPts val="0"/>
              </a:spcAft>
              <a:buNone/>
            </a:pPr>
            <a:r>
              <a:rPr lang="en-US" sz="1800">
                <a:latin typeface="Bahnschrift Light" panose="020B0502040204020203" charset="0"/>
                <a:cs typeface="Bahnschrift Light" panose="020B0502040204020203" charset="0"/>
                <a:sym typeface="+mn-ea"/>
              </a:rPr>
              <a:t>Input Format:</a:t>
            </a:r>
            <a:endParaRPr lang="en-US" sz="1800">
              <a:latin typeface="Bahnschrift Light" panose="020B0502040204020203" charset="0"/>
              <a:cs typeface="Bahnschrift Light" panose="020B0502040204020203" charset="0"/>
              <a:sym typeface="+mn-ea"/>
            </a:endParaRPr>
          </a:p>
          <a:p>
            <a:pPr marL="64135" indent="0">
              <a:lnSpc>
                <a:spcPct val="55000"/>
              </a:lnSpc>
              <a:spcBef>
                <a:spcPts val="20"/>
              </a:spcBef>
              <a:spcAft>
                <a:spcPts val="0"/>
              </a:spcAft>
              <a:buNone/>
            </a:pPr>
            <a:endParaRPr lang="en-US" sz="1800">
              <a:latin typeface="Bahnschrift Light" panose="020B0502040204020203" charset="0"/>
              <a:cs typeface="Bahnschrift Light" panose="020B0502040204020203" charset="0"/>
            </a:endParaRPr>
          </a:p>
          <a:p>
            <a:pPr marL="64135" indent="0">
              <a:lnSpc>
                <a:spcPct val="100000"/>
              </a:lnSpc>
              <a:buNone/>
            </a:pPr>
            <a:r>
              <a:rPr lang="en-US" sz="1800">
                <a:latin typeface="Bahnschrift Light" panose="020B0502040204020203" charset="0"/>
                <a:cs typeface="Bahnschrift Light" panose="020B0502040204020203" charset="0"/>
                <a:sym typeface="+mn-ea"/>
              </a:rPr>
              <a:t>First line of the input contains three single space separated integers </a:t>
            </a:r>
            <a:r>
              <a:rPr lang="en-IN" altLang="en-US" sz="1800">
                <a:latin typeface="Bahnschrift Light" panose="020B0502040204020203" charset="0"/>
                <a:cs typeface="Bahnschrift Light" panose="020B0502040204020203" charset="0"/>
                <a:sym typeface="+mn-ea"/>
              </a:rPr>
              <a:t>L, N </a:t>
            </a:r>
            <a:r>
              <a:rPr lang="en-US" sz="1800">
                <a:latin typeface="Bahnschrift Light" panose="020B0502040204020203" charset="0"/>
                <a:cs typeface="Bahnschrift Light" panose="020B0502040204020203" charset="0"/>
                <a:sym typeface="+mn-ea"/>
              </a:rPr>
              <a:t>and M denoting the number of levels Vaishu has unlocked, total number of      distinct obstacles throughout the game and player difficulty multiplier respectively.</a:t>
            </a:r>
            <a:endParaRPr lang="en-US" sz="1800">
              <a:latin typeface="Bahnschrift Light" panose="020B0502040204020203" charset="0"/>
              <a:cs typeface="Bahnschrift Light" panose="020B0502040204020203" charset="0"/>
            </a:endParaRPr>
          </a:p>
          <a:p>
            <a:pPr marL="64135" indent="0">
              <a:buNone/>
            </a:pPr>
            <a:r>
              <a:rPr lang="en-US" sz="1800">
                <a:latin typeface="Bahnschrift Light" panose="020B0502040204020203" charset="0"/>
                <a:cs typeface="Bahnschrift Light" panose="020B0502040204020203" charset="0"/>
                <a:sym typeface="+mn-ea"/>
              </a:rPr>
              <a:t>Each of next L lines contains an integer H denoting the number of obstacles she need to pass for that level, followed by list of H obstacles each one ranging between 0 to </a:t>
            </a:r>
            <a:r>
              <a:rPr lang="en-IN" altLang="en-US" sz="1800">
                <a:latin typeface="Bahnschrift Light" panose="020B0502040204020203" charset="0"/>
                <a:cs typeface="Bahnschrift Light" panose="020B0502040204020203" charset="0"/>
                <a:sym typeface="+mn-ea"/>
              </a:rPr>
              <a:t>N-1 </a:t>
            </a:r>
            <a:r>
              <a:rPr lang="en-US" sz="1800">
                <a:latin typeface="Bahnschrift Light" panose="020B0502040204020203" charset="0"/>
                <a:cs typeface="Bahnschrift Light" panose="020B0502040204020203" charset="0"/>
                <a:sym typeface="+mn-ea"/>
              </a:rPr>
              <a:t>that she need to pass for that level.</a:t>
            </a:r>
            <a:endParaRPr lang="en-US" sz="1800">
              <a:latin typeface="Bahnschrift Light" panose="020B0502040204020203" charset="0"/>
              <a:cs typeface="Bahnschrift Light" panose="020B0502040204020203" charset="0"/>
            </a:endParaRPr>
          </a:p>
        </p:txBody>
      </p:sp>
      <p:pic>
        <p:nvPicPr>
          <p:cNvPr id="6" name="Content Placeholder 5"/>
          <p:cNvPicPr>
            <a:picLocks noChangeAspect="1"/>
          </p:cNvPicPr>
          <p:nvPr>
            <p:ph sz="half" idx="2"/>
          </p:nvPr>
        </p:nvPicPr>
        <p:blipFill>
          <a:blip r:embed="rId1"/>
          <a:srcRect l="39564" t="41380" r="18061" b="41230"/>
          <a:stretch>
            <a:fillRect/>
          </a:stretch>
        </p:blipFill>
        <p:spPr>
          <a:xfrm>
            <a:off x="457200" y="4297680"/>
            <a:ext cx="8293100" cy="1950085"/>
          </a:xfrm>
          <a:prstGeom prst="rect">
            <a:avLst/>
          </a:prstGeom>
        </p:spPr>
      </p:pic>
      <p:sp>
        <p:nvSpPr>
          <p:cNvPr id="7" name="Text Box 6"/>
          <p:cNvSpPr txBox="1"/>
          <p:nvPr/>
        </p:nvSpPr>
        <p:spPr>
          <a:xfrm>
            <a:off x="518795" y="3783330"/>
            <a:ext cx="1372870" cy="368300"/>
          </a:xfrm>
          <a:prstGeom prst="rect">
            <a:avLst/>
          </a:prstGeom>
          <a:noFill/>
        </p:spPr>
        <p:txBody>
          <a:bodyPr wrap="square" rtlCol="0">
            <a:spAutoFit/>
          </a:bodyPr>
          <a:p>
            <a:r>
              <a:rPr lang="en-IN" altLang="en-US"/>
              <a:t>INPUT 1:</a:t>
            </a:r>
            <a:endParaRPr lang="en-IN" alt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2"/>
          </p:nvPr>
        </p:nvPicPr>
        <p:blipFill>
          <a:blip r:embed="rId1"/>
          <a:srcRect l="7113" t="11937" r="48491" b="33497"/>
          <a:stretch>
            <a:fillRect/>
          </a:stretch>
        </p:blipFill>
        <p:spPr>
          <a:xfrm>
            <a:off x="848995" y="1621155"/>
            <a:ext cx="7094855" cy="4904740"/>
          </a:xfrm>
          <a:prstGeom prst="rect">
            <a:avLst/>
          </a:prstGeom>
        </p:spPr>
      </p:pic>
      <p:sp>
        <p:nvSpPr>
          <p:cNvPr id="8" name="Text Box 7"/>
          <p:cNvSpPr txBox="1"/>
          <p:nvPr/>
        </p:nvSpPr>
        <p:spPr>
          <a:xfrm>
            <a:off x="848995" y="883920"/>
            <a:ext cx="1372870" cy="368300"/>
          </a:xfrm>
          <a:prstGeom prst="rect">
            <a:avLst/>
          </a:prstGeom>
          <a:noFill/>
        </p:spPr>
        <p:txBody>
          <a:bodyPr wrap="square" rtlCol="0">
            <a:spAutoFit/>
          </a:bodyPr>
          <a:p>
            <a:r>
              <a:rPr lang="en-IN" altLang="en-US"/>
              <a:t>INPUT 2:</a:t>
            </a:r>
            <a:endParaRPr lang="en-IN" altLang="en-US"/>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Verve</Template>
  <TotalTime>0</TotalTime>
  <Words>4309</Words>
  <Application>WPS Presentation</Application>
  <PresentationFormat>On-screen Show (4:3)</PresentationFormat>
  <Paragraphs>95</Paragraphs>
  <Slides>9</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9</vt:i4>
      </vt:variant>
    </vt:vector>
  </HeadingPairs>
  <TitlesOfParts>
    <vt:vector size="26" baseType="lpstr">
      <vt:lpstr>Arial</vt:lpstr>
      <vt:lpstr>SimSun</vt:lpstr>
      <vt:lpstr>Wingdings</vt:lpstr>
      <vt:lpstr>Wingdings 2</vt:lpstr>
      <vt:lpstr>Verdana</vt:lpstr>
      <vt:lpstr>Bahnschrift Light</vt:lpstr>
      <vt:lpstr>Yu Gothic UI Semilight</vt:lpstr>
      <vt:lpstr>Malgun Gothic</vt:lpstr>
      <vt:lpstr>Microsoft Himalaya</vt:lpstr>
      <vt:lpstr>Microsoft JhengHei UI Light</vt:lpstr>
      <vt:lpstr>Wingdings</vt:lpstr>
      <vt:lpstr>Century Gothic</vt:lpstr>
      <vt:lpstr>Segoe Print</vt:lpstr>
      <vt:lpstr>Microsoft YaHei</vt:lpstr>
      <vt:lpstr>Arial Unicode MS</vt:lpstr>
      <vt:lpstr>Calibri</vt:lpstr>
      <vt:lpstr>Verve</vt:lpstr>
      <vt:lpstr>DYNAMIC PROGRAMMING</vt:lpstr>
      <vt:lpstr>DESCRIPTION</vt:lpstr>
      <vt:lpstr>PROBLEM SOLVING</vt:lpstr>
      <vt:lpstr>ALGORITHM</vt:lpstr>
      <vt:lpstr>APPLICATIONS</vt:lpstr>
      <vt:lpstr>PROBLEM STATEMENT</vt:lpstr>
      <vt:lpstr>PowerPoint 演示文稿</vt:lpstr>
      <vt:lpstr>OUTPUTS</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dc:title>
  <dc:creator>chitarlekha40@gmail.com</dc:creator>
  <cp:lastModifiedBy>Namrata</cp:lastModifiedBy>
  <cp:revision>38</cp:revision>
  <dcterms:created xsi:type="dcterms:W3CDTF">2020-04-14T14:39:00Z</dcterms:created>
  <dcterms:modified xsi:type="dcterms:W3CDTF">2020-04-16T13:08:30Z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