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inive-conquer-algorithm-1-638"/>
          <p:cNvPicPr>
            <a:picLocks noChangeAspect="1"/>
          </p:cNvPicPr>
          <p:nvPr/>
        </p:nvPicPr>
        <p:blipFill>
          <a:blip r:embed="rId1"/>
          <a:srcRect l="25079" t="41842" r="26425" b="15247"/>
          <a:stretch>
            <a:fillRect/>
          </a:stretch>
        </p:blipFill>
        <p:spPr>
          <a:xfrm>
            <a:off x="1764030" y="4427220"/>
            <a:ext cx="2927350" cy="1944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340" y="1153795"/>
            <a:ext cx="6015355" cy="1183640"/>
          </a:xfrm>
        </p:spPr>
        <p:txBody>
          <a:bodyPr/>
          <a:p>
            <a:r>
              <a:rPr lang="en-IN" altLang="en-US" b="1">
                <a:latin typeface="Palatino Linotype" panose="02040502050505030304" charset="0"/>
                <a:cs typeface="Palatino Linotype" panose="02040502050505030304" charset="0"/>
              </a:rPr>
              <a:t>DIVIDE AND CONQUER</a:t>
            </a:r>
            <a:endParaRPr lang="en-IN" altLang="en-US" b="1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5840" y="2226310"/>
            <a:ext cx="2720975" cy="1437640"/>
          </a:xfrm>
        </p:spPr>
        <p:txBody>
          <a:bodyPr/>
          <a:p>
            <a:pPr algn="l"/>
            <a:r>
              <a:rPr lang="en-IN" altLang="en-US" sz="2400">
                <a:solidFill>
                  <a:schemeClr val="tx1"/>
                </a:solidFill>
                <a:latin typeface="MS Gothic" panose="020B0609070205080204" charset="-128"/>
                <a:ea typeface="MS Gothic" panose="020B0609070205080204" charset="-128"/>
              </a:rPr>
              <a:t>- Namrata Prasad</a:t>
            </a:r>
            <a:endParaRPr lang="en-IN" altLang="en-US" sz="2400">
              <a:solidFill>
                <a:schemeClr val="tx1"/>
              </a:solidFill>
              <a:latin typeface="MS Gothic" panose="020B0609070205080204" charset="-128"/>
              <a:ea typeface="MS Gothic" panose="020B0609070205080204" charset="-128"/>
            </a:endParaRPr>
          </a:p>
          <a:p>
            <a:pPr algn="l"/>
            <a:r>
              <a:rPr lang="en-IN" altLang="en-US" sz="2400">
                <a:solidFill>
                  <a:schemeClr val="tx1"/>
                </a:solidFill>
                <a:latin typeface="MS Gothic" panose="020B0609070205080204" charset="-128"/>
                <a:ea typeface="MS Gothic" panose="020B0609070205080204" charset="-128"/>
              </a:rPr>
              <a:t>- 181210032</a:t>
            </a:r>
            <a:endParaRPr lang="en-IN" altLang="en-US" sz="2400">
              <a:solidFill>
                <a:schemeClr val="tx1"/>
              </a:solidFill>
              <a:latin typeface="MS Gothic" panose="020B0609070205080204" charset="-128"/>
              <a:ea typeface="MS Gothic" panose="020B0609070205080204" charset="-128"/>
            </a:endParaRPr>
          </a:p>
          <a:p>
            <a:pPr algn="l"/>
            <a:r>
              <a:rPr lang="en-IN" altLang="en-US" sz="2400">
                <a:solidFill>
                  <a:schemeClr val="tx1"/>
                </a:solidFill>
                <a:latin typeface="MS Gothic" panose="020B0609070205080204" charset="-128"/>
                <a:ea typeface="MS Gothic" panose="020B0609070205080204" charset="-128"/>
              </a:rPr>
              <a:t>- CSE 2nd Year</a:t>
            </a:r>
            <a:endParaRPr lang="en-IN" altLang="en-US" sz="2400">
              <a:solidFill>
                <a:schemeClr val="tx1"/>
              </a:solidFill>
              <a:latin typeface="MS Gothic" panose="020B0609070205080204" charset="-128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Description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D</a:t>
            </a:r>
            <a:r>
              <a:rPr lang="en-US" sz="2000"/>
              <a:t>ivide and </a:t>
            </a:r>
            <a:r>
              <a:rPr lang="en-IN" altLang="en-US" sz="2000"/>
              <a:t>C</a:t>
            </a:r>
            <a:r>
              <a:rPr lang="en-US" sz="2000"/>
              <a:t>onquer is an algorithm design paradigm based on multi-branched recursion. A divide-and-conquer algorithm works by recursively breaking down a problem into two or more sub-problems of the same or related type, until these become simple enough to be solved directly. The solutions to the sub-problems are then combined to give a solution to the original problem. </a:t>
            </a:r>
            <a:endParaRPr lang="en-US" sz="2000"/>
          </a:p>
          <a:p>
            <a:endParaRPr lang="en-US" sz="2000"/>
          </a:p>
          <a:p>
            <a:r>
              <a:rPr lang="en-IN" altLang="en-US" sz="2000"/>
              <a:t>Some common applications:</a:t>
            </a:r>
            <a:endParaRPr lang="en-IN" altLang="en-US" sz="200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750"/>
              <a:t>    Binary Search </a:t>
            </a:r>
            <a:endParaRPr lang="en-IN" altLang="en-US" sz="175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750"/>
              <a:t>    Merge Sort </a:t>
            </a:r>
            <a:endParaRPr lang="en-IN" altLang="en-US" sz="175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750"/>
              <a:t>    Quick Sort </a:t>
            </a:r>
            <a:endParaRPr lang="en-IN" altLang="en-US" sz="175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750"/>
              <a:t>    Closest Pair of Points</a:t>
            </a:r>
            <a:endParaRPr lang="en-IN" altLang="en-US" sz="175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1750"/>
              <a:t>    Strassen's Multiplication (algorithm to multiply 2 matrices)</a:t>
            </a:r>
            <a:endParaRPr lang="en-IN" alt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Divide And Conquer algorithm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89880"/>
          </a:xfrm>
        </p:spPr>
        <p:txBody>
          <a:bodyPr/>
          <a:p>
            <a:pPr marL="0" indent="0">
              <a:buNone/>
            </a:pPr>
            <a:r>
              <a:rPr lang="en-IN" altLang="en-US" sz="1800"/>
              <a:t>The algorithm is</a:t>
            </a:r>
            <a:r>
              <a:rPr lang="en-US" sz="1800"/>
              <a:t> divided into three parts: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/>
              <a:t>   Divide:  </a:t>
            </a:r>
            <a:r>
              <a:rPr lang="en-IN" altLang="en-US" sz="1800"/>
              <a:t>D</a:t>
            </a:r>
            <a:r>
              <a:rPr lang="en-US" sz="1800"/>
              <a:t>ividing the problem into some sub problem.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/>
              <a:t>   Conquer: </a:t>
            </a:r>
            <a:r>
              <a:rPr lang="en-IN" altLang="en-US" sz="1800"/>
              <a:t>Solve s</a:t>
            </a:r>
            <a:r>
              <a:rPr lang="en-US" sz="1800"/>
              <a:t>ub problem by calling recursively until sub problem solved.</a:t>
            </a:r>
            <a:endParaRPr lang="en-US" sz="1800"/>
          </a:p>
          <a:p>
            <a:pPr marL="457200" indent="-457200">
              <a:buAutoNum type="arabicPeriod"/>
            </a:pPr>
            <a:r>
              <a:rPr lang="en-US" sz="1800"/>
              <a:t>   Combine: </a:t>
            </a:r>
            <a:r>
              <a:rPr lang="en-IN" altLang="en-US" sz="1800"/>
              <a:t>Combine </a:t>
            </a:r>
            <a:r>
              <a:rPr lang="en-US" sz="1800"/>
              <a:t> </a:t>
            </a:r>
            <a:r>
              <a:rPr lang="en-IN" altLang="en-US" sz="1800"/>
              <a:t>solved s</a:t>
            </a:r>
            <a:r>
              <a:rPr lang="en-US" sz="1800"/>
              <a:t>ub problem</a:t>
            </a:r>
            <a:r>
              <a:rPr lang="en-IN" altLang="en-US" sz="1800"/>
              <a:t>s</a:t>
            </a:r>
            <a:r>
              <a:rPr lang="en-US" sz="1800"/>
              <a:t> t</a:t>
            </a:r>
            <a:r>
              <a:rPr lang="en-IN" altLang="en-US" sz="1800"/>
              <a:t>o</a:t>
            </a:r>
            <a:r>
              <a:rPr lang="en-US" sz="1800"/>
              <a:t> </a:t>
            </a:r>
            <a:r>
              <a:rPr lang="en-IN" altLang="en-US" sz="1800"/>
              <a:t>get the final </a:t>
            </a:r>
            <a:r>
              <a:rPr lang="en-US" sz="1800"/>
              <a:t>solution.</a:t>
            </a:r>
            <a:endParaRPr lang="en-US" sz="18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1800"/>
              <a:t>DAC(a, i, j)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if(small(a, i, j))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return(Solution(a, i, j))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else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m = divide(a, i, j)      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b = DAC(a, i, mid)    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c = DAC(a, mid+1, j)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d = combine(b, c)           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return(d)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Time Complexity</a:t>
            </a:r>
            <a:r>
              <a:rPr lang="en-US"/>
              <a:t> for DAC algorithm : </a:t>
            </a: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1107440" y="1174750"/>
            <a:ext cx="10636885" cy="5345430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sz="1800"/>
              <a:t>T(n)= T(n/2</a:t>
            </a:r>
            <a:r>
              <a:rPr lang="en-IN" altLang="en-US" sz="1800" baseline="30000"/>
              <a:t>2</a:t>
            </a:r>
            <a:r>
              <a:rPr lang="en-IN" altLang="en-US" sz="1800"/>
              <a:t>)+c+c</a:t>
            </a:r>
            <a:endParaRPr lang="en-IN" altLang="en-US" sz="1800"/>
          </a:p>
          <a:p>
            <a:pPr marL="0" indent="0">
              <a:lnSpc>
                <a:spcPct val="7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400" b="1"/>
              <a:t>.</a:t>
            </a:r>
            <a:endParaRPr lang="en-IN" altLang="en-US" sz="1400" b="1"/>
          </a:p>
          <a:p>
            <a:pPr marL="0" indent="0">
              <a:lnSpc>
                <a:spcPct val="7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400" b="1"/>
              <a:t>.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……running k times 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T(n)= T(n/2</a:t>
            </a:r>
            <a:r>
              <a:rPr lang="en-IN" altLang="en-US" sz="1800" baseline="30000"/>
              <a:t>k</a:t>
            </a:r>
            <a:r>
              <a:rPr lang="en-IN" altLang="en-US" sz="1800"/>
              <a:t>)+kc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 Let 2</a:t>
            </a:r>
            <a:r>
              <a:rPr lang="en-IN" altLang="en-US" sz="1800" baseline="30000"/>
              <a:t>k</a:t>
            </a:r>
            <a:r>
              <a:rPr lang="en-IN" altLang="en-US" sz="1800"/>
              <a:t>=n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 k= log</a:t>
            </a:r>
            <a:r>
              <a:rPr lang="en-IN" altLang="en-US" sz="1800" baseline="-25000"/>
              <a:t>2</a:t>
            </a:r>
            <a:r>
              <a:rPr lang="en-IN" altLang="en-US" sz="1800"/>
              <a:t>n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T(n)= 1+ c.log</a:t>
            </a:r>
            <a:r>
              <a:rPr lang="en-IN" altLang="en-US" sz="1800" baseline="-25000"/>
              <a:t>2</a:t>
            </a:r>
            <a:r>
              <a:rPr lang="en-IN" altLang="en-US" sz="1800"/>
              <a:t>n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Therefore, time complexity T(n)=log</a:t>
            </a:r>
            <a:r>
              <a:rPr lang="en-IN" altLang="en-US" sz="1800" baseline="-25000"/>
              <a:t>2</a:t>
            </a:r>
            <a:r>
              <a:rPr lang="en-IN" altLang="en-US" sz="1800"/>
              <a:t>n</a:t>
            </a:r>
            <a:endParaRPr lang="en-IN" altLang="en-US" sz="1800"/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6501" t="31179" r="52733" b="50256"/>
          <a:stretch>
            <a:fillRect/>
          </a:stretch>
        </p:blipFill>
        <p:spPr>
          <a:xfrm>
            <a:off x="3718560" y="1327150"/>
            <a:ext cx="4193540" cy="1948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 Statement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577455" cy="5194935"/>
          </a:xfrm>
        </p:spPr>
        <p:txBody>
          <a:bodyPr/>
          <a:p>
            <a:pPr marL="0" indent="0">
              <a:buNone/>
            </a:pPr>
            <a:r>
              <a:rPr lang="en-IN" altLang="en-US" sz="1800" b="1"/>
              <a:t>The Skyline Problem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A city's skyline is the outer contour of the silhouette formed by all the buildings in that city when viewed from a distance. 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Given n rectangular buildings in a 2-dimensional city, computes the skyline of these buildings, eliminating hidden lines. The main task is to view buildings from a side and remove all sections that are not visible. 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The geometric information of each building is represented by a triplet of integers [L</a:t>
            </a:r>
            <a:r>
              <a:rPr lang="en-IN" altLang="en-US" sz="2400" baseline="-25000"/>
              <a:t>i</a:t>
            </a:r>
            <a:r>
              <a:rPr lang="en-IN" altLang="en-US" sz="1800"/>
              <a:t>, H</a:t>
            </a:r>
            <a:r>
              <a:rPr lang="en-IN" altLang="en-US" sz="2400" baseline="-25000"/>
              <a:t>i</a:t>
            </a:r>
            <a:r>
              <a:rPr lang="en-IN" altLang="en-US" sz="1800"/>
              <a:t>, R</a:t>
            </a:r>
            <a:r>
              <a:rPr lang="en-IN" altLang="en-US" sz="2400" baseline="-25000"/>
              <a:t>i</a:t>
            </a:r>
            <a:r>
              <a:rPr lang="en-IN" altLang="en-US" sz="1800"/>
              <a:t>], where L</a:t>
            </a:r>
            <a:r>
              <a:rPr lang="en-IN" altLang="en-US" sz="2400" baseline="-25000"/>
              <a:t>i</a:t>
            </a:r>
            <a:r>
              <a:rPr lang="en-IN" altLang="en-US" sz="1800"/>
              <a:t> and R</a:t>
            </a:r>
            <a:r>
              <a:rPr lang="en-IN" altLang="en-US" sz="2400" baseline="-25000"/>
              <a:t>i</a:t>
            </a:r>
            <a:r>
              <a:rPr lang="en-IN" altLang="en-US" sz="1800"/>
              <a:t> are the x coordinates of the left and right edge of the ith building, respectively, and H</a:t>
            </a:r>
            <a:r>
              <a:rPr lang="en-IN" altLang="en-US" sz="2400" baseline="-25000"/>
              <a:t>i</a:t>
            </a:r>
            <a:r>
              <a:rPr lang="en-IN" altLang="en-US" sz="1800"/>
              <a:t> is its height. It is guaranteed that 0 ≤ L</a:t>
            </a:r>
            <a:r>
              <a:rPr lang="en-IN" altLang="en-US" sz="2400" baseline="-25000"/>
              <a:t>i</a:t>
            </a:r>
            <a:r>
              <a:rPr lang="en-IN" altLang="en-US" sz="1800"/>
              <a:t>, R</a:t>
            </a:r>
            <a:r>
              <a:rPr lang="en-IN" altLang="en-US" sz="2400" baseline="-25000"/>
              <a:t>i</a:t>
            </a:r>
            <a:r>
              <a:rPr lang="en-IN" altLang="en-US" sz="1800"/>
              <a:t> ≤ INT_MAX, 0 &lt; H</a:t>
            </a:r>
            <a:r>
              <a:rPr lang="en-IN" altLang="en-US" sz="2400" baseline="-25000"/>
              <a:t>i</a:t>
            </a:r>
            <a:r>
              <a:rPr lang="en-IN" altLang="en-US" sz="1800"/>
              <a:t> ≤ INT_MAX, and R</a:t>
            </a:r>
            <a:r>
              <a:rPr lang="en-IN" altLang="en-US" sz="2400" baseline="-25000"/>
              <a:t>i</a:t>
            </a:r>
            <a:r>
              <a:rPr lang="en-IN" altLang="en-US" sz="1800"/>
              <a:t> - L</a:t>
            </a:r>
            <a:r>
              <a:rPr lang="en-IN" altLang="en-US" sz="2400" baseline="-25000"/>
              <a:t>i</a:t>
            </a:r>
            <a:r>
              <a:rPr lang="en-IN" altLang="en-US" sz="1800"/>
              <a:t> &gt; 0.</a:t>
            </a:r>
            <a:endParaRPr lang="en-IN" altLang="en-US" sz="1800"/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The output is a list of "key points" (red dots in Figure B) in the format of [ [x1,y1], [x2, y2], [x3, y3], ... ] that uniquely defines a skyline.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A skyline is a collection of rectangular strips. A rectangular strip is represented as a pair (left, ht) where left is x coordinate of left side of strip and ht is height of strip.</a:t>
            </a:r>
            <a:endParaRPr lang="en-IN" altLang="en-US" sz="1800"/>
          </a:p>
        </p:txBody>
      </p:sp>
      <p:pic>
        <p:nvPicPr>
          <p:cNvPr id="4" name="Content Placeholder 3" descr="skyline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82685" y="1277620"/>
            <a:ext cx="3147695" cy="2527300"/>
          </a:xfrm>
          <a:prstGeom prst="rect">
            <a:avLst/>
          </a:prstGeom>
        </p:spPr>
      </p:pic>
      <p:pic>
        <p:nvPicPr>
          <p:cNvPr id="5" name="Picture 4" descr="skylin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940" y="4059555"/>
            <a:ext cx="3130550" cy="2513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ALGORITHM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400"/>
              <a:t>The idea is similar to merge sort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Find the skyline of all the buildings and store it in an array/vector of pairs.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If end&gt; start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1. Find the middle point to divide the array into two halves:  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        middle mid = (start+end)/2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2. Call findskyline function for first half:   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        Call findskyline(start, mid)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3. Call </a:t>
            </a:r>
            <a:r>
              <a:rPr lang="en-IN" altLang="en-US" sz="2400">
                <a:sym typeface="+mn-ea"/>
              </a:rPr>
              <a:t>findskyline function</a:t>
            </a:r>
            <a:r>
              <a:rPr lang="en-IN" altLang="en-US" sz="2400"/>
              <a:t> for second half: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        Call </a:t>
            </a:r>
            <a:r>
              <a:rPr lang="en-IN" altLang="en-US" sz="2400">
                <a:sym typeface="+mn-ea"/>
              </a:rPr>
              <a:t>findskyline</a:t>
            </a:r>
            <a:r>
              <a:rPr lang="en-IN" altLang="en-US" sz="2400"/>
              <a:t>(mid+1, end)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4. Merge the two skylines solved in step 2 and 3: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          Call merge</a:t>
            </a:r>
            <a:r>
              <a:rPr lang="en-IN" altLang="en-US" sz="2400">
                <a:sym typeface="+mn-ea"/>
              </a:rPr>
              <a:t>skyline</a:t>
            </a:r>
            <a:r>
              <a:rPr lang="en-IN" altLang="en-US" sz="2400"/>
              <a:t>(start, mid, end)</a:t>
            </a:r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Algorithm to</a:t>
            </a:r>
            <a:r>
              <a:rPr lang="en-US">
                <a:sym typeface="+mn-ea"/>
              </a:rPr>
              <a:t> Merge two Skylines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" y="1415415"/>
            <a:ext cx="10316845" cy="4573905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 sz="1800" b="1">
                <a:latin typeface="Microsoft YaHei UI" panose="020B0503020204020204" charset="-122"/>
                <a:ea typeface="Microsoft YaHei UI" panose="020B0503020204020204" charset="-122"/>
              </a:rPr>
              <a:t>STEPS</a:t>
            </a:r>
            <a:r>
              <a:rPr lang="en-IN" altLang="en-US" sz="1800">
                <a:latin typeface="Microsoft YaHei UI" panose="020B0503020204020204" charset="-122"/>
                <a:ea typeface="Microsoft YaHei UI" panose="020B0503020204020204" charset="-122"/>
              </a:rPr>
              <a:t>:</a:t>
            </a:r>
            <a:endParaRPr lang="en-IN" altLang="en-US" sz="1800"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IN" altLang="en-US" sz="1800">
              <a:latin typeface="Microsoft YaHei UI" panose="020B0503020204020204" charset="-122"/>
              <a:ea typeface="Microsoft YaHei UI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sz="1800">
                <a:latin typeface="Microsoft YaHei UI" panose="020B0503020204020204" charset="-122"/>
                <a:ea typeface="Microsoft YaHei UI" panose="020B0503020204020204" charset="-122"/>
              </a:rPr>
              <a:t>S</a:t>
            </a:r>
            <a:r>
              <a:rPr lang="en-US" sz="1800">
                <a:latin typeface="Microsoft YaHei UI" panose="020B0503020204020204" charset="-122"/>
                <a:ea typeface="Microsoft YaHei UI" panose="020B0503020204020204" charset="-122"/>
              </a:rPr>
              <a:t>tart from first strips of two skylines</a:t>
            </a:r>
            <a:r>
              <a:rPr lang="en-IN" altLang="en-US" sz="1800">
                <a:latin typeface="Microsoft YaHei UI" panose="020B0503020204020204" charset="-122"/>
                <a:ea typeface="Microsoft YaHei UI" panose="020B0503020204020204" charset="-122"/>
              </a:rPr>
              <a:t>.</a:t>
            </a:r>
            <a:endParaRPr lang="en-US" sz="1800">
              <a:latin typeface="Microsoft YaHei UI" panose="020B0503020204020204" charset="-122"/>
              <a:ea typeface="Microsoft YaHei UI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sz="1800">
                <a:latin typeface="Microsoft YaHei UI" panose="020B0503020204020204" charset="-122"/>
                <a:ea typeface="Microsoft YaHei UI" panose="020B0503020204020204" charset="-122"/>
              </a:rPr>
              <a:t>C</a:t>
            </a:r>
            <a:r>
              <a:rPr lang="en-US" sz="1800">
                <a:latin typeface="Microsoft YaHei UI" panose="020B0503020204020204" charset="-122"/>
                <a:ea typeface="Microsoft YaHei UI" panose="020B0503020204020204" charset="-122"/>
              </a:rPr>
              <a:t>ompare x coordinates. Pick the strip with smaller x coordinate and add it to result. </a:t>
            </a:r>
            <a:endParaRPr lang="en-US" sz="1800">
              <a:latin typeface="Microsoft YaHei UI" panose="020B0503020204020204" charset="-122"/>
              <a:ea typeface="Microsoft YaHei UI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>
                <a:latin typeface="Microsoft YaHei UI" panose="020B0503020204020204" charset="-122"/>
                <a:ea typeface="Microsoft YaHei UI" panose="020B0503020204020204" charset="-122"/>
              </a:rPr>
              <a:t>The height of added strip is considered as maximum of current heights from skyline1 and skyline2.</a:t>
            </a:r>
            <a:endParaRPr lang="en-US" sz="1800">
              <a:latin typeface="Microsoft YaHei UI" panose="020B0503020204020204" charset="-122"/>
              <a:ea typeface="Microsoft YaHei UI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sz="1800">
                <a:latin typeface="Microsoft YaHei UI" panose="020B0503020204020204" charset="-122"/>
                <a:ea typeface="Microsoft YaHei UI" panose="020B0503020204020204" charset="-122"/>
              </a:rPr>
              <a:t>R</a:t>
            </a:r>
            <a:r>
              <a:rPr lang="en-US" sz="1800">
                <a:latin typeface="Microsoft YaHei UI" panose="020B0503020204020204" charset="-122"/>
                <a:ea typeface="Microsoft YaHei UI" panose="020B0503020204020204" charset="-122"/>
              </a:rPr>
              <a:t>emove all redundant strips</a:t>
            </a:r>
            <a:r>
              <a:rPr lang="en-IN" altLang="en-US" sz="1800">
                <a:latin typeface="Microsoft YaHei UI" panose="020B0503020204020204" charset="-122"/>
                <a:ea typeface="Microsoft YaHei UI" panose="020B0503020204020204" charset="-122"/>
              </a:rPr>
              <a:t>(No more than 1 strip should be present with one height)</a:t>
            </a:r>
            <a:endParaRPr lang="en-IN" altLang="en-US" sz="1800">
              <a:latin typeface="Microsoft YaHei UI" panose="020B0503020204020204" charset="-122"/>
              <a:ea typeface="Microsoft YaHei UI" panose="020B0503020204020204" charset="-122"/>
            </a:endParaRPr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000"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0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IN" altLang="en-US" sz="2000" b="1"/>
              <a:t>Implemention:</a:t>
            </a:r>
            <a:endParaRPr lang="en-US" sz="1800" b="1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>
                <a:latin typeface="Microsoft YaHei" panose="020B0503020204020204" charset="-122"/>
                <a:ea typeface="Microsoft YaHei" panose="020B0503020204020204" charset="-122"/>
              </a:rPr>
              <a:t>Skyline1 = {(1, 11)</a:t>
            </a:r>
            <a:r>
              <a:rPr lang="en-IN" altLang="en-US" sz="1600">
                <a:latin typeface="Microsoft YaHei" panose="020B0503020204020204" charset="-122"/>
                <a:ea typeface="Microsoft YaHei" panose="020B0503020204020204" charset="-122"/>
              </a:rPr>
              <a:t>,(16, 0)}</a:t>
            </a:r>
            <a:r>
              <a:rPr lang="en-US" sz="1600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en-US" sz="16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sz="1600">
                <a:latin typeface="Microsoft YaHei" panose="020B0503020204020204" charset="-122"/>
                <a:ea typeface="Microsoft YaHei" panose="020B0503020204020204" charset="-122"/>
              </a:rPr>
              <a:t>Skyline2 = {(14, 3)</a:t>
            </a:r>
            <a:r>
              <a:rPr lang="en-IN" altLang="en-US" sz="1600">
                <a:latin typeface="Microsoft YaHei" panose="020B0503020204020204" charset="-122"/>
                <a:ea typeface="Microsoft YaHei" panose="020B0503020204020204" charset="-122"/>
              </a:rPr>
              <a:t>,(19, 0)}</a:t>
            </a:r>
            <a:r>
              <a:rPr lang="en-US" sz="160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endParaRPr lang="en-US" sz="16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sz="1600">
                <a:latin typeface="Microsoft YaHei" panose="020B0503020204020204" charset="-122"/>
                <a:ea typeface="Microsoft YaHei" panose="020B0503020204020204" charset="-122"/>
              </a:rPr>
              <a:t>Result = {}</a:t>
            </a:r>
            <a:endParaRPr lang="en-US" sz="16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sz="1600">
                <a:latin typeface="Microsoft YaHei" panose="020B0503020204020204" charset="-122"/>
                <a:ea typeface="Microsoft YaHei" panose="020B0503020204020204" charset="-122"/>
              </a:rPr>
              <a:t>h1 = 0, h2 = 0</a:t>
            </a:r>
            <a:endParaRPr lang="en-US" sz="18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57200" lvl="1" indent="0">
              <a:buNone/>
            </a:pPr>
            <a:r>
              <a:rPr lang="en-US" sz="1575"/>
              <a:t> </a:t>
            </a:r>
            <a:endParaRPr lang="en-US" sz="16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Implementation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485" y="941070"/>
            <a:ext cx="10495915" cy="5805805"/>
          </a:xfrm>
        </p:spPr>
        <p:txBody>
          <a:bodyPr/>
          <a:p>
            <a:pPr marL="457200" lvl="1" indent="0">
              <a:buNone/>
            </a:pPr>
            <a:r>
              <a:rPr lang="en-IN" altLang="en-US" sz="1600" b="1">
                <a:sym typeface="+mn-ea"/>
              </a:rPr>
              <a:t>STEP1:</a:t>
            </a:r>
            <a:r>
              <a:rPr lang="en-US" sz="1600" b="1">
                <a:sym typeface="+mn-ea"/>
              </a:rPr>
              <a:t> Compare (1, 11) and (14, 3).  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Since first strip has smaller left x, add it to result and increment index for Skyline1. </a:t>
            </a:r>
            <a:endParaRPr lang="en-US" sz="1540"/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h1 = 11, </a:t>
            </a:r>
            <a:r>
              <a:rPr lang="en-IN" altLang="en-US" sz="1540">
                <a:sym typeface="+mn-ea"/>
              </a:rPr>
              <a:t>h2=0, </a:t>
            </a:r>
            <a:r>
              <a:rPr lang="en-US" sz="1540">
                <a:sym typeface="+mn-ea"/>
              </a:rPr>
              <a:t>New Height  = max(11, 0)   </a:t>
            </a:r>
            <a:endParaRPr lang="en-US" sz="1540"/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Result =   {(1, 11)}</a:t>
            </a:r>
            <a:endParaRPr lang="en-US" sz="1540">
              <a:sym typeface="+mn-ea"/>
            </a:endParaRPr>
          </a:p>
          <a:p>
            <a:pPr marL="914400" lvl="2" indent="0">
              <a:buNone/>
            </a:pPr>
            <a:endParaRPr lang="en-US" sz="1540"/>
          </a:p>
          <a:p>
            <a:pPr marL="457200" lvl="1" indent="0">
              <a:buNone/>
            </a:pPr>
            <a:r>
              <a:rPr lang="en-IN" altLang="en-US" sz="1600" b="1">
                <a:sym typeface="+mn-ea"/>
              </a:rPr>
              <a:t>STEP2: </a:t>
            </a:r>
            <a:r>
              <a:rPr lang="en-US" sz="1600" b="1">
                <a:sym typeface="+mn-ea"/>
              </a:rPr>
              <a:t>Compare (1</a:t>
            </a:r>
            <a:r>
              <a:rPr lang="en-IN" altLang="en-US" sz="1600" b="1">
                <a:sym typeface="+mn-ea"/>
              </a:rPr>
              <a:t>6</a:t>
            </a:r>
            <a:r>
              <a:rPr lang="en-US" sz="1600" b="1">
                <a:sym typeface="+mn-ea"/>
              </a:rPr>
              <a:t>, </a:t>
            </a:r>
            <a:r>
              <a:rPr lang="en-IN" altLang="en-US" sz="1600" b="1">
                <a:sym typeface="+mn-ea"/>
              </a:rPr>
              <a:t>0</a:t>
            </a:r>
            <a:r>
              <a:rPr lang="en-US" sz="1600" b="1">
                <a:sym typeface="+mn-ea"/>
              </a:rPr>
              <a:t>) and (14, 3). </a:t>
            </a:r>
            <a:endParaRPr lang="en-US" sz="1600" b="1">
              <a:sym typeface="+mn-ea"/>
            </a:endParaRPr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Since </a:t>
            </a:r>
            <a:r>
              <a:rPr lang="en-IN" altLang="en-US" sz="1540">
                <a:sym typeface="+mn-ea"/>
              </a:rPr>
              <a:t>second</a:t>
            </a:r>
            <a:r>
              <a:rPr lang="en-US" sz="1540">
                <a:sym typeface="+mn-ea"/>
              </a:rPr>
              <a:t> strip has smaller left x, add it to result and increment index for Skyline</a:t>
            </a:r>
            <a:r>
              <a:rPr lang="en-IN" altLang="en-US" sz="1540">
                <a:sym typeface="+mn-ea"/>
              </a:rPr>
              <a:t>2</a:t>
            </a:r>
            <a:r>
              <a:rPr lang="en-US" sz="1540">
                <a:sym typeface="+mn-ea"/>
              </a:rPr>
              <a:t>.</a:t>
            </a:r>
            <a:endParaRPr lang="en-US" sz="1540">
              <a:sym typeface="+mn-ea"/>
            </a:endParaRPr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h1 = 11, </a:t>
            </a:r>
            <a:r>
              <a:rPr lang="en-IN" altLang="en-US" sz="1540">
                <a:sym typeface="+mn-ea"/>
              </a:rPr>
              <a:t>h2=3, </a:t>
            </a:r>
            <a:r>
              <a:rPr lang="en-US" sz="1540">
                <a:sym typeface="+mn-ea"/>
              </a:rPr>
              <a:t>New Height  = max(11,</a:t>
            </a:r>
            <a:r>
              <a:rPr lang="en-IN" altLang="en-US" sz="1540">
                <a:sym typeface="+mn-ea"/>
              </a:rPr>
              <a:t>3</a:t>
            </a:r>
            <a:r>
              <a:rPr lang="en-US" sz="1540">
                <a:sym typeface="+mn-ea"/>
              </a:rPr>
              <a:t>)   </a:t>
            </a:r>
            <a:endParaRPr lang="en-US" sz="1540"/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Result =   {</a:t>
            </a:r>
            <a:r>
              <a:rPr lang="en-IN" altLang="en-US" sz="1540">
                <a:sym typeface="+mn-ea"/>
              </a:rPr>
              <a:t>(1,11),</a:t>
            </a:r>
            <a:r>
              <a:rPr lang="en-US" sz="1540">
                <a:sym typeface="+mn-ea"/>
              </a:rPr>
              <a:t>(1</a:t>
            </a:r>
            <a:r>
              <a:rPr lang="en-IN" altLang="en-US" sz="1540">
                <a:sym typeface="+mn-ea"/>
              </a:rPr>
              <a:t>4</a:t>
            </a:r>
            <a:r>
              <a:rPr lang="en-US" sz="1540">
                <a:sym typeface="+mn-ea"/>
              </a:rPr>
              <a:t>, </a:t>
            </a:r>
            <a:r>
              <a:rPr lang="en-IN" altLang="en-US" sz="1540">
                <a:sym typeface="+mn-ea"/>
              </a:rPr>
              <a:t>11</a:t>
            </a:r>
            <a:r>
              <a:rPr lang="en-US" sz="1540">
                <a:sym typeface="+mn-ea"/>
              </a:rPr>
              <a:t>)}</a:t>
            </a:r>
            <a:endParaRPr lang="en-US" sz="1540">
              <a:sym typeface="+mn-ea"/>
            </a:endParaRPr>
          </a:p>
          <a:p>
            <a:pPr marL="914400" lvl="2" indent="0">
              <a:buNone/>
            </a:pPr>
            <a:endParaRPr lang="en-US" sz="1540">
              <a:sym typeface="+mn-ea"/>
            </a:endParaRPr>
          </a:p>
          <a:p>
            <a:pPr marL="457200" lvl="1" indent="0">
              <a:buNone/>
            </a:pPr>
            <a:r>
              <a:rPr lang="en-IN" altLang="en-US" sz="1600" b="1">
                <a:sym typeface="+mn-ea"/>
              </a:rPr>
              <a:t>STEP3: </a:t>
            </a:r>
            <a:r>
              <a:rPr lang="en-US" sz="1600" b="1">
                <a:sym typeface="+mn-ea"/>
              </a:rPr>
              <a:t>Compare (1</a:t>
            </a:r>
            <a:r>
              <a:rPr lang="en-IN" altLang="en-US" sz="1600" b="1">
                <a:sym typeface="+mn-ea"/>
              </a:rPr>
              <a:t>6</a:t>
            </a:r>
            <a:r>
              <a:rPr lang="en-US" sz="1600" b="1">
                <a:sym typeface="+mn-ea"/>
              </a:rPr>
              <a:t>, </a:t>
            </a:r>
            <a:r>
              <a:rPr lang="en-IN" altLang="en-US" sz="1600" b="1">
                <a:sym typeface="+mn-ea"/>
              </a:rPr>
              <a:t>0</a:t>
            </a:r>
            <a:r>
              <a:rPr lang="en-US" sz="1600" b="1">
                <a:sym typeface="+mn-ea"/>
              </a:rPr>
              <a:t>) and (1</a:t>
            </a:r>
            <a:r>
              <a:rPr lang="en-IN" altLang="en-US" sz="1600" b="1">
                <a:sym typeface="+mn-ea"/>
              </a:rPr>
              <a:t>9</a:t>
            </a:r>
            <a:r>
              <a:rPr lang="en-US" sz="1600" b="1">
                <a:sym typeface="+mn-ea"/>
              </a:rPr>
              <a:t>, </a:t>
            </a:r>
            <a:r>
              <a:rPr lang="en-IN" altLang="en-US" sz="1600" b="1">
                <a:sym typeface="+mn-ea"/>
              </a:rPr>
              <a:t>0</a:t>
            </a:r>
            <a:r>
              <a:rPr lang="en-US" sz="1600" b="1">
                <a:sym typeface="+mn-ea"/>
              </a:rPr>
              <a:t>).  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Since first strip has smaller left x, add it to result and increment index for Skyline1. </a:t>
            </a:r>
            <a:endParaRPr lang="en-US" sz="1540"/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h1 = </a:t>
            </a:r>
            <a:r>
              <a:rPr lang="en-IN" altLang="en-US" sz="1540">
                <a:sym typeface="+mn-ea"/>
              </a:rPr>
              <a:t>0</a:t>
            </a:r>
            <a:r>
              <a:rPr lang="en-US" sz="1540">
                <a:sym typeface="+mn-ea"/>
              </a:rPr>
              <a:t>, </a:t>
            </a:r>
            <a:r>
              <a:rPr lang="en-IN" altLang="en-US" sz="1540">
                <a:sym typeface="+mn-ea"/>
              </a:rPr>
              <a:t>h2=3, </a:t>
            </a:r>
            <a:r>
              <a:rPr lang="en-US" sz="1540">
                <a:sym typeface="+mn-ea"/>
              </a:rPr>
              <a:t>New Height  = max(</a:t>
            </a:r>
            <a:r>
              <a:rPr lang="en-IN" altLang="en-US" sz="1540">
                <a:sym typeface="+mn-ea"/>
              </a:rPr>
              <a:t>0</a:t>
            </a:r>
            <a:r>
              <a:rPr lang="en-US" sz="1540">
                <a:sym typeface="+mn-ea"/>
              </a:rPr>
              <a:t>,</a:t>
            </a:r>
            <a:r>
              <a:rPr lang="en-IN" altLang="en-US" sz="1540">
                <a:sym typeface="+mn-ea"/>
              </a:rPr>
              <a:t>3</a:t>
            </a:r>
            <a:r>
              <a:rPr lang="en-US" sz="1540">
                <a:sym typeface="+mn-ea"/>
              </a:rPr>
              <a:t>)   </a:t>
            </a:r>
            <a:endParaRPr lang="en-US" sz="1540"/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Result =   {</a:t>
            </a:r>
            <a:r>
              <a:rPr lang="en-IN" altLang="en-US" sz="1540">
                <a:sym typeface="+mn-ea"/>
              </a:rPr>
              <a:t>(1,11),</a:t>
            </a:r>
            <a:r>
              <a:rPr lang="en-US" sz="1540">
                <a:sym typeface="+mn-ea"/>
              </a:rPr>
              <a:t>(1</a:t>
            </a:r>
            <a:r>
              <a:rPr lang="en-IN" altLang="en-US" sz="1540">
                <a:sym typeface="+mn-ea"/>
              </a:rPr>
              <a:t>4</a:t>
            </a:r>
            <a:r>
              <a:rPr lang="en-US" sz="1540">
                <a:sym typeface="+mn-ea"/>
              </a:rPr>
              <a:t>, </a:t>
            </a:r>
            <a:r>
              <a:rPr lang="en-IN" altLang="en-US" sz="1540">
                <a:sym typeface="+mn-ea"/>
              </a:rPr>
              <a:t>11</a:t>
            </a:r>
            <a:r>
              <a:rPr lang="en-US" sz="1540">
                <a:sym typeface="+mn-ea"/>
              </a:rPr>
              <a:t>)</a:t>
            </a:r>
            <a:r>
              <a:rPr lang="en-IN" altLang="en-US" sz="1540">
                <a:sym typeface="+mn-ea"/>
              </a:rPr>
              <a:t>,(16,3)</a:t>
            </a:r>
            <a:r>
              <a:rPr lang="en-US" sz="1540">
                <a:sym typeface="+mn-ea"/>
              </a:rPr>
              <a:t>}</a:t>
            </a:r>
            <a:endParaRPr lang="en-US" sz="1540">
              <a:sym typeface="+mn-ea"/>
            </a:endParaRPr>
          </a:p>
          <a:p>
            <a:pPr marL="457200" lvl="1" indent="0">
              <a:buNone/>
            </a:pPr>
            <a:endParaRPr lang="en-IN" altLang="en-US" sz="1800">
              <a:sym typeface="+mn-ea"/>
            </a:endParaRPr>
          </a:p>
          <a:p>
            <a:pPr marL="457200" lvl="1" indent="0">
              <a:buNone/>
            </a:pPr>
            <a:r>
              <a:rPr lang="en-IN" altLang="en-US" sz="1600" b="1">
                <a:sym typeface="+mn-ea"/>
              </a:rPr>
              <a:t>STEP4: Now since only one stip in left(in skyline2), we add it to the result.</a:t>
            </a:r>
            <a:endParaRPr lang="en-IN" altLang="en-US" sz="1600" b="1">
              <a:sym typeface="+mn-ea"/>
            </a:endParaRPr>
          </a:p>
          <a:p>
            <a:pPr marL="914400" lvl="2" indent="0">
              <a:buNone/>
            </a:pPr>
            <a:r>
              <a:rPr lang="en-US" sz="1540">
                <a:sym typeface="+mn-ea"/>
              </a:rPr>
              <a:t>Result =   {</a:t>
            </a:r>
            <a:r>
              <a:rPr lang="en-IN" altLang="en-US" sz="1540">
                <a:sym typeface="+mn-ea"/>
              </a:rPr>
              <a:t>(1,11),</a:t>
            </a:r>
            <a:r>
              <a:rPr lang="en-US" sz="1540">
                <a:sym typeface="+mn-ea"/>
              </a:rPr>
              <a:t>(1</a:t>
            </a:r>
            <a:r>
              <a:rPr lang="en-IN" altLang="en-US" sz="1540">
                <a:sym typeface="+mn-ea"/>
              </a:rPr>
              <a:t>4</a:t>
            </a:r>
            <a:r>
              <a:rPr lang="en-US" sz="1540">
                <a:sym typeface="+mn-ea"/>
              </a:rPr>
              <a:t>, </a:t>
            </a:r>
            <a:r>
              <a:rPr lang="en-IN" altLang="en-US" sz="1540">
                <a:sym typeface="+mn-ea"/>
              </a:rPr>
              <a:t>11</a:t>
            </a:r>
            <a:r>
              <a:rPr lang="en-US" sz="1540">
                <a:sym typeface="+mn-ea"/>
              </a:rPr>
              <a:t>)</a:t>
            </a:r>
            <a:r>
              <a:rPr lang="en-IN" altLang="en-US" sz="1540">
                <a:sym typeface="+mn-ea"/>
              </a:rPr>
              <a:t>,(16,3),(19,0)</a:t>
            </a:r>
            <a:r>
              <a:rPr lang="en-US" sz="1540">
                <a:sym typeface="+mn-ea"/>
              </a:rPr>
              <a:t>}</a:t>
            </a:r>
            <a:endParaRPr lang="en-US" sz="1540">
              <a:sym typeface="+mn-ea"/>
            </a:endParaRPr>
          </a:p>
          <a:p>
            <a:pPr marL="914400" lvl="2" indent="0">
              <a:buNone/>
            </a:pPr>
            <a:endParaRPr lang="en-US" sz="1540">
              <a:sym typeface="+mn-ea"/>
            </a:endParaRPr>
          </a:p>
          <a:p>
            <a:pPr marL="0" indent="0">
              <a:buNone/>
            </a:pPr>
            <a:r>
              <a:rPr lang="en-IN" altLang="en-US" sz="1800">
                <a:sym typeface="+mn-ea"/>
              </a:rPr>
              <a:t>       </a:t>
            </a:r>
            <a:r>
              <a:rPr lang="en-IN" altLang="en-US" sz="1600" b="1">
                <a:sym typeface="+mn-ea"/>
              </a:rPr>
              <a:t>STEP5: Remove </a:t>
            </a:r>
            <a:r>
              <a:rPr lang="en-US" sz="1600" b="1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redundant strips</a:t>
            </a:r>
            <a:endParaRPr lang="en-US" sz="1600" b="1"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  <a:p>
            <a:pPr marL="457200" lvl="3" indent="0">
              <a:buNone/>
            </a:pPr>
            <a:r>
              <a:rPr lang="en-US" sz="1500">
                <a:sym typeface="+mn-ea"/>
              </a:rPr>
              <a:t>         Result =   {</a:t>
            </a:r>
            <a:r>
              <a:rPr lang="en-IN" altLang="en-US" sz="1500">
                <a:sym typeface="+mn-ea"/>
              </a:rPr>
              <a:t>(1,11),(16,3),(19,0)</a:t>
            </a:r>
            <a:r>
              <a:rPr lang="en-US" sz="1500">
                <a:sym typeface="+mn-ea"/>
              </a:rPr>
              <a:t>}</a:t>
            </a:r>
            <a:endParaRPr lang="en-US" sz="1500">
              <a:sym typeface="+mn-ea"/>
            </a:endParaRPr>
          </a:p>
          <a:p>
            <a:pPr marL="457200" lvl="1" indent="0">
              <a:buNone/>
            </a:pPr>
            <a:endParaRPr lang="en-IN" altLang="en-US" sz="1575">
              <a:sym typeface="+mn-ea"/>
            </a:endParaRPr>
          </a:p>
          <a:p>
            <a:endParaRPr lang="en-I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OUTPUT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8694" t="14846" r="55705" b="58359"/>
          <a:stretch>
            <a:fillRect/>
          </a:stretch>
        </p:blipFill>
        <p:spPr>
          <a:xfrm>
            <a:off x="426085" y="3392805"/>
            <a:ext cx="5384800" cy="2599690"/>
          </a:xfrm>
          <a:prstGeom prst="rect">
            <a:avLst/>
          </a:prstGeom>
        </p:spPr>
      </p:pic>
      <p:pic>
        <p:nvPicPr>
          <p:cNvPr id="5" name="Content Placeholder 4" descr="Screenshot (157)"/>
          <p:cNvPicPr>
            <a:picLocks noChangeAspect="1"/>
          </p:cNvPicPr>
          <p:nvPr>
            <p:ph sz="half" idx="2"/>
          </p:nvPr>
        </p:nvPicPr>
        <p:blipFill>
          <a:blip r:embed="rId2"/>
          <a:srcRect l="8681" t="15056" r="59691" b="63701"/>
          <a:stretch>
            <a:fillRect/>
          </a:stretch>
        </p:blipFill>
        <p:spPr>
          <a:xfrm>
            <a:off x="6105525" y="3392805"/>
            <a:ext cx="5866130" cy="22161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09600" y="1143635"/>
            <a:ext cx="10972800" cy="56540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N" altLang="en-US" sz="1575" b="1">
                <a:sym typeface="+mn-ea"/>
              </a:rPr>
              <a:t>INPUT FORMAT:</a:t>
            </a:r>
            <a:endParaRPr lang="en-IN" altLang="en-US" sz="1575" b="1">
              <a:sym typeface="+mn-ea"/>
            </a:endParaRPr>
          </a:p>
          <a:p>
            <a:pPr marL="457200" lvl="1" indent="0">
              <a:buNone/>
            </a:pPr>
            <a:r>
              <a:rPr lang="en-IN" altLang="en-US" sz="1575">
                <a:sym typeface="+mn-ea"/>
              </a:rPr>
              <a:t>The first line of input has an integer N denoting the number of buildings.</a:t>
            </a:r>
            <a:endParaRPr lang="en-IN" altLang="en-US" sz="1575">
              <a:sym typeface="+mn-ea"/>
            </a:endParaRPr>
          </a:p>
          <a:p>
            <a:pPr marL="457200" lvl="1" indent="0">
              <a:buNone/>
            </a:pPr>
            <a:r>
              <a:rPr lang="en-IN" altLang="en-US" sz="1575">
                <a:sym typeface="+mn-ea"/>
              </a:rPr>
              <a:t>The next N lines containes 3 integers- Li Hi Ri</a:t>
            </a:r>
            <a:endParaRPr lang="en-IN" altLang="en-US" sz="1575">
              <a:sym typeface="+mn-ea"/>
            </a:endParaRPr>
          </a:p>
          <a:p>
            <a:endParaRPr lang="en-IN" altLang="en-US" sz="18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6085" y="286512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icrosoft YaHei UI Light" panose="020B0502040204020203" charset="-122"/>
                <a:ea typeface="Microsoft YaHei UI Light" panose="020B0502040204020203" charset="-122"/>
              </a:rPr>
              <a:t>OUTPUT 1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105525" y="274828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Microsoft YaHei UI Light" panose="020B0502040204020203" charset="-122"/>
                <a:ea typeface="Microsoft YaHei UI Light" panose="020B0502040204020203" charset="-122"/>
              </a:rPr>
              <a:t>OUTPUT </a:t>
            </a:r>
            <a:r>
              <a:rPr lang="en-IN" altLang="en-US"/>
              <a:t>2: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4192</Words>
  <Application>WPS Presentation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SemiBold Condensed</vt:lpstr>
      <vt:lpstr>Lucida Console</vt:lpstr>
      <vt:lpstr>Impact</vt:lpstr>
      <vt:lpstr>Lucida Sans Unicode</vt:lpstr>
      <vt:lpstr>HoloLens MDL2 Assets</vt:lpstr>
      <vt:lpstr>Gadugi</vt:lpstr>
      <vt:lpstr>Microsoft Himalaya</vt:lpstr>
      <vt:lpstr>Segoe Print</vt:lpstr>
      <vt:lpstr>Segoe Script</vt:lpstr>
      <vt:lpstr>Segoe UI</vt:lpstr>
      <vt:lpstr>Segoe UI Black</vt:lpstr>
      <vt:lpstr>Segoe UI Light</vt:lpstr>
      <vt:lpstr>Segoe UI Semibold</vt:lpstr>
      <vt:lpstr>Times New Roman</vt:lpstr>
      <vt:lpstr>Segoe MDL2 Assets</vt:lpstr>
      <vt:lpstr>ROG Fonts</vt:lpstr>
      <vt:lpstr>Palatino Linotype</vt:lpstr>
      <vt:lpstr>Nirmala UI Semilight</vt:lpstr>
      <vt:lpstr>Bahnschrift SemiLight</vt:lpstr>
      <vt:lpstr>Malgun Gothic</vt:lpstr>
      <vt:lpstr>Microsoft JhengHei UI</vt:lpstr>
      <vt:lpstr>Microsoft JhengHei UI Light</vt:lpstr>
      <vt:lpstr>MingLiU-ExtB</vt:lpstr>
      <vt:lpstr>MingLiU_HKSCS-ExtB</vt:lpstr>
      <vt:lpstr>MS Gothic</vt:lpstr>
      <vt:lpstr>Wingdings</vt:lpstr>
      <vt:lpstr>Microsoft YaHei UI</vt:lpstr>
      <vt:lpstr>Microsoft JhengHei</vt:lpstr>
      <vt:lpstr>Microsoft YaHei UI Light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Namrata Prasad</dc:creator>
  <cp:lastModifiedBy>Namrata Prasad</cp:lastModifiedBy>
  <cp:revision>1</cp:revision>
  <dcterms:created xsi:type="dcterms:W3CDTF">2020-04-15T15:48:10Z</dcterms:created>
  <dcterms:modified xsi:type="dcterms:W3CDTF">2020-04-15T15:48:10Z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