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3/27/2020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3/27/2020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0wgHSNzAts0?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ExlzsNRam6A?feature=oemb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Tree_(graph_theory)" TargetMode="External"/><Relationship Id="rId3" Type="http://schemas.openxmlformats.org/officeDocument/2006/relationships/hyperlink" Target="https://en.wikipedia.org/wiki/Algorithmic_paradigm" TargetMode="External"/><Relationship Id="rId7" Type="http://schemas.openxmlformats.org/officeDocument/2006/relationships/hyperlink" Target="https://en.wikipedia.org/wiki/State_space_search"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 Id="rId6" Type="http://schemas.openxmlformats.org/officeDocument/2006/relationships/hyperlink" Target="https://en.wikipedia.org/wiki/Mathematical_optimization" TargetMode="External"/><Relationship Id="rId5" Type="http://schemas.openxmlformats.org/officeDocument/2006/relationships/hyperlink" Target="https://en.wikipedia.org/wiki/Combinatorial_optimization" TargetMode="External"/><Relationship Id="rId4" Type="http://schemas.openxmlformats.org/officeDocument/2006/relationships/hyperlink" Target="https://en.wikipedia.org/wiki/Discrete_optimizati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thelearningpoint.net/computer-science/dynamic-programm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gNaFI5Ir8Vo?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0CAF-0BAD-4A71-AC2C-9EBDF07B9EFB}"/>
              </a:ext>
            </a:extLst>
          </p:cNvPr>
          <p:cNvSpPr>
            <a:spLocks noGrp="1"/>
          </p:cNvSpPr>
          <p:nvPr>
            <p:ph type="ctrTitle"/>
          </p:nvPr>
        </p:nvSpPr>
        <p:spPr/>
        <p:txBody>
          <a:bodyPr/>
          <a:lstStyle/>
          <a:p>
            <a:r>
              <a:rPr lang="en-IN" dirty="0"/>
              <a:t>DESIGN AND ANALYSIS OF  ALGORITHMS</a:t>
            </a:r>
          </a:p>
        </p:txBody>
      </p:sp>
      <p:sp>
        <p:nvSpPr>
          <p:cNvPr id="3" name="Subtitle 2">
            <a:extLst>
              <a:ext uri="{FF2B5EF4-FFF2-40B4-BE49-F238E27FC236}">
                <a16:creationId xmlns:a16="http://schemas.microsoft.com/office/drawing/2014/main" id="{B07739ED-13DF-4F8F-997E-AE7D502D6BCA}"/>
              </a:ext>
            </a:extLst>
          </p:cNvPr>
          <p:cNvSpPr>
            <a:spLocks noGrp="1"/>
          </p:cNvSpPr>
          <p:nvPr>
            <p:ph type="subTitle" idx="1"/>
          </p:nvPr>
        </p:nvSpPr>
        <p:spPr/>
        <p:txBody>
          <a:bodyPr/>
          <a:lstStyle/>
          <a:p>
            <a:r>
              <a:rPr lang="en-IN" dirty="0"/>
              <a:t>MADE BY-ANAND PANDEY </a:t>
            </a:r>
          </a:p>
          <a:p>
            <a:r>
              <a:rPr lang="en-IN" dirty="0"/>
              <a:t>CSE ii YEAR      181210009</a:t>
            </a:r>
          </a:p>
        </p:txBody>
      </p:sp>
    </p:spTree>
    <p:extLst>
      <p:ext uri="{BB962C8B-B14F-4D97-AF65-F5344CB8AC3E}">
        <p14:creationId xmlns:p14="http://schemas.microsoft.com/office/powerpoint/2010/main" val="37285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635E-D6FC-48E4-A91D-F517ABFDDACB}"/>
              </a:ext>
            </a:extLst>
          </p:cNvPr>
          <p:cNvSpPr>
            <a:spLocks noGrp="1"/>
          </p:cNvSpPr>
          <p:nvPr>
            <p:ph type="title"/>
          </p:nvPr>
        </p:nvSpPr>
        <p:spPr/>
        <p:txBody>
          <a:bodyPr>
            <a:normAutofit fontScale="90000"/>
          </a:bodyPr>
          <a:lstStyle/>
          <a:p>
            <a:r>
              <a:rPr lang="en-IN" dirty="0"/>
              <a:t>For the explanation part , </a:t>
            </a:r>
            <a:br>
              <a:rPr lang="en-IN" dirty="0"/>
            </a:br>
            <a:r>
              <a:rPr lang="en-IN" dirty="0"/>
              <a:t>I am attaching my self made video</a:t>
            </a:r>
          </a:p>
        </p:txBody>
      </p:sp>
      <p:pic>
        <p:nvPicPr>
          <p:cNvPr id="4" name="Online Media 3" title="LEETCODE: JUMP GAME(GREEDY SOLUTION)[ASKED BY GOOGLE]">
            <a:hlinkClick r:id="" action="ppaction://media"/>
            <a:extLst>
              <a:ext uri="{FF2B5EF4-FFF2-40B4-BE49-F238E27FC236}">
                <a16:creationId xmlns:a16="http://schemas.microsoft.com/office/drawing/2014/main" id="{B111E50B-73C2-432B-9048-30630BF12A91}"/>
              </a:ext>
            </a:extLst>
          </p:cNvPr>
          <p:cNvPicPr>
            <a:picLocks noGrp="1" noRot="1" noChangeAspect="1"/>
          </p:cNvPicPr>
          <p:nvPr>
            <p:ph sz="quarter" idx="13"/>
            <a:videoFile r:link="rId1"/>
          </p:nvPr>
        </p:nvPicPr>
        <p:blipFill>
          <a:blip r:embed="rId3"/>
          <a:stretch>
            <a:fillRect/>
          </a:stretch>
        </p:blipFill>
        <p:spPr>
          <a:xfrm>
            <a:off x="3071674" y="2137797"/>
            <a:ext cx="5754826" cy="3237478"/>
          </a:xfrm>
          <a:prstGeom prst="rect">
            <a:avLst/>
          </a:prstGeom>
        </p:spPr>
      </p:pic>
    </p:spTree>
    <p:extLst>
      <p:ext uri="{BB962C8B-B14F-4D97-AF65-F5344CB8AC3E}">
        <p14:creationId xmlns:p14="http://schemas.microsoft.com/office/powerpoint/2010/main" val="218491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D0D4-86F5-427C-9BE4-167F4C1DF65E}"/>
              </a:ext>
            </a:extLst>
          </p:cNvPr>
          <p:cNvSpPr>
            <a:spLocks noGrp="1"/>
          </p:cNvSpPr>
          <p:nvPr>
            <p:ph type="title"/>
          </p:nvPr>
        </p:nvSpPr>
        <p:spPr>
          <a:xfrm>
            <a:off x="517126" y="215284"/>
            <a:ext cx="10396882" cy="1151965"/>
          </a:xfrm>
        </p:spPr>
        <p:txBody>
          <a:bodyPr/>
          <a:lstStyle/>
          <a:p>
            <a:r>
              <a:rPr lang="en-IN" dirty="0"/>
              <a:t>3. BACKTRACKING</a:t>
            </a:r>
          </a:p>
        </p:txBody>
      </p:sp>
      <p:sp>
        <p:nvSpPr>
          <p:cNvPr id="3" name="Content Placeholder 2">
            <a:extLst>
              <a:ext uri="{FF2B5EF4-FFF2-40B4-BE49-F238E27FC236}">
                <a16:creationId xmlns:a16="http://schemas.microsoft.com/office/drawing/2014/main" id="{D96B1957-322D-456B-AC9B-FB3138A225BD}"/>
              </a:ext>
            </a:extLst>
          </p:cNvPr>
          <p:cNvSpPr>
            <a:spLocks noGrp="1"/>
          </p:cNvSpPr>
          <p:nvPr>
            <p:ph sz="quarter" idx="13"/>
          </p:nvPr>
        </p:nvSpPr>
        <p:spPr>
          <a:xfrm>
            <a:off x="517126" y="1491450"/>
            <a:ext cx="10563381" cy="3883136"/>
          </a:xfrm>
        </p:spPr>
        <p:txBody>
          <a:bodyPr>
            <a:normAutofit/>
          </a:bodyPr>
          <a:lstStyle/>
          <a:p>
            <a:r>
              <a:rPr lang="en-US" b="1" dirty="0">
                <a:latin typeface="Bahnschrift Condensed" panose="020B0502040204020203" pitchFamily="34" charset="0"/>
              </a:rPr>
              <a:t>Backtracking</a:t>
            </a:r>
            <a:r>
              <a:rPr lang="en-US" dirty="0">
                <a:latin typeface="Bahnschrift Condensed" panose="020B0502040204020203" pitchFamily="34" charset="0"/>
              </a:rPr>
              <a:t> is a technique based on algorithm to solve problem. It uses recursive calling to find the solution by building a solution step by step increasing values with time. It removes the solutions that doesn't give rise to the solution of the problem based on the constraints given to solve the problem.</a:t>
            </a:r>
          </a:p>
          <a:p>
            <a:r>
              <a:rPr lang="en-US" dirty="0">
                <a:latin typeface="Bahnschrift Condensed" panose="020B0502040204020203" pitchFamily="34" charset="0"/>
              </a:rPr>
              <a:t>Backtracking algorithm is applied to some specific types of problems,</a:t>
            </a:r>
          </a:p>
          <a:p>
            <a:r>
              <a:rPr lang="en-US" dirty="0">
                <a:latin typeface="Bahnschrift Condensed" panose="020B0502040204020203" pitchFamily="34" charset="0"/>
              </a:rPr>
              <a:t>Decision problem used to find a feasible solution of the problem.</a:t>
            </a:r>
          </a:p>
          <a:p>
            <a:r>
              <a:rPr lang="en-US" dirty="0">
                <a:latin typeface="Bahnschrift Condensed" panose="020B0502040204020203" pitchFamily="34" charset="0"/>
              </a:rPr>
              <a:t>Optimization problem used to find the best solution that can be applied.</a:t>
            </a:r>
          </a:p>
          <a:p>
            <a:r>
              <a:rPr lang="en-US" dirty="0">
                <a:latin typeface="Bahnschrift Condensed" panose="020B0502040204020203" pitchFamily="34" charset="0"/>
              </a:rPr>
              <a:t>Enumeration problem used to find the set of all feasible solutions of the problem.</a:t>
            </a:r>
          </a:p>
          <a:p>
            <a:endParaRPr lang="en-IN" dirty="0"/>
          </a:p>
        </p:txBody>
      </p:sp>
    </p:spTree>
    <p:extLst>
      <p:ext uri="{BB962C8B-B14F-4D97-AF65-F5344CB8AC3E}">
        <p14:creationId xmlns:p14="http://schemas.microsoft.com/office/powerpoint/2010/main" val="336348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1DE3-6390-4D13-AF9B-7D334D2EA677}"/>
              </a:ext>
            </a:extLst>
          </p:cNvPr>
          <p:cNvSpPr>
            <a:spLocks noGrp="1"/>
          </p:cNvSpPr>
          <p:nvPr>
            <p:ph type="title"/>
          </p:nvPr>
        </p:nvSpPr>
        <p:spPr/>
        <p:txBody>
          <a:bodyPr/>
          <a:lstStyle/>
          <a:p>
            <a:r>
              <a:rPr lang="en-IN" dirty="0"/>
              <a:t>EXAMPLE OF BACKTRACKING</a:t>
            </a:r>
          </a:p>
        </p:txBody>
      </p:sp>
      <p:sp>
        <p:nvSpPr>
          <p:cNvPr id="4" name="Rectangle 1">
            <a:extLst>
              <a:ext uri="{FF2B5EF4-FFF2-40B4-BE49-F238E27FC236}">
                <a16:creationId xmlns:a16="http://schemas.microsoft.com/office/drawing/2014/main" id="{20CA8E01-B56C-4812-9561-DEF374DF89A5}"/>
              </a:ext>
            </a:extLst>
          </p:cNvPr>
          <p:cNvSpPr>
            <a:spLocks noGrp="1" noChangeArrowheads="1"/>
          </p:cNvSpPr>
          <p:nvPr>
            <p:ph sz="quarter" idx="13"/>
          </p:nvPr>
        </p:nvSpPr>
        <p:spPr bwMode="auto">
          <a:xfrm>
            <a:off x="443883" y="2704645"/>
            <a:ext cx="11032050" cy="1268245"/>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63238"/>
                </a:solidFill>
                <a:effectLst/>
                <a:latin typeface="Bahnschrift Condensed" panose="020B0502040204020203" pitchFamily="34" charset="0"/>
              </a:rPr>
              <a:t>Given </a:t>
            </a:r>
            <a:r>
              <a:rPr kumimoji="0" lang="en-US" altLang="en-US" sz="2400" b="0" i="1" u="none" strike="noStrike" cap="none" normalizeH="0" baseline="0" dirty="0">
                <a:ln>
                  <a:noFill/>
                </a:ln>
                <a:solidFill>
                  <a:srgbClr val="263238"/>
                </a:solidFill>
                <a:effectLst/>
                <a:latin typeface="Bahnschrift Condensed" panose="020B0502040204020203" pitchFamily="34" charset="0"/>
              </a:rPr>
              <a:t>n</a:t>
            </a:r>
            <a:r>
              <a:rPr kumimoji="0" lang="en-US" altLang="en-US" sz="2400" b="0" i="0" u="none" strike="noStrike" cap="none" normalizeH="0" baseline="0" dirty="0">
                <a:ln>
                  <a:noFill/>
                </a:ln>
                <a:solidFill>
                  <a:srgbClr val="263238"/>
                </a:solidFill>
                <a:effectLst/>
                <a:latin typeface="Bahnschrift Condensed" panose="020B0502040204020203" pitchFamily="34" charset="0"/>
              </a:rPr>
              <a:t> pairs of parentheses, write a function to generate all combinations of well-formed parentheses.</a:t>
            </a: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63238"/>
                </a:solidFill>
                <a:effectLst/>
                <a:latin typeface="Bahnschrift Condensed" panose="020B0502040204020203" pitchFamily="34" charset="0"/>
              </a:rPr>
              <a:t>For example, given </a:t>
            </a:r>
            <a:r>
              <a:rPr kumimoji="0" lang="en-US" altLang="en-US" sz="2400" b="0" i="1" u="none" strike="noStrike" cap="none" normalizeH="0" baseline="0" dirty="0">
                <a:ln>
                  <a:noFill/>
                </a:ln>
                <a:solidFill>
                  <a:srgbClr val="263238"/>
                </a:solidFill>
                <a:effectLst/>
                <a:latin typeface="Bahnschrift Condensed" panose="020B0502040204020203" pitchFamily="34" charset="0"/>
              </a:rPr>
              <a:t>n</a:t>
            </a:r>
            <a:r>
              <a:rPr kumimoji="0" lang="en-US" altLang="en-US" sz="2400" b="0" i="0" u="none" strike="noStrike" cap="none" normalizeH="0" baseline="0" dirty="0">
                <a:ln>
                  <a:noFill/>
                </a:ln>
                <a:solidFill>
                  <a:srgbClr val="263238"/>
                </a:solidFill>
                <a:effectLst/>
                <a:latin typeface="Bahnschrift Condensed" panose="020B0502040204020203" pitchFamily="34" charset="0"/>
              </a:rPr>
              <a:t> = 3, a solution set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63238"/>
                </a:solidFill>
                <a:effectLst/>
                <a:latin typeface="Bahnschrift Condensed" panose="020B0502040204020203" pitchFamily="34" charset="0"/>
              </a:rPr>
              <a:t>[ "((()))", "(()())", "(())()", "()(())", "()()()" ]</a:t>
            </a:r>
            <a:r>
              <a:rPr kumimoji="0" lang="en-US" altLang="en-US" sz="2400" b="0" i="0" u="none" strike="noStrike" cap="none" normalizeH="0" baseline="0" dirty="0">
                <a:ln>
                  <a:noFill/>
                </a:ln>
                <a:solidFill>
                  <a:schemeClr val="tx1"/>
                </a:solidFill>
                <a:effectLst/>
                <a:latin typeface="Bahnschrift Condensed" panose="020B0502040204020203" pitchFamily="34" charset="0"/>
              </a:rPr>
              <a:t> </a:t>
            </a:r>
          </a:p>
        </p:txBody>
      </p:sp>
    </p:spTree>
    <p:extLst>
      <p:ext uri="{BB962C8B-B14F-4D97-AF65-F5344CB8AC3E}">
        <p14:creationId xmlns:p14="http://schemas.microsoft.com/office/powerpoint/2010/main" val="316275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2E93-FFE0-4C18-905F-8A6D67F1AE5E}"/>
              </a:ext>
            </a:extLst>
          </p:cNvPr>
          <p:cNvSpPr>
            <a:spLocks noGrp="1"/>
          </p:cNvSpPr>
          <p:nvPr>
            <p:ph type="title"/>
          </p:nvPr>
        </p:nvSpPr>
        <p:spPr>
          <a:xfrm>
            <a:off x="685801" y="266330"/>
            <a:ext cx="10278121" cy="1118587"/>
          </a:xfrm>
        </p:spPr>
        <p:txBody>
          <a:bodyPr/>
          <a:lstStyle/>
          <a:p>
            <a:r>
              <a:rPr lang="en-IN" dirty="0"/>
              <a:t>                SOLUTION  ALGORITHM</a:t>
            </a:r>
          </a:p>
        </p:txBody>
      </p:sp>
      <p:pic>
        <p:nvPicPr>
          <p:cNvPr id="5" name="Content Placeholder 4">
            <a:extLst>
              <a:ext uri="{FF2B5EF4-FFF2-40B4-BE49-F238E27FC236}">
                <a16:creationId xmlns:a16="http://schemas.microsoft.com/office/drawing/2014/main" id="{D3E6A718-9C3C-443C-99D4-90DE952800C6}"/>
              </a:ext>
            </a:extLst>
          </p:cNvPr>
          <p:cNvPicPr>
            <a:picLocks noGrp="1" noChangeAspect="1"/>
          </p:cNvPicPr>
          <p:nvPr>
            <p:ph sz="quarter" idx="13"/>
          </p:nvPr>
        </p:nvPicPr>
        <p:blipFill>
          <a:blip r:embed="rId2"/>
          <a:stretch>
            <a:fillRect/>
          </a:stretch>
        </p:blipFill>
        <p:spPr>
          <a:xfrm>
            <a:off x="3497803" y="1233996"/>
            <a:ext cx="4385568" cy="4141279"/>
          </a:xfrm>
        </p:spPr>
      </p:pic>
    </p:spTree>
    <p:extLst>
      <p:ext uri="{BB962C8B-B14F-4D97-AF65-F5344CB8AC3E}">
        <p14:creationId xmlns:p14="http://schemas.microsoft.com/office/powerpoint/2010/main" val="213161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CB00-9A5D-4206-B761-D3FFF6CCAA9C}"/>
              </a:ext>
            </a:extLst>
          </p:cNvPr>
          <p:cNvSpPr>
            <a:spLocks noGrp="1"/>
          </p:cNvSpPr>
          <p:nvPr>
            <p:ph type="title"/>
          </p:nvPr>
        </p:nvSpPr>
        <p:spPr/>
        <p:txBody>
          <a:bodyPr>
            <a:normAutofit fontScale="90000"/>
          </a:bodyPr>
          <a:lstStyle/>
          <a:p>
            <a:r>
              <a:rPr lang="en-IN" dirty="0"/>
              <a:t>For the explanation part , </a:t>
            </a:r>
            <a:br>
              <a:rPr lang="en-IN" dirty="0"/>
            </a:br>
            <a:r>
              <a:rPr lang="en-IN" dirty="0"/>
              <a:t>I am attaching my self made video</a:t>
            </a:r>
          </a:p>
        </p:txBody>
      </p:sp>
      <p:pic>
        <p:nvPicPr>
          <p:cNvPr id="4" name="Online Media 3" title="LEETCODE: GENERATE PARENTHESIS(AMAZON CODING INTERVIEW)">
            <a:hlinkClick r:id="" action="ppaction://media"/>
            <a:extLst>
              <a:ext uri="{FF2B5EF4-FFF2-40B4-BE49-F238E27FC236}">
                <a16:creationId xmlns:a16="http://schemas.microsoft.com/office/drawing/2014/main" id="{8208B8AD-8BBD-4D04-BA40-F68F0264082E}"/>
              </a:ext>
            </a:extLst>
          </p:cNvPr>
          <p:cNvPicPr>
            <a:picLocks noGrp="1" noRot="1" noChangeAspect="1"/>
          </p:cNvPicPr>
          <p:nvPr>
            <p:ph sz="quarter" idx="13"/>
            <a:videoFile r:link="rId1"/>
          </p:nvPr>
        </p:nvPicPr>
        <p:blipFill>
          <a:blip r:embed="rId3"/>
          <a:stretch>
            <a:fillRect/>
          </a:stretch>
        </p:blipFill>
        <p:spPr>
          <a:xfrm>
            <a:off x="2940050" y="2063750"/>
            <a:ext cx="5886450" cy="3311525"/>
          </a:xfrm>
          <a:prstGeom prst="rect">
            <a:avLst/>
          </a:prstGeom>
        </p:spPr>
      </p:pic>
    </p:spTree>
    <p:extLst>
      <p:ext uri="{BB962C8B-B14F-4D97-AF65-F5344CB8AC3E}">
        <p14:creationId xmlns:p14="http://schemas.microsoft.com/office/powerpoint/2010/main" val="128024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FA0E-C6AE-4EB6-AFE6-23E070B1BDC5}"/>
              </a:ext>
            </a:extLst>
          </p:cNvPr>
          <p:cNvSpPr>
            <a:spLocks noGrp="1"/>
          </p:cNvSpPr>
          <p:nvPr>
            <p:ph type="title"/>
          </p:nvPr>
        </p:nvSpPr>
        <p:spPr>
          <a:xfrm>
            <a:off x="685801" y="115411"/>
            <a:ext cx="10396882" cy="1127464"/>
          </a:xfrm>
        </p:spPr>
        <p:txBody>
          <a:bodyPr/>
          <a:lstStyle/>
          <a:p>
            <a:r>
              <a:rPr lang="en-IN" dirty="0"/>
              <a:t>4. Divide and conquer</a:t>
            </a:r>
          </a:p>
        </p:txBody>
      </p:sp>
      <p:sp>
        <p:nvSpPr>
          <p:cNvPr id="3" name="Content Placeholder 2">
            <a:extLst>
              <a:ext uri="{FF2B5EF4-FFF2-40B4-BE49-F238E27FC236}">
                <a16:creationId xmlns:a16="http://schemas.microsoft.com/office/drawing/2014/main" id="{E6F4CC42-53BA-4CDE-80F1-C5E5033BE1F7}"/>
              </a:ext>
            </a:extLst>
          </p:cNvPr>
          <p:cNvSpPr>
            <a:spLocks noGrp="1"/>
          </p:cNvSpPr>
          <p:nvPr>
            <p:ph sz="quarter" idx="13"/>
          </p:nvPr>
        </p:nvSpPr>
        <p:spPr>
          <a:xfrm>
            <a:off x="685800" y="1384918"/>
            <a:ext cx="10394707" cy="3989668"/>
          </a:xfrm>
        </p:spPr>
        <p:txBody>
          <a:bodyPr>
            <a:normAutofit/>
          </a:bodyPr>
          <a:lstStyle/>
          <a:p>
            <a:r>
              <a:rPr lang="en-US" dirty="0">
                <a:latin typeface="Bahnschrift Condensed" panose="020B0502040204020203" pitchFamily="34" charset="0"/>
              </a:rPr>
              <a:t>In </a:t>
            </a:r>
            <a:r>
              <a:rPr lang="en-US" b="1" dirty="0">
                <a:latin typeface="Bahnschrift Condensed" panose="020B0502040204020203" pitchFamily="34" charset="0"/>
              </a:rPr>
              <a:t>divide and conquer approach</a:t>
            </a:r>
            <a:r>
              <a:rPr lang="en-US" dirty="0">
                <a:latin typeface="Bahnschrift Condensed" panose="020B0502040204020203" pitchFamily="34" charset="0"/>
              </a:rPr>
              <a:t>, a problem is divided into smaller problems, then the smaller problems are solved independently, and finally the solutions of smaller problems are combined into a solution for the large problem.</a:t>
            </a:r>
          </a:p>
          <a:p>
            <a:r>
              <a:rPr lang="en-US" dirty="0">
                <a:latin typeface="Bahnschrift Condensed" panose="020B0502040204020203" pitchFamily="34" charset="0"/>
              </a:rPr>
              <a:t>Generally, divide-and-conquer algorithms have three parts −</a:t>
            </a:r>
          </a:p>
          <a:p>
            <a:r>
              <a:rPr lang="en-US" b="1" dirty="0">
                <a:latin typeface="Bahnschrift Condensed" panose="020B0502040204020203" pitchFamily="34" charset="0"/>
              </a:rPr>
              <a:t>Divide the problem</a:t>
            </a:r>
            <a:r>
              <a:rPr lang="en-US" dirty="0">
                <a:latin typeface="Bahnschrift Condensed" panose="020B0502040204020203" pitchFamily="34" charset="0"/>
              </a:rPr>
              <a:t> into a number of sub-problems that are smaller instances of the same problem.</a:t>
            </a:r>
          </a:p>
          <a:p>
            <a:r>
              <a:rPr lang="en-US" b="1" dirty="0">
                <a:latin typeface="Bahnschrift Condensed" panose="020B0502040204020203" pitchFamily="34" charset="0"/>
              </a:rPr>
              <a:t>Conquer the sub-problems</a:t>
            </a:r>
            <a:r>
              <a:rPr lang="en-US" dirty="0">
                <a:latin typeface="Bahnschrift Condensed" panose="020B0502040204020203" pitchFamily="34" charset="0"/>
              </a:rPr>
              <a:t> by solving them recursively. If they are small enough, solve the sub-problems as base cases.</a:t>
            </a:r>
          </a:p>
          <a:p>
            <a:r>
              <a:rPr lang="en-US" b="1" dirty="0">
                <a:latin typeface="Bahnschrift Condensed" panose="020B0502040204020203" pitchFamily="34" charset="0"/>
              </a:rPr>
              <a:t>Combine the solutions</a:t>
            </a:r>
            <a:r>
              <a:rPr lang="en-US" dirty="0">
                <a:latin typeface="Bahnschrift Condensed" panose="020B0502040204020203" pitchFamily="34" charset="0"/>
              </a:rPr>
              <a:t> to the sub-problems into the solution for the original problem.</a:t>
            </a:r>
          </a:p>
          <a:p>
            <a:pPr marL="0" indent="0">
              <a:buNone/>
            </a:pPr>
            <a:endParaRPr lang="en-IN" dirty="0"/>
          </a:p>
        </p:txBody>
      </p:sp>
    </p:spTree>
    <p:extLst>
      <p:ext uri="{BB962C8B-B14F-4D97-AF65-F5344CB8AC3E}">
        <p14:creationId xmlns:p14="http://schemas.microsoft.com/office/powerpoint/2010/main" val="4122467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5CE6-9304-457A-BB38-47D6FCD642B8}"/>
              </a:ext>
            </a:extLst>
          </p:cNvPr>
          <p:cNvSpPr>
            <a:spLocks noGrp="1"/>
          </p:cNvSpPr>
          <p:nvPr>
            <p:ph type="title"/>
          </p:nvPr>
        </p:nvSpPr>
        <p:spPr/>
        <p:txBody>
          <a:bodyPr/>
          <a:lstStyle/>
          <a:p>
            <a:r>
              <a:rPr lang="en-IN" dirty="0"/>
              <a:t>EXAMPLE OF DIVIDE AND CONQUER</a:t>
            </a:r>
          </a:p>
        </p:txBody>
      </p:sp>
      <p:sp>
        <p:nvSpPr>
          <p:cNvPr id="3" name="Content Placeholder 2">
            <a:extLst>
              <a:ext uri="{FF2B5EF4-FFF2-40B4-BE49-F238E27FC236}">
                <a16:creationId xmlns:a16="http://schemas.microsoft.com/office/drawing/2014/main" id="{01008AED-F394-42BD-9F51-70151B13B245}"/>
              </a:ext>
            </a:extLst>
          </p:cNvPr>
          <p:cNvSpPr>
            <a:spLocks noGrp="1"/>
          </p:cNvSpPr>
          <p:nvPr>
            <p:ph sz="quarter" idx="13"/>
          </p:nvPr>
        </p:nvSpPr>
        <p:spPr/>
        <p:txBody>
          <a:bodyPr/>
          <a:lstStyle/>
          <a:p>
            <a:r>
              <a:rPr lang="en-IN" dirty="0">
                <a:latin typeface="Bahnschrift Condensed" panose="020B0502040204020203" pitchFamily="34" charset="0"/>
              </a:rPr>
              <a:t>SORT THE GIVEN ARRAY USING QUICK SORT( DIVIDE  AND CONQUER)</a:t>
            </a:r>
          </a:p>
        </p:txBody>
      </p:sp>
    </p:spTree>
    <p:extLst>
      <p:ext uri="{BB962C8B-B14F-4D97-AF65-F5344CB8AC3E}">
        <p14:creationId xmlns:p14="http://schemas.microsoft.com/office/powerpoint/2010/main" val="11533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8A87-C18D-4EBF-82FC-25BADB8C6844}"/>
              </a:ext>
            </a:extLst>
          </p:cNvPr>
          <p:cNvSpPr>
            <a:spLocks noGrp="1"/>
          </p:cNvSpPr>
          <p:nvPr>
            <p:ph type="title"/>
          </p:nvPr>
        </p:nvSpPr>
        <p:spPr>
          <a:xfrm>
            <a:off x="685801" y="133166"/>
            <a:ext cx="10396882" cy="985420"/>
          </a:xfrm>
        </p:spPr>
        <p:txBody>
          <a:bodyPr/>
          <a:lstStyle/>
          <a:p>
            <a:r>
              <a:rPr lang="en-IN" dirty="0"/>
              <a:t>               SOLUTION   ALGORITHM</a:t>
            </a:r>
          </a:p>
        </p:txBody>
      </p:sp>
      <p:pic>
        <p:nvPicPr>
          <p:cNvPr id="5" name="Content Placeholder 4">
            <a:extLst>
              <a:ext uri="{FF2B5EF4-FFF2-40B4-BE49-F238E27FC236}">
                <a16:creationId xmlns:a16="http://schemas.microsoft.com/office/drawing/2014/main" id="{C3EBBF05-C63C-4F43-96F2-F0D65F7BFADD}"/>
              </a:ext>
            </a:extLst>
          </p:cNvPr>
          <p:cNvPicPr>
            <a:picLocks noGrp="1" noChangeAspect="1"/>
          </p:cNvPicPr>
          <p:nvPr>
            <p:ph sz="quarter" idx="13"/>
          </p:nvPr>
        </p:nvPicPr>
        <p:blipFill>
          <a:blip r:embed="rId2"/>
          <a:stretch>
            <a:fillRect/>
          </a:stretch>
        </p:blipFill>
        <p:spPr>
          <a:xfrm>
            <a:off x="2610035" y="1260629"/>
            <a:ext cx="5965794" cy="4114647"/>
          </a:xfrm>
        </p:spPr>
      </p:pic>
    </p:spTree>
    <p:extLst>
      <p:ext uri="{BB962C8B-B14F-4D97-AF65-F5344CB8AC3E}">
        <p14:creationId xmlns:p14="http://schemas.microsoft.com/office/powerpoint/2010/main" val="342163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58FB-C8E7-424E-A7CD-148DEF26158C}"/>
              </a:ext>
            </a:extLst>
          </p:cNvPr>
          <p:cNvSpPr>
            <a:spLocks noGrp="1"/>
          </p:cNvSpPr>
          <p:nvPr>
            <p:ph type="title"/>
          </p:nvPr>
        </p:nvSpPr>
        <p:spPr/>
        <p:txBody>
          <a:bodyPr/>
          <a:lstStyle/>
          <a:p>
            <a:r>
              <a:rPr lang="en-IN" dirty="0"/>
              <a:t>5. BOUND AND BRANCH</a:t>
            </a:r>
          </a:p>
        </p:txBody>
      </p:sp>
      <p:sp>
        <p:nvSpPr>
          <p:cNvPr id="3" name="Content Placeholder 2">
            <a:extLst>
              <a:ext uri="{FF2B5EF4-FFF2-40B4-BE49-F238E27FC236}">
                <a16:creationId xmlns:a16="http://schemas.microsoft.com/office/drawing/2014/main" id="{8C916D09-579E-453F-AC74-FE89A8798ACB}"/>
              </a:ext>
            </a:extLst>
          </p:cNvPr>
          <p:cNvSpPr>
            <a:spLocks noGrp="1"/>
          </p:cNvSpPr>
          <p:nvPr>
            <p:ph sz="quarter" idx="13"/>
          </p:nvPr>
        </p:nvSpPr>
        <p:spPr/>
        <p:txBody>
          <a:bodyPr/>
          <a:lstStyle/>
          <a:p>
            <a:r>
              <a:rPr lang="en-US" b="1" dirty="0">
                <a:latin typeface="Bahnschrift Condensed" panose="020B0502040204020203" pitchFamily="34" charset="0"/>
              </a:rPr>
              <a:t>Branch and bound</a:t>
            </a:r>
            <a:r>
              <a:rPr lang="en-US" dirty="0">
                <a:latin typeface="Bahnschrift Condensed" panose="020B0502040204020203" pitchFamily="34" charset="0"/>
              </a:rPr>
              <a:t> (</a:t>
            </a:r>
            <a:r>
              <a:rPr lang="en-US" b="1" dirty="0">
                <a:latin typeface="Bahnschrift Condensed" panose="020B0502040204020203" pitchFamily="34" charset="0"/>
              </a:rPr>
              <a:t>BB</a:t>
            </a:r>
            <a:r>
              <a:rPr lang="en-US" dirty="0">
                <a:latin typeface="Bahnschrift Condensed" panose="020B0502040204020203" pitchFamily="34" charset="0"/>
              </a:rPr>
              <a:t>, </a:t>
            </a:r>
            <a:r>
              <a:rPr lang="en-US" b="1" dirty="0">
                <a:latin typeface="Bahnschrift Condensed" panose="020B0502040204020203" pitchFamily="34" charset="0"/>
              </a:rPr>
              <a:t>B&amp;B</a:t>
            </a:r>
            <a:r>
              <a:rPr lang="en-US" dirty="0">
                <a:latin typeface="Bahnschrift Condensed" panose="020B0502040204020203" pitchFamily="34" charset="0"/>
              </a:rPr>
              <a:t>, or </a:t>
            </a:r>
            <a:r>
              <a:rPr lang="en-US" b="1" dirty="0" err="1">
                <a:latin typeface="Bahnschrift Condensed" panose="020B0502040204020203" pitchFamily="34" charset="0"/>
              </a:rPr>
              <a:t>BnB</a:t>
            </a:r>
            <a:r>
              <a:rPr lang="en-US" dirty="0">
                <a:latin typeface="Bahnschrift Condensed" panose="020B0502040204020203" pitchFamily="34" charset="0"/>
              </a:rPr>
              <a:t>) is an </a:t>
            </a:r>
            <a:r>
              <a:rPr lang="en-US" u="sng" dirty="0">
                <a:solidFill>
                  <a:srgbClr val="FF0000"/>
                </a:solidFill>
                <a:latin typeface="Bahnschrift Condensed" panose="020B0502040204020203" pitchFamily="34" charset="0"/>
                <a:hlinkClick r:id="rId2" tooltip="Algorithm">
                  <a:extLst>
                    <a:ext uri="{A12FA001-AC4F-418D-AE19-62706E023703}">
                      <ahyp:hlinkClr xmlns:ahyp="http://schemas.microsoft.com/office/drawing/2018/hyperlinkcolor" val="tx"/>
                    </a:ext>
                  </a:extLst>
                </a:hlinkClick>
              </a:rPr>
              <a:t>algorithm</a:t>
            </a:r>
            <a:r>
              <a:rPr lang="en-US" u="sng" dirty="0">
                <a:solidFill>
                  <a:srgbClr val="FF0000"/>
                </a:solidFill>
                <a:latin typeface="Bahnschrift Condensed" panose="020B0502040204020203" pitchFamily="34" charset="0"/>
              </a:rPr>
              <a:t> </a:t>
            </a:r>
            <a:r>
              <a:rPr lang="en-US" u="sng" dirty="0">
                <a:solidFill>
                  <a:srgbClr val="FF0000"/>
                </a:solidFill>
                <a:latin typeface="Bahnschrift Condensed" panose="020B0502040204020203" pitchFamily="34" charset="0"/>
                <a:hlinkClick r:id="rId3" tooltip="Algorithmic paradigm">
                  <a:extLst>
                    <a:ext uri="{A12FA001-AC4F-418D-AE19-62706E023703}">
                      <ahyp:hlinkClr xmlns:ahyp="http://schemas.microsoft.com/office/drawing/2018/hyperlinkcolor" val="tx"/>
                    </a:ext>
                  </a:extLst>
                </a:hlinkClick>
              </a:rPr>
              <a:t>design paradigm</a:t>
            </a:r>
            <a:r>
              <a:rPr lang="en-US" u="sng" dirty="0">
                <a:solidFill>
                  <a:srgbClr val="FF0000"/>
                </a:solidFill>
                <a:latin typeface="Bahnschrift Condensed" panose="020B0502040204020203" pitchFamily="34" charset="0"/>
              </a:rPr>
              <a:t> </a:t>
            </a:r>
            <a:r>
              <a:rPr lang="en-US" dirty="0">
                <a:latin typeface="Bahnschrift Condensed" panose="020B0502040204020203" pitchFamily="34" charset="0"/>
              </a:rPr>
              <a:t>for </a:t>
            </a:r>
            <a:r>
              <a:rPr lang="en-US" dirty="0">
                <a:latin typeface="Bahnschrift Condensed" panose="020B0502040204020203" pitchFamily="34" charset="0"/>
                <a:hlinkClick r:id="rId4" tooltip="Discrete optimization"/>
              </a:rPr>
              <a:t>discrete</a:t>
            </a:r>
            <a:r>
              <a:rPr lang="en-US" dirty="0">
                <a:latin typeface="Bahnschrift Condensed" panose="020B0502040204020203" pitchFamily="34" charset="0"/>
              </a:rPr>
              <a:t> and </a:t>
            </a:r>
            <a:r>
              <a:rPr lang="en-US" dirty="0">
                <a:latin typeface="Bahnschrift Condensed" panose="020B0502040204020203" pitchFamily="34" charset="0"/>
                <a:hlinkClick r:id="rId5" tooltip="Combinatorial optimization"/>
              </a:rPr>
              <a:t>combinatorial optimization</a:t>
            </a:r>
            <a:r>
              <a:rPr lang="en-US" dirty="0">
                <a:latin typeface="Bahnschrift Condensed" panose="020B0502040204020203" pitchFamily="34" charset="0"/>
              </a:rPr>
              <a:t> problems, as well as </a:t>
            </a:r>
            <a:r>
              <a:rPr lang="en-US" dirty="0">
                <a:latin typeface="Bahnschrift Condensed" panose="020B0502040204020203" pitchFamily="34" charset="0"/>
                <a:hlinkClick r:id="rId6" tooltip="Mathematical optimization"/>
              </a:rPr>
              <a:t>mathematical optimization</a:t>
            </a:r>
            <a:r>
              <a:rPr lang="en-US" dirty="0">
                <a:latin typeface="Bahnschrift Condensed" panose="020B0502040204020203" pitchFamily="34" charset="0"/>
              </a:rPr>
              <a:t>. A branch-and-bound algorithm consists of a systematic enumeration of candidate solutions by means of </a:t>
            </a:r>
            <a:r>
              <a:rPr lang="en-US" dirty="0">
                <a:latin typeface="Bahnschrift Condensed" panose="020B0502040204020203" pitchFamily="34" charset="0"/>
                <a:hlinkClick r:id="rId7" tooltip="State space search"/>
              </a:rPr>
              <a:t>state space search</a:t>
            </a:r>
            <a:r>
              <a:rPr lang="en-US" dirty="0">
                <a:latin typeface="Bahnschrift Condensed" panose="020B0502040204020203" pitchFamily="34" charset="0"/>
              </a:rPr>
              <a:t>: the set of candidate solutions is thought of as forming a </a:t>
            </a:r>
            <a:r>
              <a:rPr lang="en-US" dirty="0">
                <a:latin typeface="Bahnschrift Condensed" panose="020B0502040204020203" pitchFamily="34" charset="0"/>
                <a:hlinkClick r:id="rId8" tooltip="Tree (graph theory)"/>
              </a:rPr>
              <a:t>rooted tree</a:t>
            </a:r>
            <a:r>
              <a:rPr lang="en-US" dirty="0">
                <a:latin typeface="Bahnschrift Condensed" panose="020B0502040204020203" pitchFamily="34" charset="0"/>
              </a:rPr>
              <a:t> with the full set at the root.</a:t>
            </a:r>
            <a:endParaRPr lang="en-IN" dirty="0">
              <a:latin typeface="Bahnschrift Condensed" panose="020B0502040204020203" pitchFamily="34" charset="0"/>
            </a:endParaRPr>
          </a:p>
        </p:txBody>
      </p:sp>
    </p:spTree>
    <p:extLst>
      <p:ext uri="{BB962C8B-B14F-4D97-AF65-F5344CB8AC3E}">
        <p14:creationId xmlns:p14="http://schemas.microsoft.com/office/powerpoint/2010/main" val="246754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4648-4EBF-4C73-ACD1-9F23F6A498A9}"/>
              </a:ext>
            </a:extLst>
          </p:cNvPr>
          <p:cNvSpPr>
            <a:spLocks noGrp="1"/>
          </p:cNvSpPr>
          <p:nvPr>
            <p:ph type="title"/>
          </p:nvPr>
        </p:nvSpPr>
        <p:spPr/>
        <p:txBody>
          <a:bodyPr/>
          <a:lstStyle/>
          <a:p>
            <a:r>
              <a:rPr lang="en-IN" dirty="0"/>
              <a:t>EXAMPLE OF BRANCH AND BOUND</a:t>
            </a:r>
          </a:p>
        </p:txBody>
      </p:sp>
      <p:pic>
        <p:nvPicPr>
          <p:cNvPr id="5" name="Content Placeholder 4">
            <a:extLst>
              <a:ext uri="{FF2B5EF4-FFF2-40B4-BE49-F238E27FC236}">
                <a16:creationId xmlns:a16="http://schemas.microsoft.com/office/drawing/2014/main" id="{2E5A1633-1177-468E-94AE-52C33B55910D}"/>
              </a:ext>
            </a:extLst>
          </p:cNvPr>
          <p:cNvPicPr>
            <a:picLocks noGrp="1" noChangeAspect="1"/>
          </p:cNvPicPr>
          <p:nvPr>
            <p:ph sz="quarter" idx="13"/>
          </p:nvPr>
        </p:nvPicPr>
        <p:blipFill>
          <a:blip r:embed="rId2"/>
          <a:stretch>
            <a:fillRect/>
          </a:stretch>
        </p:blipFill>
        <p:spPr>
          <a:xfrm>
            <a:off x="3302493" y="1744700"/>
            <a:ext cx="4744614" cy="3630575"/>
          </a:xfrm>
        </p:spPr>
      </p:pic>
    </p:spTree>
    <p:extLst>
      <p:ext uri="{BB962C8B-B14F-4D97-AF65-F5344CB8AC3E}">
        <p14:creationId xmlns:p14="http://schemas.microsoft.com/office/powerpoint/2010/main" val="263824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B239-9599-4B0D-8F99-CAC5A02DF8BF}"/>
              </a:ext>
            </a:extLst>
          </p:cNvPr>
          <p:cNvSpPr>
            <a:spLocks noGrp="1"/>
          </p:cNvSpPr>
          <p:nvPr>
            <p:ph type="title"/>
          </p:nvPr>
        </p:nvSpPr>
        <p:spPr>
          <a:xfrm>
            <a:off x="694679" y="685800"/>
            <a:ext cx="10396882" cy="1151965"/>
          </a:xfrm>
        </p:spPr>
        <p:txBody>
          <a:bodyPr/>
          <a:lstStyle/>
          <a:p>
            <a:r>
              <a:rPr lang="en-IN" dirty="0"/>
              <a:t>1. DYNAMIC PROGRAMMING</a:t>
            </a:r>
          </a:p>
        </p:txBody>
      </p:sp>
      <p:sp>
        <p:nvSpPr>
          <p:cNvPr id="3" name="Content Placeholder 2">
            <a:extLst>
              <a:ext uri="{FF2B5EF4-FFF2-40B4-BE49-F238E27FC236}">
                <a16:creationId xmlns:a16="http://schemas.microsoft.com/office/drawing/2014/main" id="{D40DDEAE-B731-41F4-AF60-26DBF9C2C77F}"/>
              </a:ext>
            </a:extLst>
          </p:cNvPr>
          <p:cNvSpPr>
            <a:spLocks noGrp="1"/>
          </p:cNvSpPr>
          <p:nvPr>
            <p:ph sz="quarter" idx="13"/>
          </p:nvPr>
        </p:nvSpPr>
        <p:spPr/>
        <p:txBody>
          <a:bodyPr>
            <a:normAutofit/>
          </a:bodyPr>
          <a:lstStyle/>
          <a:p>
            <a:r>
              <a:rPr lang="en-US" dirty="0">
                <a:latin typeface="Bahnschrift Condensed" panose="020B0502040204020203" pitchFamily="34" charset="0"/>
              </a:rPr>
              <a:t>Dynamic programming (usually referred to as </a:t>
            </a:r>
            <a:r>
              <a:rPr lang="en-US" b="1" dirty="0">
                <a:latin typeface="Bahnschrift Condensed" panose="020B0502040204020203" pitchFamily="34" charset="0"/>
              </a:rPr>
              <a:t>DP</a:t>
            </a:r>
            <a:r>
              <a:rPr lang="en-US" dirty="0">
                <a:latin typeface="Bahnschrift Condensed" panose="020B0502040204020203" pitchFamily="34" charset="0"/>
              </a:rPr>
              <a:t> ) is a very powerful technique to solve a particular class of problems. It demands very elegant formulation of the approach and simple thinking and the coding part is very easy. The idea is very simple, If you have solved a problem with the given input, then save the result for future reference, so as to avoid solving the same problem again.. shortly </a:t>
            </a:r>
            <a:r>
              <a:rPr lang="en-US" i="1" dirty="0">
                <a:latin typeface="Bahnschrift Condensed" panose="020B0502040204020203" pitchFamily="34" charset="0"/>
              </a:rPr>
              <a:t>'Remember your Past'</a:t>
            </a:r>
            <a:r>
              <a:rPr lang="en-US" dirty="0">
                <a:latin typeface="Bahnschrift Condensed" panose="020B0502040204020203" pitchFamily="34" charset="0"/>
              </a:rPr>
              <a:t> :) .  If the given problem can be broken up in to smaller sub-problems and these smaller subproblems are in turn divided in to still-smaller ones, and in this process, if you observe some over-lapping subproblems, then its a big hint for </a:t>
            </a:r>
            <a:r>
              <a:rPr lang="en-US" u="sng" dirty="0">
                <a:latin typeface="Bahnschrift Condensed" panose="020B0502040204020203" pitchFamily="34" charset="0"/>
                <a:hlinkClick r:id="rId2"/>
              </a:rPr>
              <a:t>DP</a:t>
            </a:r>
            <a:r>
              <a:rPr lang="en-US" dirty="0">
                <a:latin typeface="Bahnschrift Condensed" panose="020B0502040204020203" pitchFamily="34" charset="0"/>
              </a:rPr>
              <a:t>. Also, the optimal solutions to the subproblems contribute to the optimal solution of the given problem.</a:t>
            </a:r>
          </a:p>
          <a:p>
            <a:endParaRPr lang="en-IN" dirty="0"/>
          </a:p>
        </p:txBody>
      </p:sp>
    </p:spTree>
    <p:extLst>
      <p:ext uri="{BB962C8B-B14F-4D97-AF65-F5344CB8AC3E}">
        <p14:creationId xmlns:p14="http://schemas.microsoft.com/office/powerpoint/2010/main" val="12714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4E36-9020-4E1E-8575-92CA4EC8215C}"/>
              </a:ext>
            </a:extLst>
          </p:cNvPr>
          <p:cNvSpPr>
            <a:spLocks noGrp="1"/>
          </p:cNvSpPr>
          <p:nvPr>
            <p:ph type="title"/>
          </p:nvPr>
        </p:nvSpPr>
        <p:spPr/>
        <p:txBody>
          <a:bodyPr/>
          <a:lstStyle/>
          <a:p>
            <a:r>
              <a:rPr lang="en-IN" dirty="0"/>
              <a:t>                        THANK YOU </a:t>
            </a:r>
          </a:p>
        </p:txBody>
      </p:sp>
      <p:sp>
        <p:nvSpPr>
          <p:cNvPr id="3" name="Content Placeholder 2">
            <a:extLst>
              <a:ext uri="{FF2B5EF4-FFF2-40B4-BE49-F238E27FC236}">
                <a16:creationId xmlns:a16="http://schemas.microsoft.com/office/drawing/2014/main" id="{17279C43-92F3-4CF3-AF3A-773C6CDB1892}"/>
              </a:ext>
            </a:extLst>
          </p:cNvPr>
          <p:cNvSpPr>
            <a:spLocks noGrp="1"/>
          </p:cNvSpPr>
          <p:nvPr>
            <p:ph sz="quarter" idx="13"/>
          </p:nvPr>
        </p:nvSpPr>
        <p:spPr/>
        <p:txBody>
          <a:bodyPr/>
          <a:lstStyle/>
          <a:p>
            <a:pPr marL="0" indent="0">
              <a:buNone/>
            </a:pPr>
            <a:r>
              <a:rPr lang="en-IN" dirty="0"/>
              <a:t>I HAVE SOLVED MORE PROBLEMS ON THE ABOVE ALGORITHMS ON MY TUBE CHANNEL “INTERVIEW AALA”</a:t>
            </a:r>
          </a:p>
        </p:txBody>
      </p:sp>
    </p:spTree>
    <p:extLst>
      <p:ext uri="{BB962C8B-B14F-4D97-AF65-F5344CB8AC3E}">
        <p14:creationId xmlns:p14="http://schemas.microsoft.com/office/powerpoint/2010/main" val="87795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396C-B169-4BED-AF4B-BE2EA2F8C719}"/>
              </a:ext>
            </a:extLst>
          </p:cNvPr>
          <p:cNvSpPr>
            <a:spLocks noGrp="1"/>
          </p:cNvSpPr>
          <p:nvPr>
            <p:ph type="title"/>
          </p:nvPr>
        </p:nvSpPr>
        <p:spPr/>
        <p:txBody>
          <a:bodyPr/>
          <a:lstStyle/>
          <a:p>
            <a:r>
              <a:rPr lang="en-IN" dirty="0"/>
              <a:t>TWO WAYS OF SOLVING DP PROBLEMS</a:t>
            </a:r>
          </a:p>
        </p:txBody>
      </p:sp>
      <p:sp>
        <p:nvSpPr>
          <p:cNvPr id="3" name="Content Placeholder 2">
            <a:extLst>
              <a:ext uri="{FF2B5EF4-FFF2-40B4-BE49-F238E27FC236}">
                <a16:creationId xmlns:a16="http://schemas.microsoft.com/office/drawing/2014/main" id="{C19FD4F7-E2C2-45D4-A84C-4CC6CAD0AC21}"/>
              </a:ext>
            </a:extLst>
          </p:cNvPr>
          <p:cNvSpPr>
            <a:spLocks noGrp="1"/>
          </p:cNvSpPr>
          <p:nvPr>
            <p:ph sz="quarter" idx="13"/>
          </p:nvPr>
        </p:nvSpPr>
        <p:spPr/>
        <p:txBody>
          <a:bodyPr>
            <a:normAutofit/>
          </a:bodyPr>
          <a:lstStyle/>
          <a:p>
            <a:r>
              <a:rPr lang="en-US" b="1" dirty="0">
                <a:latin typeface="Bahnschrift Condensed" panose="020B0502040204020203" pitchFamily="34" charset="0"/>
              </a:rPr>
              <a:t>1.) Top-Down : </a:t>
            </a:r>
            <a:r>
              <a:rPr lang="en-US" dirty="0">
                <a:latin typeface="Bahnschrift Condensed" panose="020B0502040204020203" pitchFamily="34" charset="0"/>
              </a:rPr>
              <a:t>Start solving the given problem by breaking it down. If you see that the problem has been solved already, then just return the saved answer. If it has not been solved, solve it and save the answer. This is usually easy to think of and very intuitive. This is referred to as </a:t>
            </a:r>
            <a:r>
              <a:rPr lang="en-US" b="1" i="1" dirty="0" err="1">
                <a:latin typeface="Bahnschrift Condensed" panose="020B0502040204020203" pitchFamily="34" charset="0"/>
              </a:rPr>
              <a:t>Memoization</a:t>
            </a:r>
            <a:r>
              <a:rPr lang="en-US" dirty="0">
                <a:latin typeface="Bahnschrift Condensed" panose="020B0502040204020203" pitchFamily="34" charset="0"/>
              </a:rPr>
              <a:t>.</a:t>
            </a:r>
          </a:p>
          <a:p>
            <a:r>
              <a:rPr lang="en-US" b="1" dirty="0">
                <a:latin typeface="Bahnschrift Condensed" panose="020B0502040204020203" pitchFamily="34" charset="0"/>
              </a:rPr>
              <a:t>2.) Bottom-Up</a:t>
            </a:r>
            <a:r>
              <a:rPr lang="en-US" dirty="0">
                <a:latin typeface="Bahnschrift Condensed" panose="020B0502040204020203" pitchFamily="34" charset="0"/>
              </a:rPr>
              <a:t> </a:t>
            </a:r>
            <a:r>
              <a:rPr lang="en-US" b="1" dirty="0">
                <a:latin typeface="Bahnschrift Condensed" panose="020B0502040204020203" pitchFamily="34" charset="0"/>
              </a:rPr>
              <a:t>:</a:t>
            </a:r>
            <a:r>
              <a:rPr lang="en-US" dirty="0">
                <a:latin typeface="Bahnschrift Condensed" panose="020B0502040204020203" pitchFamily="34" charset="0"/>
              </a:rPr>
              <a:t> Analyze the problem and see the order in which the sub-problems are solved and start solving from the trivial subproblem, up towards the given problem. In this process, it is guaranteed that the subproblems are solved before solving the problem. This is referred to as </a:t>
            </a:r>
            <a:r>
              <a:rPr lang="en-US" b="1" i="1" dirty="0">
                <a:latin typeface="Bahnschrift Condensed" panose="020B0502040204020203" pitchFamily="34" charset="0"/>
              </a:rPr>
              <a:t>Dynamic Programming</a:t>
            </a:r>
            <a:r>
              <a:rPr lang="en-US" dirty="0">
                <a:latin typeface="Bahnschrift Condensed" panose="020B0502040204020203" pitchFamily="34" charset="0"/>
              </a:rPr>
              <a:t>.</a:t>
            </a:r>
          </a:p>
          <a:p>
            <a:endParaRPr lang="en-IN" dirty="0"/>
          </a:p>
        </p:txBody>
      </p:sp>
    </p:spTree>
    <p:extLst>
      <p:ext uri="{BB962C8B-B14F-4D97-AF65-F5344CB8AC3E}">
        <p14:creationId xmlns:p14="http://schemas.microsoft.com/office/powerpoint/2010/main" val="226301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75C6-F926-4A5A-94E6-0AE4784A1C9C}"/>
              </a:ext>
            </a:extLst>
          </p:cNvPr>
          <p:cNvSpPr>
            <a:spLocks noGrp="1"/>
          </p:cNvSpPr>
          <p:nvPr>
            <p:ph type="title"/>
          </p:nvPr>
        </p:nvSpPr>
        <p:spPr/>
        <p:txBody>
          <a:bodyPr>
            <a:normAutofit/>
          </a:bodyPr>
          <a:lstStyle/>
          <a:p>
            <a:r>
              <a:rPr lang="en-IN" dirty="0"/>
              <a:t>EXAMPLE OF DYNAMIC PROGRAMMING</a:t>
            </a:r>
          </a:p>
        </p:txBody>
      </p:sp>
      <p:sp>
        <p:nvSpPr>
          <p:cNvPr id="3" name="Content Placeholder 2">
            <a:extLst>
              <a:ext uri="{FF2B5EF4-FFF2-40B4-BE49-F238E27FC236}">
                <a16:creationId xmlns:a16="http://schemas.microsoft.com/office/drawing/2014/main" id="{8D27F837-E58B-4D42-9437-7DC7BCC7CA9F}"/>
              </a:ext>
            </a:extLst>
          </p:cNvPr>
          <p:cNvSpPr>
            <a:spLocks noGrp="1"/>
          </p:cNvSpPr>
          <p:nvPr>
            <p:ph sz="quarter" idx="13"/>
          </p:nvPr>
        </p:nvSpPr>
        <p:spPr/>
        <p:txBody>
          <a:bodyPr/>
          <a:lstStyle/>
          <a:p>
            <a:pPr marL="0" indent="0">
              <a:buNone/>
            </a:pPr>
            <a:r>
              <a:rPr lang="en-US" dirty="0"/>
              <a:t>Count all possible paths from top left to bottom right of a  m X n matrix</a:t>
            </a:r>
          </a:p>
          <a:p>
            <a:pPr marL="0" indent="0">
              <a:buNone/>
            </a:pPr>
            <a:r>
              <a:rPr lang="en-US" dirty="0">
                <a:latin typeface="Bahnschrift Condensed" panose="020B0502040204020203" pitchFamily="34" charset="0"/>
              </a:rPr>
              <a:t>The problem is to count all the possible paths from top left to bottom right of a m X n matrix with the constraints that </a:t>
            </a:r>
            <a:r>
              <a:rPr lang="en-US" b="1" i="1" dirty="0">
                <a:latin typeface="Bahnschrift Condensed" panose="020B0502040204020203" pitchFamily="34" charset="0"/>
              </a:rPr>
              <a:t>from each cell you can either move only to right or down</a:t>
            </a:r>
            <a:endParaRPr lang="en-US" dirty="0">
              <a:latin typeface="Bahnschrift Condensed" panose="020B0502040204020203" pitchFamily="34" charset="0"/>
            </a:endParaRPr>
          </a:p>
          <a:p>
            <a:endParaRPr lang="en-IN" dirty="0">
              <a:latin typeface="Bahnschrift Condensed" panose="020B0502040204020203" pitchFamily="34" charset="0"/>
            </a:endParaRPr>
          </a:p>
        </p:txBody>
      </p:sp>
    </p:spTree>
    <p:extLst>
      <p:ext uri="{BB962C8B-B14F-4D97-AF65-F5344CB8AC3E}">
        <p14:creationId xmlns:p14="http://schemas.microsoft.com/office/powerpoint/2010/main" val="303929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0C13-0927-4D37-9886-E78909E1B46F}"/>
              </a:ext>
            </a:extLst>
          </p:cNvPr>
          <p:cNvSpPr>
            <a:spLocks noGrp="1"/>
          </p:cNvSpPr>
          <p:nvPr>
            <p:ph type="title"/>
          </p:nvPr>
        </p:nvSpPr>
        <p:spPr>
          <a:xfrm>
            <a:off x="676923" y="685800"/>
            <a:ext cx="10396882" cy="1151965"/>
          </a:xfrm>
        </p:spPr>
        <p:txBody>
          <a:bodyPr/>
          <a:lstStyle/>
          <a:p>
            <a:r>
              <a:rPr lang="en-IN" dirty="0"/>
              <a:t>               solution   algorithm</a:t>
            </a:r>
          </a:p>
        </p:txBody>
      </p:sp>
      <p:pic>
        <p:nvPicPr>
          <p:cNvPr id="6" name="Content Placeholder 5">
            <a:extLst>
              <a:ext uri="{FF2B5EF4-FFF2-40B4-BE49-F238E27FC236}">
                <a16:creationId xmlns:a16="http://schemas.microsoft.com/office/drawing/2014/main" id="{0C5396C3-187A-4C0C-9BE7-20D5B9377D37}"/>
              </a:ext>
            </a:extLst>
          </p:cNvPr>
          <p:cNvPicPr>
            <a:picLocks noGrp="1" noChangeAspect="1"/>
          </p:cNvPicPr>
          <p:nvPr>
            <p:ph sz="quarter" idx="13"/>
          </p:nvPr>
        </p:nvPicPr>
        <p:blipFill>
          <a:blip r:embed="rId2"/>
          <a:stretch>
            <a:fillRect/>
          </a:stretch>
        </p:blipFill>
        <p:spPr>
          <a:xfrm>
            <a:off x="2901723" y="1837765"/>
            <a:ext cx="5607995" cy="3311525"/>
          </a:xfrm>
        </p:spPr>
      </p:pic>
    </p:spTree>
    <p:extLst>
      <p:ext uri="{BB962C8B-B14F-4D97-AF65-F5344CB8AC3E}">
        <p14:creationId xmlns:p14="http://schemas.microsoft.com/office/powerpoint/2010/main" val="65357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C249-B43C-4671-93A3-41B877EF88E5}"/>
              </a:ext>
            </a:extLst>
          </p:cNvPr>
          <p:cNvSpPr>
            <a:spLocks noGrp="1"/>
          </p:cNvSpPr>
          <p:nvPr>
            <p:ph type="title"/>
          </p:nvPr>
        </p:nvSpPr>
        <p:spPr/>
        <p:txBody>
          <a:bodyPr>
            <a:normAutofit fontScale="90000"/>
          </a:bodyPr>
          <a:lstStyle/>
          <a:p>
            <a:r>
              <a:rPr lang="en-IN" dirty="0"/>
              <a:t>For the explanation part , </a:t>
            </a:r>
            <a:br>
              <a:rPr lang="en-IN" dirty="0"/>
            </a:br>
            <a:r>
              <a:rPr lang="en-IN" dirty="0"/>
              <a:t>I am attaching my self made video </a:t>
            </a:r>
            <a:br>
              <a:rPr lang="en-IN" dirty="0"/>
            </a:br>
            <a:endParaRPr lang="en-IN" dirty="0"/>
          </a:p>
        </p:txBody>
      </p:sp>
      <p:pic>
        <p:nvPicPr>
          <p:cNvPr id="4" name="Online Media 3" title="LEETCODE: UNIQUE WAYS [DYNAMIC PROGRAMMING]">
            <a:hlinkClick r:id="" action="ppaction://media"/>
            <a:extLst>
              <a:ext uri="{FF2B5EF4-FFF2-40B4-BE49-F238E27FC236}">
                <a16:creationId xmlns:a16="http://schemas.microsoft.com/office/drawing/2014/main" id="{26206BD1-25AA-496B-9446-5315D5FAFD74}"/>
              </a:ext>
            </a:extLst>
          </p:cNvPr>
          <p:cNvPicPr>
            <a:picLocks noGrp="1" noRot="1" noChangeAspect="1"/>
          </p:cNvPicPr>
          <p:nvPr>
            <p:ph sz="quarter" idx="13"/>
            <a:videoFile r:link="rId1"/>
          </p:nvPr>
        </p:nvPicPr>
        <p:blipFill>
          <a:blip r:embed="rId3"/>
          <a:stretch>
            <a:fillRect/>
          </a:stretch>
        </p:blipFill>
        <p:spPr>
          <a:xfrm>
            <a:off x="2940050" y="2063750"/>
            <a:ext cx="5786700" cy="3255409"/>
          </a:xfrm>
          <a:prstGeom prst="rect">
            <a:avLst/>
          </a:prstGeom>
        </p:spPr>
      </p:pic>
    </p:spTree>
    <p:extLst>
      <p:ext uri="{BB962C8B-B14F-4D97-AF65-F5344CB8AC3E}">
        <p14:creationId xmlns:p14="http://schemas.microsoft.com/office/powerpoint/2010/main" val="42003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4B14-DFED-44F7-A777-9AD31A5D17A0}"/>
              </a:ext>
            </a:extLst>
          </p:cNvPr>
          <p:cNvSpPr>
            <a:spLocks noGrp="1"/>
          </p:cNvSpPr>
          <p:nvPr>
            <p:ph type="title"/>
          </p:nvPr>
        </p:nvSpPr>
        <p:spPr/>
        <p:txBody>
          <a:bodyPr/>
          <a:lstStyle/>
          <a:p>
            <a:r>
              <a:rPr lang="en-IN" dirty="0"/>
              <a:t>2. Greedy algorithm</a:t>
            </a:r>
          </a:p>
        </p:txBody>
      </p:sp>
      <p:sp>
        <p:nvSpPr>
          <p:cNvPr id="3" name="Content Placeholder 2">
            <a:extLst>
              <a:ext uri="{FF2B5EF4-FFF2-40B4-BE49-F238E27FC236}">
                <a16:creationId xmlns:a16="http://schemas.microsoft.com/office/drawing/2014/main" id="{0EF638C9-AE2C-4CF4-B711-A8610677D028}"/>
              </a:ext>
            </a:extLst>
          </p:cNvPr>
          <p:cNvSpPr>
            <a:spLocks noGrp="1"/>
          </p:cNvSpPr>
          <p:nvPr>
            <p:ph sz="quarter" idx="13"/>
          </p:nvPr>
        </p:nvSpPr>
        <p:spPr>
          <a:xfrm>
            <a:off x="685801" y="1773405"/>
            <a:ext cx="10394707" cy="3311189"/>
          </a:xfrm>
        </p:spPr>
        <p:txBody>
          <a:bodyPr/>
          <a:lstStyle/>
          <a:p>
            <a:pPr marL="0" indent="0">
              <a:buNone/>
            </a:pPr>
            <a:r>
              <a:rPr lang="en-US" dirty="0"/>
              <a:t> </a:t>
            </a:r>
            <a:r>
              <a:rPr lang="en-US" dirty="0">
                <a:latin typeface="Bahnschrift Condensed" panose="020B0502040204020203" pitchFamily="34" charset="0"/>
              </a:rPr>
              <a:t>A </a:t>
            </a:r>
            <a:r>
              <a:rPr lang="en-US" b="1" dirty="0">
                <a:latin typeface="Bahnschrift Condensed" panose="020B0502040204020203" pitchFamily="34" charset="0"/>
              </a:rPr>
              <a:t>greedy algorithm is</a:t>
            </a:r>
            <a:r>
              <a:rPr lang="en-US" dirty="0">
                <a:latin typeface="Bahnschrift Condensed" panose="020B0502040204020203" pitchFamily="34" charset="0"/>
              </a:rPr>
              <a:t> a simple, intuitive </a:t>
            </a:r>
            <a:r>
              <a:rPr lang="en-US" b="1" dirty="0">
                <a:latin typeface="Bahnschrift Condensed" panose="020B0502040204020203" pitchFamily="34" charset="0"/>
              </a:rPr>
              <a:t>algorithm</a:t>
            </a:r>
            <a:r>
              <a:rPr lang="en-US" dirty="0">
                <a:latin typeface="Bahnschrift Condensed" panose="020B0502040204020203" pitchFamily="34" charset="0"/>
              </a:rPr>
              <a:t> that </a:t>
            </a:r>
            <a:r>
              <a:rPr lang="en-US" b="1" dirty="0">
                <a:latin typeface="Bahnschrift Condensed" panose="020B0502040204020203" pitchFamily="34" charset="0"/>
              </a:rPr>
              <a:t>is</a:t>
            </a:r>
            <a:r>
              <a:rPr lang="en-US" dirty="0">
                <a:latin typeface="Bahnschrift Condensed" panose="020B0502040204020203" pitchFamily="34" charset="0"/>
              </a:rPr>
              <a:t> used in optimization problems. The </a:t>
            </a:r>
            <a:r>
              <a:rPr lang="en-US" b="1" dirty="0">
                <a:latin typeface="Bahnschrift Condensed" panose="020B0502040204020203" pitchFamily="34" charset="0"/>
              </a:rPr>
              <a:t>algorithm</a:t>
            </a:r>
            <a:r>
              <a:rPr lang="en-US" dirty="0">
                <a:latin typeface="Bahnschrift Condensed" panose="020B0502040204020203" pitchFamily="34" charset="0"/>
              </a:rPr>
              <a:t> makes the optimal choice at each step as it attempts to find the overall optimal way to solve the entire problem</a:t>
            </a:r>
            <a:endParaRPr lang="en-IN" dirty="0">
              <a:latin typeface="Bahnschrift Condensed" panose="020B0502040204020203" pitchFamily="34" charset="0"/>
            </a:endParaRPr>
          </a:p>
        </p:txBody>
      </p:sp>
    </p:spTree>
    <p:extLst>
      <p:ext uri="{BB962C8B-B14F-4D97-AF65-F5344CB8AC3E}">
        <p14:creationId xmlns:p14="http://schemas.microsoft.com/office/powerpoint/2010/main" val="45118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BCC8-9822-490A-BA7C-27705A04AAAC}"/>
              </a:ext>
            </a:extLst>
          </p:cNvPr>
          <p:cNvSpPr>
            <a:spLocks noGrp="1"/>
          </p:cNvSpPr>
          <p:nvPr>
            <p:ph type="title"/>
          </p:nvPr>
        </p:nvSpPr>
        <p:spPr/>
        <p:txBody>
          <a:bodyPr/>
          <a:lstStyle/>
          <a:p>
            <a:r>
              <a:rPr lang="en-IN" dirty="0"/>
              <a:t>EXAMPLE OF GREEDY METHOD</a:t>
            </a:r>
          </a:p>
        </p:txBody>
      </p:sp>
      <p:sp>
        <p:nvSpPr>
          <p:cNvPr id="3" name="Content Placeholder 2">
            <a:extLst>
              <a:ext uri="{FF2B5EF4-FFF2-40B4-BE49-F238E27FC236}">
                <a16:creationId xmlns:a16="http://schemas.microsoft.com/office/drawing/2014/main" id="{649936A1-20BD-4EBC-B512-1178CE343813}"/>
              </a:ext>
            </a:extLst>
          </p:cNvPr>
          <p:cNvSpPr>
            <a:spLocks noGrp="1"/>
          </p:cNvSpPr>
          <p:nvPr>
            <p:ph sz="quarter" idx="13"/>
          </p:nvPr>
        </p:nvSpPr>
        <p:spPr/>
        <p:txBody>
          <a:bodyPr/>
          <a:lstStyle/>
          <a:p>
            <a:pPr marL="0" indent="0">
              <a:buNone/>
            </a:pPr>
            <a:r>
              <a:rPr lang="en-US" dirty="0"/>
              <a:t>THE JUMP GAME</a:t>
            </a:r>
          </a:p>
          <a:p>
            <a:r>
              <a:rPr lang="en-US" dirty="0">
                <a:latin typeface="Bahnschrift Condensed" panose="020B0502040204020203" pitchFamily="34" charset="0"/>
              </a:rPr>
              <a:t>Given an array of non-negative integers, you are initially positioned at the first index of the array.</a:t>
            </a:r>
          </a:p>
          <a:p>
            <a:r>
              <a:rPr lang="en-US" dirty="0">
                <a:latin typeface="Bahnschrift Condensed" panose="020B0502040204020203" pitchFamily="34" charset="0"/>
              </a:rPr>
              <a:t>Each element in the array represents your maximum jump length at that position.</a:t>
            </a:r>
          </a:p>
          <a:p>
            <a:r>
              <a:rPr lang="en-US" dirty="0">
                <a:latin typeface="Bahnschrift Condensed" panose="020B0502040204020203" pitchFamily="34" charset="0"/>
              </a:rPr>
              <a:t>Determine if you are able to reach the last index.</a:t>
            </a:r>
          </a:p>
          <a:p>
            <a:pPr marL="0" indent="0">
              <a:buNone/>
            </a:pPr>
            <a:endParaRPr lang="en-IN" dirty="0"/>
          </a:p>
        </p:txBody>
      </p:sp>
    </p:spTree>
    <p:extLst>
      <p:ext uri="{BB962C8B-B14F-4D97-AF65-F5344CB8AC3E}">
        <p14:creationId xmlns:p14="http://schemas.microsoft.com/office/powerpoint/2010/main" val="150818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A75E-112C-4F86-84D8-E64C9592F866}"/>
              </a:ext>
            </a:extLst>
          </p:cNvPr>
          <p:cNvSpPr>
            <a:spLocks noGrp="1"/>
          </p:cNvSpPr>
          <p:nvPr>
            <p:ph type="title"/>
          </p:nvPr>
        </p:nvSpPr>
        <p:spPr/>
        <p:txBody>
          <a:bodyPr/>
          <a:lstStyle/>
          <a:p>
            <a:r>
              <a:rPr lang="en-IN" dirty="0"/>
              <a:t>               solution   algorithm</a:t>
            </a:r>
          </a:p>
        </p:txBody>
      </p:sp>
      <p:pic>
        <p:nvPicPr>
          <p:cNvPr id="5" name="Content Placeholder 4">
            <a:extLst>
              <a:ext uri="{FF2B5EF4-FFF2-40B4-BE49-F238E27FC236}">
                <a16:creationId xmlns:a16="http://schemas.microsoft.com/office/drawing/2014/main" id="{72B6A10C-7D7F-44E9-87CD-70FDF7DA66CE}"/>
              </a:ext>
            </a:extLst>
          </p:cNvPr>
          <p:cNvPicPr>
            <a:picLocks noGrp="1" noChangeAspect="1"/>
          </p:cNvPicPr>
          <p:nvPr>
            <p:ph sz="quarter" idx="13"/>
          </p:nvPr>
        </p:nvPicPr>
        <p:blipFill>
          <a:blip r:embed="rId2"/>
          <a:stretch>
            <a:fillRect/>
          </a:stretch>
        </p:blipFill>
        <p:spPr>
          <a:xfrm>
            <a:off x="3541925" y="1921707"/>
            <a:ext cx="4007996" cy="3311525"/>
          </a:xfrm>
        </p:spPr>
      </p:pic>
    </p:spTree>
    <p:extLst>
      <p:ext uri="{BB962C8B-B14F-4D97-AF65-F5344CB8AC3E}">
        <p14:creationId xmlns:p14="http://schemas.microsoft.com/office/powerpoint/2010/main" val="15819650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714</TotalTime>
  <Words>862</Words>
  <Application>Microsoft Office PowerPoint</Application>
  <PresentationFormat>Widescreen</PresentationFormat>
  <Paragraphs>48</Paragraphs>
  <Slides>20</Slides>
  <Notes>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Bahnschrift Condensed</vt:lpstr>
      <vt:lpstr>Impact</vt:lpstr>
      <vt:lpstr>Main Event</vt:lpstr>
      <vt:lpstr>DESIGN AND ANALYSIS OF  ALGORITHMS</vt:lpstr>
      <vt:lpstr>1. DYNAMIC PROGRAMMING</vt:lpstr>
      <vt:lpstr>TWO WAYS OF SOLVING DP PROBLEMS</vt:lpstr>
      <vt:lpstr>EXAMPLE OF DYNAMIC PROGRAMMING</vt:lpstr>
      <vt:lpstr>               solution   algorithm</vt:lpstr>
      <vt:lpstr>For the explanation part ,  I am attaching my self made video  </vt:lpstr>
      <vt:lpstr>2. Greedy algorithm</vt:lpstr>
      <vt:lpstr>EXAMPLE OF GREEDY METHOD</vt:lpstr>
      <vt:lpstr>               solution   algorithm</vt:lpstr>
      <vt:lpstr>For the explanation part ,  I am attaching my self made video</vt:lpstr>
      <vt:lpstr>3. BACKTRACKING</vt:lpstr>
      <vt:lpstr>EXAMPLE OF BACKTRACKING</vt:lpstr>
      <vt:lpstr>                SOLUTION  ALGORITHM</vt:lpstr>
      <vt:lpstr>For the explanation part ,  I am attaching my self made video</vt:lpstr>
      <vt:lpstr>4. Divide and conquer</vt:lpstr>
      <vt:lpstr>EXAMPLE OF DIVIDE AND CONQUER</vt:lpstr>
      <vt:lpstr>               SOLUTION   ALGORITHM</vt:lpstr>
      <vt:lpstr>5. BOUND AND BRANCH</vt:lpstr>
      <vt:lpstr>EXAMPLE OF BRANCH AND BOUND</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Anand Pandey</dc:creator>
  <cp:lastModifiedBy>Anand Pandey</cp:lastModifiedBy>
  <cp:revision>18</cp:revision>
  <dcterms:created xsi:type="dcterms:W3CDTF">2020-03-26T22:42:25Z</dcterms:created>
  <dcterms:modified xsi:type="dcterms:W3CDTF">2020-03-27T11:04:13Z</dcterms:modified>
</cp:coreProperties>
</file>