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63" r:id="rId7"/>
    <p:sldId id="264" r:id="rId8"/>
    <p:sldId id="266" r:id="rId9"/>
    <p:sldId id="269" r:id="rId10"/>
    <p:sldId id="267" r:id="rId11"/>
    <p:sldId id="270" r:id="rId12"/>
    <p:sldId id="271" r:id="rId13"/>
    <p:sldId id="272" r:id="rId14"/>
    <p:sldId id="273"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6" d="100"/>
          <a:sy n="86" d="100"/>
        </p:scale>
        <p:origin x="57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4/27/2020</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4/27/2020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4/27/2020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4/27/2020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4/27/2020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4/27/2020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4/27/2020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4/27/2020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4/27/2020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0CAF-0BAD-4A71-AC2C-9EBDF07B9EFB}"/>
              </a:ext>
            </a:extLst>
          </p:cNvPr>
          <p:cNvSpPr>
            <a:spLocks noGrp="1"/>
          </p:cNvSpPr>
          <p:nvPr>
            <p:ph type="ctrTitle"/>
          </p:nvPr>
        </p:nvSpPr>
        <p:spPr/>
        <p:txBody>
          <a:bodyPr/>
          <a:lstStyle/>
          <a:p>
            <a:r>
              <a:rPr lang="en-IN" dirty="0"/>
              <a:t>DESIGN AND ANALYSIS OF  ALGORITHMS</a:t>
            </a:r>
          </a:p>
        </p:txBody>
      </p:sp>
      <p:sp>
        <p:nvSpPr>
          <p:cNvPr id="3" name="Subtitle 2">
            <a:extLst>
              <a:ext uri="{FF2B5EF4-FFF2-40B4-BE49-F238E27FC236}">
                <a16:creationId xmlns:a16="http://schemas.microsoft.com/office/drawing/2014/main" id="{B07739ED-13DF-4F8F-997E-AE7D502D6BCA}"/>
              </a:ext>
            </a:extLst>
          </p:cNvPr>
          <p:cNvSpPr>
            <a:spLocks noGrp="1"/>
          </p:cNvSpPr>
          <p:nvPr>
            <p:ph type="subTitle" idx="1"/>
          </p:nvPr>
        </p:nvSpPr>
        <p:spPr/>
        <p:txBody>
          <a:bodyPr/>
          <a:lstStyle/>
          <a:p>
            <a:r>
              <a:rPr lang="en-IN" dirty="0"/>
              <a:t>MADE BY-ANAND PANDEY </a:t>
            </a:r>
          </a:p>
          <a:p>
            <a:r>
              <a:rPr lang="en-IN" dirty="0"/>
              <a:t>CSE ii YEAR      181210009</a:t>
            </a:r>
          </a:p>
        </p:txBody>
      </p:sp>
    </p:spTree>
    <p:extLst>
      <p:ext uri="{BB962C8B-B14F-4D97-AF65-F5344CB8AC3E}">
        <p14:creationId xmlns:p14="http://schemas.microsoft.com/office/powerpoint/2010/main" val="37285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Greedy algorithms -Making change-Knapsack-Prim's-Kruskal's">
            <a:extLst>
              <a:ext uri="{FF2B5EF4-FFF2-40B4-BE49-F238E27FC236}">
                <a16:creationId xmlns:a16="http://schemas.microsoft.com/office/drawing/2014/main" id="{B0DAD0B4-A47A-45E5-9FEB-0F15DD2EB578}"/>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305018" y="550416"/>
            <a:ext cx="8655728" cy="4824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61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FA0E-C6AE-4EB6-AFE6-23E070B1BDC5}"/>
              </a:ext>
            </a:extLst>
          </p:cNvPr>
          <p:cNvSpPr>
            <a:spLocks noGrp="1"/>
          </p:cNvSpPr>
          <p:nvPr>
            <p:ph type="title"/>
          </p:nvPr>
        </p:nvSpPr>
        <p:spPr>
          <a:xfrm>
            <a:off x="683625" y="257454"/>
            <a:ext cx="10396882" cy="1127464"/>
          </a:xfrm>
        </p:spPr>
        <p:txBody>
          <a:bodyPr/>
          <a:lstStyle/>
          <a:p>
            <a:r>
              <a:rPr lang="en-IN" dirty="0"/>
              <a:t>            </a:t>
            </a:r>
            <a:r>
              <a:rPr lang="en-IN" sz="6000" dirty="0"/>
              <a:t>DIJKSTRA’S ALGORITHM</a:t>
            </a:r>
          </a:p>
        </p:txBody>
      </p:sp>
      <p:sp>
        <p:nvSpPr>
          <p:cNvPr id="3" name="Content Placeholder 2">
            <a:extLst>
              <a:ext uri="{FF2B5EF4-FFF2-40B4-BE49-F238E27FC236}">
                <a16:creationId xmlns:a16="http://schemas.microsoft.com/office/drawing/2014/main" id="{E6F4CC42-53BA-4CDE-80F1-C5E5033BE1F7}"/>
              </a:ext>
            </a:extLst>
          </p:cNvPr>
          <p:cNvSpPr>
            <a:spLocks noGrp="1"/>
          </p:cNvSpPr>
          <p:nvPr>
            <p:ph sz="quarter" idx="13"/>
          </p:nvPr>
        </p:nvSpPr>
        <p:spPr>
          <a:xfrm>
            <a:off x="685800" y="1384918"/>
            <a:ext cx="10394707" cy="3989668"/>
          </a:xfrm>
        </p:spPr>
        <p:txBody>
          <a:bodyPr>
            <a:normAutofit/>
          </a:bodyPr>
          <a:lstStyle/>
          <a:p>
            <a:pPr algn="just"/>
            <a:r>
              <a:rPr lang="en-US" dirty="0"/>
              <a:t>In this algorithm, we maintain a list of all the vertices for which, the minimum distance from the source is already calculated.</a:t>
            </a:r>
          </a:p>
          <a:p>
            <a:pPr algn="just"/>
            <a:r>
              <a:rPr lang="en-US" dirty="0"/>
              <a:t>Initially, all distances are set to infinity. Assign the distance for the source vertex as 0.</a:t>
            </a:r>
          </a:p>
          <a:p>
            <a:pPr algn="just"/>
            <a:r>
              <a:rPr lang="en-US" dirty="0"/>
              <a:t>Pick a vertex not included in the list yet and has minimum distance value. Add that to the list. Update distance value for all the vertices adjacent to u. If the path through u to a vertex v is less costly than the previous path, we change the minimum distance value for v.</a:t>
            </a:r>
          </a:p>
          <a:p>
            <a:pPr marL="0" indent="0">
              <a:buNone/>
            </a:pPr>
            <a:endParaRPr lang="en-IN" dirty="0"/>
          </a:p>
        </p:txBody>
      </p:sp>
    </p:spTree>
    <p:extLst>
      <p:ext uri="{BB962C8B-B14F-4D97-AF65-F5344CB8AC3E}">
        <p14:creationId xmlns:p14="http://schemas.microsoft.com/office/powerpoint/2010/main" val="4122467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hat is the complexity of Dijkstra's algorithm? - Quora">
            <a:extLst>
              <a:ext uri="{FF2B5EF4-FFF2-40B4-BE49-F238E27FC236}">
                <a16:creationId xmlns:a16="http://schemas.microsoft.com/office/drawing/2014/main" id="{66191571-CA9B-4212-84D9-673E50D9750F}"/>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352583" y="559293"/>
            <a:ext cx="6347534" cy="474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35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8A87-C18D-4EBF-82FC-25BADB8C6844}"/>
              </a:ext>
            </a:extLst>
          </p:cNvPr>
          <p:cNvSpPr>
            <a:spLocks noGrp="1"/>
          </p:cNvSpPr>
          <p:nvPr>
            <p:ph type="title"/>
          </p:nvPr>
        </p:nvSpPr>
        <p:spPr>
          <a:xfrm>
            <a:off x="0" y="329319"/>
            <a:ext cx="10396882" cy="985420"/>
          </a:xfrm>
        </p:spPr>
        <p:txBody>
          <a:bodyPr>
            <a:normAutofit fontScale="90000"/>
          </a:bodyPr>
          <a:lstStyle/>
          <a:p>
            <a:r>
              <a:rPr lang="en-IN" dirty="0"/>
              <a:t>               </a:t>
            </a:r>
            <a:r>
              <a:rPr lang="en-US" sz="6000" dirty="0"/>
              <a:t>Floyd- Warshall Algorithm</a:t>
            </a:r>
            <a:endParaRPr lang="en-IN" sz="6000" dirty="0"/>
          </a:p>
        </p:txBody>
      </p:sp>
      <p:sp>
        <p:nvSpPr>
          <p:cNvPr id="4" name="Content Placeholder 3">
            <a:extLst>
              <a:ext uri="{FF2B5EF4-FFF2-40B4-BE49-F238E27FC236}">
                <a16:creationId xmlns:a16="http://schemas.microsoft.com/office/drawing/2014/main" id="{2612B2AF-F34D-4F92-B73C-695EF982F029}"/>
              </a:ext>
            </a:extLst>
          </p:cNvPr>
          <p:cNvSpPr>
            <a:spLocks noGrp="1"/>
          </p:cNvSpPr>
          <p:nvPr>
            <p:ph sz="quarter" idx="13"/>
          </p:nvPr>
        </p:nvSpPr>
        <p:spPr/>
        <p:txBody>
          <a:bodyPr/>
          <a:lstStyle/>
          <a:p>
            <a:pPr algn="just"/>
            <a:r>
              <a:rPr lang="en-US" dirty="0"/>
              <a:t>In this algorithm, we make a minimum distance matrix, showing the minimum distance from every vertex to every other vertex, initially equal to the weight of the edge between them, or infinity(INF) if no edge exists.</a:t>
            </a:r>
          </a:p>
          <a:p>
            <a:pPr algn="just"/>
            <a:r>
              <a:rPr lang="en-US" dirty="0"/>
              <a:t>Then, between every v</a:t>
            </a:r>
            <a:r>
              <a:rPr lang="en-US" baseline="-25000" dirty="0"/>
              <a:t>i</a:t>
            </a:r>
            <a:r>
              <a:rPr lang="en-US" dirty="0"/>
              <a:t> and </a:t>
            </a:r>
            <a:r>
              <a:rPr lang="en-US" dirty="0" err="1"/>
              <a:t>v</a:t>
            </a:r>
            <a:r>
              <a:rPr lang="en-US" baseline="-25000" dirty="0" err="1"/>
              <a:t>j</a:t>
            </a:r>
            <a:r>
              <a:rPr lang="en-US" dirty="0"/>
              <a:t>, we select and add the vertices from the first k vertices as intermediate if adding the vertex reduces the minimum distance and update the distance accordingly.</a:t>
            </a:r>
          </a:p>
          <a:p>
            <a:pPr algn="just"/>
            <a:r>
              <a:rPr lang="en-US" dirty="0"/>
              <a:t>Thus, for every pair of vertices, the minimum distance is calculated including some of the other vertices as intermediates if required.</a:t>
            </a:r>
          </a:p>
          <a:p>
            <a:endParaRPr lang="en-IN" dirty="0"/>
          </a:p>
        </p:txBody>
      </p:sp>
    </p:spTree>
    <p:extLst>
      <p:ext uri="{BB962C8B-B14F-4D97-AF65-F5344CB8AC3E}">
        <p14:creationId xmlns:p14="http://schemas.microsoft.com/office/powerpoint/2010/main" val="3421630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rogramming - Java Graph All Pair Shortest Path Algorithms (Floyd ...">
            <a:extLst>
              <a:ext uri="{FF2B5EF4-FFF2-40B4-BE49-F238E27FC236}">
                <a16:creationId xmlns:a16="http://schemas.microsoft.com/office/drawing/2014/main" id="{BA1C804D-C00B-4F45-8277-865B5FEB7801}"/>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707690" y="914400"/>
            <a:ext cx="5450890" cy="3790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548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74E36-9020-4E1E-8575-92CA4EC8215C}"/>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17279C43-92F3-4CF3-AF3A-773C6CDB1892}"/>
              </a:ext>
            </a:extLst>
          </p:cNvPr>
          <p:cNvSpPr>
            <a:spLocks noGrp="1"/>
          </p:cNvSpPr>
          <p:nvPr>
            <p:ph sz="quarter" idx="13"/>
          </p:nvPr>
        </p:nvSpPr>
        <p:spPr/>
        <p:txBody>
          <a:bodyPr>
            <a:normAutofit/>
          </a:bodyPr>
          <a:lstStyle/>
          <a:p>
            <a:pPr marL="0" indent="0">
              <a:buNone/>
            </a:pPr>
            <a:r>
              <a:rPr lang="en-IN" sz="8000" dirty="0"/>
              <a:t>              </a:t>
            </a:r>
            <a:r>
              <a:rPr lang="en-IN" sz="9600" dirty="0"/>
              <a:t>THANK YOU</a:t>
            </a:r>
          </a:p>
          <a:p>
            <a:pPr marL="0" indent="0">
              <a:buNone/>
            </a:pPr>
            <a:endParaRPr lang="en-IN" sz="8000" dirty="0"/>
          </a:p>
        </p:txBody>
      </p:sp>
    </p:spTree>
    <p:extLst>
      <p:ext uri="{BB962C8B-B14F-4D97-AF65-F5344CB8AC3E}">
        <p14:creationId xmlns:p14="http://schemas.microsoft.com/office/powerpoint/2010/main" val="87795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B239-9599-4B0D-8F99-CAC5A02DF8BF}"/>
              </a:ext>
            </a:extLst>
          </p:cNvPr>
          <p:cNvSpPr>
            <a:spLocks noGrp="1"/>
          </p:cNvSpPr>
          <p:nvPr>
            <p:ph type="title"/>
          </p:nvPr>
        </p:nvSpPr>
        <p:spPr>
          <a:xfrm>
            <a:off x="552636" y="446103"/>
            <a:ext cx="10396882" cy="1151965"/>
          </a:xfrm>
        </p:spPr>
        <p:txBody>
          <a:bodyPr/>
          <a:lstStyle/>
          <a:p>
            <a:r>
              <a:rPr lang="en-IN" dirty="0"/>
              <a:t>                           </a:t>
            </a:r>
            <a:r>
              <a:rPr lang="en-IN" sz="7200" dirty="0"/>
              <a:t>GRAPHS</a:t>
            </a:r>
          </a:p>
        </p:txBody>
      </p:sp>
      <p:sp>
        <p:nvSpPr>
          <p:cNvPr id="3" name="Content Placeholder 2">
            <a:extLst>
              <a:ext uri="{FF2B5EF4-FFF2-40B4-BE49-F238E27FC236}">
                <a16:creationId xmlns:a16="http://schemas.microsoft.com/office/drawing/2014/main" id="{D40DDEAE-B731-41F4-AF60-26DBF9C2C77F}"/>
              </a:ext>
            </a:extLst>
          </p:cNvPr>
          <p:cNvSpPr>
            <a:spLocks noGrp="1"/>
          </p:cNvSpPr>
          <p:nvPr>
            <p:ph sz="quarter" idx="13"/>
          </p:nvPr>
        </p:nvSpPr>
        <p:spPr>
          <a:xfrm>
            <a:off x="668045" y="1947987"/>
            <a:ext cx="10394707" cy="3311189"/>
          </a:xfrm>
        </p:spPr>
        <p:txBody>
          <a:bodyPr>
            <a:normAutofit/>
          </a:bodyPr>
          <a:lstStyle/>
          <a:p>
            <a:r>
              <a:rPr lang="en-US" dirty="0"/>
              <a:t>Graphs are mathematical structures that represent pairwise relationships between objects. A graph is a flow structure that represents the relationship between various objects. It can be visualized by using the following two basic components:</a:t>
            </a:r>
          </a:p>
          <a:p>
            <a:r>
              <a:rPr lang="en-US" dirty="0"/>
              <a:t>Nodes: These are the most important components in any graph. Nodes are entities whose relationships are expressed using edges. </a:t>
            </a:r>
          </a:p>
          <a:p>
            <a:r>
              <a:rPr lang="en-US" dirty="0"/>
              <a:t>Edges: Edges are the components that are used to represent the relationships between various nodes in a graph.</a:t>
            </a:r>
          </a:p>
          <a:p>
            <a:endParaRPr lang="en-IN" dirty="0"/>
          </a:p>
        </p:txBody>
      </p:sp>
    </p:spTree>
    <p:extLst>
      <p:ext uri="{BB962C8B-B14F-4D97-AF65-F5344CB8AC3E}">
        <p14:creationId xmlns:p14="http://schemas.microsoft.com/office/powerpoint/2010/main" val="127149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9396C-B169-4BED-AF4B-BE2EA2F8C719}"/>
              </a:ext>
            </a:extLst>
          </p:cNvPr>
          <p:cNvSpPr>
            <a:spLocks noGrp="1"/>
          </p:cNvSpPr>
          <p:nvPr>
            <p:ph type="title"/>
          </p:nvPr>
        </p:nvSpPr>
        <p:spPr/>
        <p:txBody>
          <a:bodyPr/>
          <a:lstStyle/>
          <a:p>
            <a:r>
              <a:rPr lang="en-IN" dirty="0"/>
              <a:t>BREADTH FIRST SEARCH</a:t>
            </a:r>
          </a:p>
        </p:txBody>
      </p:sp>
      <p:sp>
        <p:nvSpPr>
          <p:cNvPr id="3" name="Content Placeholder 2">
            <a:extLst>
              <a:ext uri="{FF2B5EF4-FFF2-40B4-BE49-F238E27FC236}">
                <a16:creationId xmlns:a16="http://schemas.microsoft.com/office/drawing/2014/main" id="{C19FD4F7-E2C2-45D4-A84C-4CC6CAD0AC21}"/>
              </a:ext>
            </a:extLst>
          </p:cNvPr>
          <p:cNvSpPr>
            <a:spLocks noGrp="1"/>
          </p:cNvSpPr>
          <p:nvPr>
            <p:ph sz="quarter" idx="13"/>
          </p:nvPr>
        </p:nvSpPr>
        <p:spPr/>
        <p:txBody>
          <a:bodyPr>
            <a:normAutofit/>
          </a:bodyPr>
          <a:lstStyle/>
          <a:p>
            <a:r>
              <a:rPr lang="en-US" sz="2800" b="1" dirty="0">
                <a:latin typeface="Bahnschrift" panose="020B0502040204020203" pitchFamily="34" charset="0"/>
              </a:rPr>
              <a:t>Breadth-first search</a:t>
            </a:r>
            <a:r>
              <a:rPr lang="en-US" sz="2800" dirty="0">
                <a:latin typeface="Bahnschrift" panose="020B0502040204020203" pitchFamily="34" charset="0"/>
              </a:rPr>
              <a:t> (</a:t>
            </a:r>
            <a:r>
              <a:rPr lang="en-US" sz="2800" b="1" dirty="0">
                <a:latin typeface="Bahnschrift" panose="020B0502040204020203" pitchFamily="34" charset="0"/>
              </a:rPr>
              <a:t>BFS</a:t>
            </a:r>
            <a:r>
              <a:rPr lang="en-US" sz="2800" dirty="0">
                <a:latin typeface="Bahnschrift" panose="020B0502040204020203" pitchFamily="34" charset="0"/>
              </a:rPr>
              <a:t>) </a:t>
            </a:r>
            <a:r>
              <a:rPr lang="en-US" dirty="0"/>
              <a:t>is an algorithm for traversing or searching tree  or graph data structures. It starts at </a:t>
            </a:r>
            <a:r>
              <a:rPr lang="en-US" dirty="0">
                <a:solidFill>
                  <a:srgbClr val="F21213"/>
                </a:solidFill>
              </a:rPr>
              <a:t> </a:t>
            </a:r>
            <a:r>
              <a:rPr lang="en-US" dirty="0">
                <a:solidFill>
                  <a:schemeClr val="tx1">
                    <a:lumMod val="95000"/>
                    <a:lumOff val="5000"/>
                  </a:schemeClr>
                </a:solidFill>
              </a:rPr>
              <a:t>tree  root</a:t>
            </a:r>
            <a:r>
              <a:rPr lang="en-US" dirty="0"/>
              <a:t>, and explores all of the neighbor nodes at the present depth prior to moving on to the nodes at the next depth level.</a:t>
            </a:r>
            <a:endParaRPr lang="en-IN" dirty="0"/>
          </a:p>
        </p:txBody>
      </p:sp>
    </p:spTree>
    <p:extLst>
      <p:ext uri="{BB962C8B-B14F-4D97-AF65-F5344CB8AC3E}">
        <p14:creationId xmlns:p14="http://schemas.microsoft.com/office/powerpoint/2010/main" val="2263012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0C13-0927-4D37-9886-E78909E1B46F}"/>
              </a:ext>
            </a:extLst>
          </p:cNvPr>
          <p:cNvSpPr>
            <a:spLocks noGrp="1"/>
          </p:cNvSpPr>
          <p:nvPr>
            <p:ph type="title"/>
          </p:nvPr>
        </p:nvSpPr>
        <p:spPr>
          <a:xfrm>
            <a:off x="1484791" y="259671"/>
            <a:ext cx="10396882" cy="1151965"/>
          </a:xfrm>
        </p:spPr>
        <p:txBody>
          <a:bodyPr/>
          <a:lstStyle/>
          <a:p>
            <a:r>
              <a:rPr lang="en-IN" dirty="0"/>
              <a:t>              BFS ALGORITHM</a:t>
            </a:r>
          </a:p>
        </p:txBody>
      </p:sp>
      <p:pic>
        <p:nvPicPr>
          <p:cNvPr id="2050" name="Picture 2" descr="Modify The BFS Algorithm Provided To Handle Input ... | Chegg.com">
            <a:extLst>
              <a:ext uri="{FF2B5EF4-FFF2-40B4-BE49-F238E27FC236}">
                <a16:creationId xmlns:a16="http://schemas.microsoft.com/office/drawing/2014/main" id="{14C06413-8990-4A9D-9F17-749A091E205E}"/>
              </a:ext>
            </a:extLst>
          </p:cNvPr>
          <p:cNvPicPr>
            <a:picLocks noGrp="1" noChangeAspect="1" noChangeArrowheads="1"/>
          </p:cNvPicPr>
          <p:nvPr>
            <p:ph sz="quarter" idx="13"/>
          </p:nvPr>
        </p:nvPicPr>
        <p:blipFill rotWithShape="1">
          <a:blip r:embed="rId2">
            <a:extLst>
              <a:ext uri="{28A0092B-C50C-407E-A947-70E740481C1C}">
                <a14:useLocalDpi xmlns:a14="http://schemas.microsoft.com/office/drawing/2010/main" val="0"/>
              </a:ext>
            </a:extLst>
          </a:blip>
          <a:srcRect l="22748" t="24710"/>
          <a:stretch/>
        </p:blipFill>
        <p:spPr bwMode="auto">
          <a:xfrm>
            <a:off x="2133194" y="1343608"/>
            <a:ext cx="6966418" cy="4124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57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4B14-DFED-44F7-A777-9AD31A5D17A0}"/>
              </a:ext>
            </a:extLst>
          </p:cNvPr>
          <p:cNvSpPr>
            <a:spLocks noGrp="1"/>
          </p:cNvSpPr>
          <p:nvPr>
            <p:ph type="title"/>
          </p:nvPr>
        </p:nvSpPr>
        <p:spPr/>
        <p:txBody>
          <a:bodyPr/>
          <a:lstStyle/>
          <a:p>
            <a:r>
              <a:rPr lang="en-IN" dirty="0"/>
              <a:t>DEPTH FIRST SEARCH</a:t>
            </a:r>
          </a:p>
        </p:txBody>
      </p:sp>
      <p:sp>
        <p:nvSpPr>
          <p:cNvPr id="3" name="Content Placeholder 2">
            <a:extLst>
              <a:ext uri="{FF2B5EF4-FFF2-40B4-BE49-F238E27FC236}">
                <a16:creationId xmlns:a16="http://schemas.microsoft.com/office/drawing/2014/main" id="{0EF638C9-AE2C-4CF4-B711-A8610677D028}"/>
              </a:ext>
            </a:extLst>
          </p:cNvPr>
          <p:cNvSpPr>
            <a:spLocks noGrp="1"/>
          </p:cNvSpPr>
          <p:nvPr>
            <p:ph sz="quarter" idx="13"/>
          </p:nvPr>
        </p:nvSpPr>
        <p:spPr>
          <a:xfrm>
            <a:off x="685801" y="1773405"/>
            <a:ext cx="10394707" cy="3311189"/>
          </a:xfrm>
        </p:spPr>
        <p:txBody>
          <a:bodyPr/>
          <a:lstStyle/>
          <a:p>
            <a:pPr marL="0" indent="0">
              <a:buNone/>
            </a:pPr>
            <a:r>
              <a:rPr lang="en-US" sz="2800" b="1" dirty="0">
                <a:latin typeface="Bahnschrift" panose="020B0502040204020203" pitchFamily="34" charset="0"/>
              </a:rPr>
              <a:t>Depth-first search</a:t>
            </a:r>
            <a:r>
              <a:rPr lang="en-US" sz="2800" dirty="0">
                <a:latin typeface="Bahnschrift" panose="020B0502040204020203" pitchFamily="34" charset="0"/>
              </a:rPr>
              <a:t> (</a:t>
            </a:r>
            <a:r>
              <a:rPr lang="en-US" sz="2800" b="1" dirty="0">
                <a:latin typeface="Bahnschrift" panose="020B0502040204020203" pitchFamily="34" charset="0"/>
              </a:rPr>
              <a:t>DFS</a:t>
            </a:r>
            <a:r>
              <a:rPr lang="en-US" sz="2800" dirty="0">
                <a:latin typeface="Bahnschrift" panose="020B0502040204020203" pitchFamily="34" charset="0"/>
              </a:rPr>
              <a:t>) </a:t>
            </a:r>
            <a:r>
              <a:rPr lang="en-US" dirty="0"/>
              <a:t>is an algorithm for traversing or searching </a:t>
            </a:r>
            <a:r>
              <a:rPr lang="en-US" dirty="0" err="1"/>
              <a:t>trEE</a:t>
            </a:r>
            <a:r>
              <a:rPr lang="en-US" dirty="0"/>
              <a:t> or graph data structures. The algorithm starts at the root node (selecting some arbitrary node as the root node in the case of a graph) and explores as far as possible along each branch before backtracking .</a:t>
            </a:r>
            <a:endParaRPr lang="en-IN" dirty="0">
              <a:latin typeface="Bahnschrift Condensed" panose="020B0502040204020203" pitchFamily="34" charset="0"/>
            </a:endParaRPr>
          </a:p>
        </p:txBody>
      </p:sp>
    </p:spTree>
    <p:extLst>
      <p:ext uri="{BB962C8B-B14F-4D97-AF65-F5344CB8AC3E}">
        <p14:creationId xmlns:p14="http://schemas.microsoft.com/office/powerpoint/2010/main" val="45118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3BCC8-9822-490A-BA7C-27705A04AAAC}"/>
              </a:ext>
            </a:extLst>
          </p:cNvPr>
          <p:cNvSpPr>
            <a:spLocks noGrp="1"/>
          </p:cNvSpPr>
          <p:nvPr>
            <p:ph type="title"/>
          </p:nvPr>
        </p:nvSpPr>
        <p:spPr/>
        <p:txBody>
          <a:bodyPr>
            <a:normAutofit fontScale="90000"/>
          </a:bodyPr>
          <a:lstStyle/>
          <a:p>
            <a:r>
              <a:rPr lang="en-IN" sz="6000" dirty="0"/>
              <a:t>ALGORITHM OF DEPTH FIRST SEARCH</a:t>
            </a:r>
          </a:p>
        </p:txBody>
      </p:sp>
      <p:pic>
        <p:nvPicPr>
          <p:cNvPr id="3074" name="Picture 2" descr="Depth First Search (DFS) C++ Program To Traverse A Graph Or Tree">
            <a:extLst>
              <a:ext uri="{FF2B5EF4-FFF2-40B4-BE49-F238E27FC236}">
                <a16:creationId xmlns:a16="http://schemas.microsoft.com/office/drawing/2014/main" id="{60DE0372-5AF8-4CD5-AFCE-B510F1CA0BE0}"/>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116063" y="1837766"/>
            <a:ext cx="4785064" cy="3613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18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A75E-112C-4F86-84D8-E64C9592F866}"/>
              </a:ext>
            </a:extLst>
          </p:cNvPr>
          <p:cNvSpPr>
            <a:spLocks noGrp="1"/>
          </p:cNvSpPr>
          <p:nvPr>
            <p:ph type="title"/>
          </p:nvPr>
        </p:nvSpPr>
        <p:spPr/>
        <p:txBody>
          <a:bodyPr/>
          <a:lstStyle/>
          <a:p>
            <a:r>
              <a:rPr lang="en-IN" dirty="0"/>
              <a:t>               PRIM’S ALGORITHM</a:t>
            </a:r>
          </a:p>
        </p:txBody>
      </p:sp>
      <p:sp>
        <p:nvSpPr>
          <p:cNvPr id="4" name="Content Placeholder 3">
            <a:extLst>
              <a:ext uri="{FF2B5EF4-FFF2-40B4-BE49-F238E27FC236}">
                <a16:creationId xmlns:a16="http://schemas.microsoft.com/office/drawing/2014/main" id="{4891FAF8-E8F4-4917-952B-C9B9781ACE45}"/>
              </a:ext>
            </a:extLst>
          </p:cNvPr>
          <p:cNvSpPr>
            <a:spLocks noGrp="1"/>
          </p:cNvSpPr>
          <p:nvPr>
            <p:ph sz="quarter" idx="13"/>
          </p:nvPr>
        </p:nvSpPr>
        <p:spPr/>
        <p:txBody>
          <a:bodyPr/>
          <a:lstStyle/>
          <a:p>
            <a:r>
              <a:rPr lang="en-US" sz="2400" b="1" dirty="0">
                <a:latin typeface="Bahnschrift" panose="020B0502040204020203" pitchFamily="34" charset="0"/>
              </a:rPr>
              <a:t>Prim's</a:t>
            </a:r>
            <a:r>
              <a:rPr lang="en-US" sz="2400" dirty="0">
                <a:latin typeface="Bahnschrift" panose="020B0502040204020203" pitchFamily="34" charset="0"/>
              </a:rPr>
              <a:t> </a:t>
            </a:r>
            <a:r>
              <a:rPr lang="en-US" sz="2400" b="1" dirty="0">
                <a:latin typeface="Bahnschrift" panose="020B0502040204020203" pitchFamily="34" charset="0"/>
              </a:rPr>
              <a:t>algorithm</a:t>
            </a:r>
            <a:r>
              <a:rPr lang="en-US" sz="2400" dirty="0">
                <a:latin typeface="Bahnschrift" panose="020B0502040204020203" pitchFamily="34" charset="0"/>
              </a:rPr>
              <a:t> </a:t>
            </a:r>
            <a:r>
              <a:rPr lang="en-US" dirty="0"/>
              <a:t>is a greedy algorithm that finds a minimum spanning tree for a weighted undirected graph. This means it finds a subset of the edges that forms a tree that includes every vertex, where the total weight of all the edges in the tree is minimized. The algorithm operates by building this tree one vertex at a time, from an arbitrary starting vertex, at each step adding the cheapest possible connection from the tree to another vertex.</a:t>
            </a:r>
            <a:endParaRPr lang="en-IN" dirty="0"/>
          </a:p>
        </p:txBody>
      </p:sp>
    </p:spTree>
    <p:extLst>
      <p:ext uri="{BB962C8B-B14F-4D97-AF65-F5344CB8AC3E}">
        <p14:creationId xmlns:p14="http://schemas.microsoft.com/office/powerpoint/2010/main" val="1581965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rims Algorithm for Minimum Spanning Tree Analysis - Stack Overflow">
            <a:extLst>
              <a:ext uri="{FF2B5EF4-FFF2-40B4-BE49-F238E27FC236}">
                <a16:creationId xmlns:a16="http://schemas.microsoft.com/office/drawing/2014/main" id="{57514D5F-B741-4664-89FA-6BAB3DE661A2}"/>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947386" y="516153"/>
            <a:ext cx="5504155" cy="477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48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B1DE3-6390-4D13-AF9B-7D334D2EA677}"/>
              </a:ext>
            </a:extLst>
          </p:cNvPr>
          <p:cNvSpPr>
            <a:spLocks noGrp="1"/>
          </p:cNvSpPr>
          <p:nvPr>
            <p:ph type="title"/>
          </p:nvPr>
        </p:nvSpPr>
        <p:spPr>
          <a:xfrm>
            <a:off x="561513" y="162017"/>
            <a:ext cx="10396882" cy="1151965"/>
          </a:xfrm>
        </p:spPr>
        <p:txBody>
          <a:bodyPr/>
          <a:lstStyle/>
          <a:p>
            <a:r>
              <a:rPr lang="en-IN" dirty="0"/>
              <a:t>             KRUSKAL’S  ALGORITHM</a:t>
            </a:r>
          </a:p>
        </p:txBody>
      </p:sp>
      <p:sp>
        <p:nvSpPr>
          <p:cNvPr id="3" name="Rectangle 2">
            <a:extLst>
              <a:ext uri="{FF2B5EF4-FFF2-40B4-BE49-F238E27FC236}">
                <a16:creationId xmlns:a16="http://schemas.microsoft.com/office/drawing/2014/main" id="{7017F0C4-6605-40F8-98FB-F71D242AAC6E}"/>
              </a:ext>
            </a:extLst>
          </p:cNvPr>
          <p:cNvSpPr/>
          <p:nvPr/>
        </p:nvSpPr>
        <p:spPr>
          <a:xfrm>
            <a:off x="857803" y="1455938"/>
            <a:ext cx="9804301" cy="4062651"/>
          </a:xfrm>
          <a:prstGeom prst="rect">
            <a:avLst/>
          </a:prstGeom>
        </p:spPr>
        <p:txBody>
          <a:bodyPr wrap="square">
            <a:spAutoFit/>
          </a:bodyPr>
          <a:lstStyle/>
          <a:p>
            <a:pPr algn="just"/>
            <a:r>
              <a:rPr lang="en-US" sz="2400" dirty="0"/>
              <a:t>In this algorithm, first we sort the edges of the graph with respect to their weights in increasing order in a list.</a:t>
            </a:r>
          </a:p>
          <a:p>
            <a:pPr algn="just"/>
            <a:endParaRPr lang="en-US" sz="2400" dirty="0"/>
          </a:p>
          <a:p>
            <a:pPr algn="just"/>
            <a:r>
              <a:rPr lang="en-US" sz="2400" dirty="0"/>
              <a:t>Then, we start adding the edges from that list one-by-one, such that the small weight edges are added first.</a:t>
            </a:r>
          </a:p>
          <a:p>
            <a:pPr algn="just"/>
            <a:endParaRPr lang="en-US" sz="2400" dirty="0"/>
          </a:p>
          <a:p>
            <a:pPr algn="just"/>
            <a:r>
              <a:rPr lang="en-US" sz="2400" dirty="0"/>
              <a:t>We only add the edges with at least one unvisited node such that no loops are made.</a:t>
            </a:r>
          </a:p>
          <a:p>
            <a:pPr algn="just"/>
            <a:endParaRPr lang="en-US" sz="2400" dirty="0"/>
          </a:p>
          <a:p>
            <a:pPr algn="just"/>
            <a:r>
              <a:rPr lang="en-US" sz="2400" dirty="0"/>
              <a:t>We keep adding edges till all the nodes are visited and no cycles are formed.</a:t>
            </a:r>
          </a:p>
          <a:p>
            <a:pPr algn="just"/>
            <a:endParaRPr lang="en-US" dirty="0"/>
          </a:p>
        </p:txBody>
      </p:sp>
    </p:spTree>
    <p:extLst>
      <p:ext uri="{BB962C8B-B14F-4D97-AF65-F5344CB8AC3E}">
        <p14:creationId xmlns:p14="http://schemas.microsoft.com/office/powerpoint/2010/main" val="31627598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820</TotalTime>
  <Words>594</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Bahnschrift</vt:lpstr>
      <vt:lpstr>Bahnschrift Condensed</vt:lpstr>
      <vt:lpstr>Impact</vt:lpstr>
      <vt:lpstr>Main Event</vt:lpstr>
      <vt:lpstr>DESIGN AND ANALYSIS OF  ALGORITHMS</vt:lpstr>
      <vt:lpstr>                           GRAPHS</vt:lpstr>
      <vt:lpstr>BREADTH FIRST SEARCH</vt:lpstr>
      <vt:lpstr>              BFS ALGORITHM</vt:lpstr>
      <vt:lpstr>DEPTH FIRST SEARCH</vt:lpstr>
      <vt:lpstr>ALGORITHM OF DEPTH FIRST SEARCH</vt:lpstr>
      <vt:lpstr>               PRIM’S ALGORITHM</vt:lpstr>
      <vt:lpstr>PowerPoint Presentation</vt:lpstr>
      <vt:lpstr>             KRUSKAL’S  ALGORITHM</vt:lpstr>
      <vt:lpstr>PowerPoint Presentation</vt:lpstr>
      <vt:lpstr>            DIJKSTRA’S ALGORITHM</vt:lpstr>
      <vt:lpstr>PowerPoint Presentation</vt:lpstr>
      <vt:lpstr>               Floyd- Warshall Algorithm</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Anand Pandey</dc:creator>
  <cp:lastModifiedBy>Anand Pandey</cp:lastModifiedBy>
  <cp:revision>25</cp:revision>
  <dcterms:created xsi:type="dcterms:W3CDTF">2020-03-26T22:42:25Z</dcterms:created>
  <dcterms:modified xsi:type="dcterms:W3CDTF">2020-04-27T09:45:50Z</dcterms:modified>
</cp:coreProperties>
</file>