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BC4-6F7F-4659-8D0E-6F0CB7876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ALL PAIRS SHORTEST PATHS</a:t>
            </a:r>
            <a:br>
              <a:rPr lang="en-IN" dirty="0"/>
            </a:br>
            <a:r>
              <a:rPr lang="en-IN" sz="2800" dirty="0">
                <a:solidFill>
                  <a:schemeClr val="tx1"/>
                </a:solidFill>
              </a:rPr>
              <a:t>-DESIGN AND ANALYSIS OF ALGORITHMS-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682D7-082B-4DC1-9758-43B70928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49823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Name : PRASUN VERMA</a:t>
            </a:r>
          </a:p>
          <a:p>
            <a:pPr algn="l"/>
            <a:r>
              <a:rPr lang="en-IN" dirty="0"/>
              <a:t>Roll No. : 181210036</a:t>
            </a:r>
          </a:p>
          <a:p>
            <a:pPr algn="l"/>
            <a:r>
              <a:rPr lang="en-IN" dirty="0"/>
              <a:t>Branch : CSE - 2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85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0C0-924A-4C3C-8740-0E0CA048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B956-150A-4FB9-BF81-C4EB6DBA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8" y="1488614"/>
            <a:ext cx="8596668" cy="3880773"/>
          </a:xfrm>
        </p:spPr>
        <p:txBody>
          <a:bodyPr/>
          <a:lstStyle/>
          <a:p>
            <a:r>
              <a:rPr lang="en-IN" sz="2400" dirty="0"/>
              <a:t>Create a matrix  A</a:t>
            </a:r>
            <a:r>
              <a:rPr lang="en-IN" sz="2400" baseline="30000" dirty="0"/>
              <a:t>0</a:t>
            </a:r>
            <a:r>
              <a:rPr lang="en-IN" sz="2400" dirty="0"/>
              <a:t> of dimension n*n, where ‘n’ is the no. of vertices.</a:t>
            </a:r>
          </a:p>
          <a:p>
            <a:r>
              <a:rPr lang="en-IN" sz="2400" dirty="0"/>
              <a:t>Remaining Cells are filled :-</a:t>
            </a:r>
          </a:p>
          <a:p>
            <a:pPr marL="0" indent="0">
              <a:buNone/>
            </a:pPr>
            <a:r>
              <a:rPr lang="en-IN" sz="2400" dirty="0"/>
              <a:t> if(A[</a:t>
            </a:r>
            <a:r>
              <a:rPr lang="en-IN" sz="2400" dirty="0" err="1"/>
              <a:t>i</a:t>
            </a:r>
            <a:r>
              <a:rPr lang="en-IN" sz="2400" dirty="0"/>
              <a:t>][j]&gt;A[</a:t>
            </a:r>
            <a:r>
              <a:rPr lang="en-IN" sz="2400" dirty="0" err="1"/>
              <a:t>i</a:t>
            </a:r>
            <a:r>
              <a:rPr lang="en-IN" sz="2400" dirty="0"/>
              <a:t>][k]+A[k][j]) then</a:t>
            </a:r>
          </a:p>
          <a:p>
            <a:pPr marL="0" indent="0">
              <a:buNone/>
            </a:pPr>
            <a:r>
              <a:rPr lang="en-IN" sz="2400" dirty="0"/>
              <a:t>Do A[</a:t>
            </a:r>
            <a:r>
              <a:rPr lang="en-IN" sz="2400" dirty="0" err="1"/>
              <a:t>i</a:t>
            </a:r>
            <a:r>
              <a:rPr lang="en-IN" sz="2400" dirty="0"/>
              <a:t>][j] = A[</a:t>
            </a:r>
            <a:r>
              <a:rPr lang="en-IN" sz="2400" dirty="0" err="1"/>
              <a:t>i</a:t>
            </a:r>
            <a:r>
              <a:rPr lang="en-IN" sz="2400" dirty="0"/>
              <a:t>][k] + A[k][j]</a:t>
            </a:r>
          </a:p>
          <a:p>
            <a:r>
              <a:rPr lang="en-IN" sz="2400" dirty="0"/>
              <a:t> ‘k’ is the intermediate vertex in the shortest</a:t>
            </a:r>
          </a:p>
          <a:p>
            <a:pPr marL="0" indent="0">
              <a:buNone/>
            </a:pPr>
            <a:r>
              <a:rPr lang="en-IN" sz="2400" dirty="0"/>
              <a:t>	path from source to destination.</a:t>
            </a:r>
          </a:p>
          <a:p>
            <a:endParaRPr lang="en-IN" dirty="0"/>
          </a:p>
        </p:txBody>
      </p:sp>
      <p:pic>
        <p:nvPicPr>
          <p:cNvPr id="3078" name="Picture 6" descr="matrix floyd warshall algorithm">
            <a:extLst>
              <a:ext uri="{FF2B5EF4-FFF2-40B4-BE49-F238E27FC236}">
                <a16:creationId xmlns:a16="http://schemas.microsoft.com/office/drawing/2014/main" id="{AAA5C0B0-8057-424E-B83E-70758C4C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28" y="2848898"/>
            <a:ext cx="4559145" cy="339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36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0C0-924A-4C3C-8740-0E0CA048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B956-150A-4FB9-BF81-C4EB6DBA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211"/>
            <a:ext cx="9637740" cy="4860757"/>
          </a:xfrm>
        </p:spPr>
        <p:txBody>
          <a:bodyPr>
            <a:normAutofit/>
          </a:bodyPr>
          <a:lstStyle/>
          <a:p>
            <a:r>
              <a:rPr lang="en-IN" sz="2400" dirty="0"/>
              <a:t>Now Create a Matrix A</a:t>
            </a:r>
            <a:r>
              <a:rPr lang="en-IN" sz="2400" baseline="30000" dirty="0"/>
              <a:t>1</a:t>
            </a:r>
            <a:r>
              <a:rPr lang="en-IN" sz="2400" dirty="0"/>
              <a:t> using A</a:t>
            </a:r>
            <a:r>
              <a:rPr lang="en-IN" sz="2400" baseline="30000" dirty="0"/>
              <a:t>0</a:t>
            </a:r>
            <a:r>
              <a:rPr lang="en-IN" sz="2400" dirty="0"/>
              <a:t> . The elements in the first column and row are left as they are. </a:t>
            </a:r>
            <a:endParaRPr lang="en-IN" sz="2400" baseline="30000" dirty="0"/>
          </a:p>
        </p:txBody>
      </p:sp>
      <p:pic>
        <p:nvPicPr>
          <p:cNvPr id="4098" name="Picture 2" descr="matrix floyd warshall algorithm">
            <a:extLst>
              <a:ext uri="{FF2B5EF4-FFF2-40B4-BE49-F238E27FC236}">
                <a16:creationId xmlns:a16="http://schemas.microsoft.com/office/drawing/2014/main" id="{21CD6BD8-EEF0-44BB-A944-78C16278D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3" y="3040424"/>
            <a:ext cx="8139864" cy="32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2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0C0-924A-4C3C-8740-0E0CA048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B956-150A-4FB9-BF81-C4EB6DBA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211"/>
            <a:ext cx="8596668" cy="4940968"/>
          </a:xfrm>
        </p:spPr>
        <p:txBody>
          <a:bodyPr>
            <a:normAutofit/>
          </a:bodyPr>
          <a:lstStyle/>
          <a:p>
            <a:r>
              <a:rPr lang="en-IN" sz="2400" dirty="0"/>
              <a:t>Similarly, We create A</a:t>
            </a:r>
            <a:r>
              <a:rPr lang="en-IN" sz="2400" baseline="30000" dirty="0"/>
              <a:t>2</a:t>
            </a:r>
            <a:r>
              <a:rPr lang="en-IN" sz="2400" dirty="0"/>
              <a:t> ,</a:t>
            </a:r>
            <a:r>
              <a:rPr lang="en-IN" sz="3200" dirty="0"/>
              <a:t> </a:t>
            </a:r>
            <a:r>
              <a:rPr lang="en-IN" sz="2400" dirty="0"/>
              <a:t>The elements in the second column and the second row are left as they are.</a:t>
            </a:r>
          </a:p>
        </p:txBody>
      </p:sp>
      <p:pic>
        <p:nvPicPr>
          <p:cNvPr id="5122" name="Picture 2" descr="matrix floyd warshall algorithm">
            <a:extLst>
              <a:ext uri="{FF2B5EF4-FFF2-40B4-BE49-F238E27FC236}">
                <a16:creationId xmlns:a16="http://schemas.microsoft.com/office/drawing/2014/main" id="{0F38ED1F-3F64-4B65-A759-78B36B63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7" y="3109969"/>
            <a:ext cx="7963401" cy="313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55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DFC-39FA-400E-A69B-CCB0B67B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B63D-4836-4B45-A9A2-A8514F1E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315"/>
            <a:ext cx="8596668" cy="4469236"/>
          </a:xfrm>
        </p:spPr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baseline="30000" dirty="0"/>
              <a:t>3</a:t>
            </a:r>
            <a:r>
              <a:rPr lang="en-IN" sz="2400" dirty="0"/>
              <a:t> is created in a similar fashion.</a:t>
            </a:r>
          </a:p>
        </p:txBody>
      </p:sp>
      <p:pic>
        <p:nvPicPr>
          <p:cNvPr id="6146" name="Picture 2" descr="matrix floyd warshall algorithm">
            <a:extLst>
              <a:ext uri="{FF2B5EF4-FFF2-40B4-BE49-F238E27FC236}">
                <a16:creationId xmlns:a16="http://schemas.microsoft.com/office/drawing/2014/main" id="{05B8F615-91A7-414A-BB84-D61C6928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40" y="3096126"/>
            <a:ext cx="8057271" cy="31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76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3275-A115-4253-BD51-A7E8890C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D502-CB3B-454D-8DD6-759FB672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4633"/>
            <a:ext cx="8899803" cy="4732420"/>
          </a:xfrm>
        </p:spPr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baseline="30000" dirty="0"/>
              <a:t>4</a:t>
            </a:r>
            <a:r>
              <a:rPr lang="en-IN" sz="2400" dirty="0"/>
              <a:t> is created, which gives the shortest path between each pair of vertices.</a:t>
            </a:r>
          </a:p>
        </p:txBody>
      </p:sp>
      <p:pic>
        <p:nvPicPr>
          <p:cNvPr id="7170" name="Picture 2" descr="matrix floyd warshall algorithm">
            <a:extLst>
              <a:ext uri="{FF2B5EF4-FFF2-40B4-BE49-F238E27FC236}">
                <a16:creationId xmlns:a16="http://schemas.microsoft.com/office/drawing/2014/main" id="{47B4FCD5-B177-4E76-B98F-A5B35D88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1" y="3193436"/>
            <a:ext cx="7810358" cy="307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58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D9BF-AC41-4E96-A3AA-37466151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3778-8FC8-4A8B-8949-9196E67D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To find the shortest path is a directed graph</a:t>
            </a:r>
          </a:p>
          <a:p>
            <a:pPr algn="just"/>
            <a:r>
              <a:rPr lang="en-IN" sz="2400" dirty="0"/>
              <a:t>To find the transitive closure of directed graphs</a:t>
            </a:r>
          </a:p>
          <a:p>
            <a:pPr algn="just"/>
            <a:r>
              <a:rPr lang="en-IN" sz="2400" dirty="0"/>
              <a:t>To find the Inversion of real matrices</a:t>
            </a:r>
          </a:p>
          <a:p>
            <a:pPr algn="just"/>
            <a:r>
              <a:rPr lang="en-IN" sz="2400" dirty="0"/>
              <a:t>For testing whether an undirected graph is bipartite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58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1B31-3B79-4BA4-AAE4-AF04C036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40" y="254665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55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061-EBF2-4137-8CC1-32D361A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9CF5-5012-45A5-A8E3-2EDFCD66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8851677" cy="4087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Introduction														3</a:t>
            </a:r>
          </a:p>
          <a:p>
            <a:pPr marL="0" indent="0">
              <a:buNone/>
            </a:pPr>
            <a:r>
              <a:rPr lang="en-IN" sz="2400" dirty="0"/>
              <a:t>Floyd-</a:t>
            </a:r>
            <a:r>
              <a:rPr lang="en-IN" sz="2400" dirty="0" err="1"/>
              <a:t>Warshall</a:t>
            </a:r>
            <a:r>
              <a:rPr lang="en-IN" sz="2400" dirty="0"/>
              <a:t> Algorithm										5</a:t>
            </a:r>
          </a:p>
          <a:p>
            <a:pPr marL="0" indent="0">
              <a:buNone/>
            </a:pPr>
            <a:r>
              <a:rPr lang="en-IN" sz="2400" dirty="0"/>
              <a:t>Uses of Algorithm												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69FD2-BC9D-472C-BB34-E6C26B3D58A6}"/>
              </a:ext>
            </a:extLst>
          </p:cNvPr>
          <p:cNvSpPr txBox="1"/>
          <p:nvPr/>
        </p:nvSpPr>
        <p:spPr>
          <a:xfrm>
            <a:off x="798990" y="1379622"/>
            <a:ext cx="9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</a:t>
            </a:r>
            <a:r>
              <a:rPr lang="en-IN" sz="2400" b="1" dirty="0"/>
              <a:t>Title</a:t>
            </a:r>
            <a:r>
              <a:rPr lang="en-IN" sz="2400" dirty="0"/>
              <a:t>														</a:t>
            </a:r>
            <a:r>
              <a:rPr lang="en-IN" sz="2400" b="1" dirty="0"/>
              <a:t>Slide No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579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7AB6-72A0-4AB0-9095-FA5CAA8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All Pairs Shortest Path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59E5-F79F-4F8F-A2D7-DBFEBEBF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all-pairs shortest path problem is the determination of the shortest graph distances between every pair of vertices in a given graph. </a:t>
            </a:r>
          </a:p>
          <a:p>
            <a:pPr algn="just"/>
            <a:r>
              <a:rPr lang="en-IN" sz="2400" dirty="0"/>
              <a:t>We have to calculate the minimum cost to find the shortest path. </a:t>
            </a:r>
          </a:p>
        </p:txBody>
      </p:sp>
    </p:spTree>
    <p:extLst>
      <p:ext uri="{BB962C8B-B14F-4D97-AF65-F5344CB8AC3E}">
        <p14:creationId xmlns:p14="http://schemas.microsoft.com/office/powerpoint/2010/main" val="4155986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C8A3-1DC5-4A48-9C76-AA5EFAB6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to find the all pairs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11E0-9A8B-4C24-AC68-F63D1EE0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51677" cy="4240211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First we consider “G” as a directed graph</a:t>
            </a:r>
          </a:p>
          <a:p>
            <a:r>
              <a:rPr lang="en-IN" sz="2400" dirty="0"/>
              <a:t>The cost of the graph is the length or cost of each edges and cost(</a:t>
            </a:r>
            <a:r>
              <a:rPr lang="en-IN" sz="2400" dirty="0" err="1"/>
              <a:t>i,i</a:t>
            </a:r>
            <a:r>
              <a:rPr lang="en-IN" sz="2400" dirty="0"/>
              <a:t>)=0</a:t>
            </a:r>
          </a:p>
          <a:p>
            <a:r>
              <a:rPr lang="en-IN" sz="2400" dirty="0"/>
              <a:t>If there is an edge between </a:t>
            </a:r>
            <a:r>
              <a:rPr lang="en-IN" sz="2400" dirty="0" err="1"/>
              <a:t>i</a:t>
            </a:r>
            <a:r>
              <a:rPr lang="en-IN" sz="2400" dirty="0"/>
              <a:t> and J then cost of (</a:t>
            </a:r>
            <a:r>
              <a:rPr lang="en-IN" sz="2400" dirty="0" err="1"/>
              <a:t>i,j</a:t>
            </a:r>
            <a:r>
              <a:rPr lang="en-IN" sz="2400" dirty="0"/>
              <a:t>)=length/cost of the edge from </a:t>
            </a:r>
            <a:r>
              <a:rPr lang="en-IN" sz="2400" dirty="0" err="1"/>
              <a:t>i</a:t>
            </a:r>
            <a:r>
              <a:rPr lang="en-IN" sz="2400" dirty="0"/>
              <a:t> to j and id there is no edge then (</a:t>
            </a:r>
            <a:r>
              <a:rPr lang="en-IN" sz="2400" dirty="0" err="1"/>
              <a:t>i</a:t>
            </a:r>
            <a:r>
              <a:rPr lang="en-IN" sz="2400" dirty="0"/>
              <a:t>, j)= ∞</a:t>
            </a:r>
          </a:p>
          <a:p>
            <a:r>
              <a:rPr lang="en-IN" sz="2400" dirty="0"/>
              <a:t>Need to calculate the shortest path/ cost between ant two nodes using intermediary nodes.</a:t>
            </a:r>
          </a:p>
          <a:p>
            <a:r>
              <a:rPr lang="en-IN" sz="2400" dirty="0"/>
              <a:t>The following equation is used to calculate the minimum cost </a:t>
            </a:r>
          </a:p>
          <a:p>
            <a:pPr marL="0" indent="0">
              <a:buNone/>
            </a:pPr>
            <a:r>
              <a:rPr lang="en-IN" sz="2400" dirty="0"/>
              <a:t>	Ak(</a:t>
            </a:r>
            <a:r>
              <a:rPr lang="en-IN" sz="2400" dirty="0" err="1"/>
              <a:t>i,j</a:t>
            </a:r>
            <a:r>
              <a:rPr lang="en-IN" sz="2400" dirty="0"/>
              <a:t>)=min{Ak-1(</a:t>
            </a:r>
            <a:r>
              <a:rPr lang="en-IN" sz="2400" dirty="0" err="1"/>
              <a:t>i,j</a:t>
            </a:r>
            <a:r>
              <a:rPr lang="en-IN" sz="2400" dirty="0"/>
              <a:t>), Ak-1(</a:t>
            </a:r>
            <a:r>
              <a:rPr lang="en-IN" sz="2400" dirty="0" err="1"/>
              <a:t>i,k</a:t>
            </a:r>
            <a:r>
              <a:rPr lang="en-IN" sz="2400" dirty="0"/>
              <a:t>), Ak-1(</a:t>
            </a:r>
            <a:r>
              <a:rPr lang="en-IN" sz="2400" dirty="0" err="1"/>
              <a:t>k,j</a:t>
            </a:r>
            <a:r>
              <a:rPr lang="en-IN" sz="24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547329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5167-518E-4D74-8517-E86BFC1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Floyd-</a:t>
            </a:r>
            <a:r>
              <a:rPr lang="en-IN" dirty="0" err="1"/>
              <a:t>Warshall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E449-25DA-44E4-BC6D-A62735FC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It is used to find the shortest paths between </a:t>
            </a:r>
            <a:r>
              <a:rPr lang="en-IN" sz="2200" dirty="0" err="1"/>
              <a:t>between</a:t>
            </a:r>
            <a:r>
              <a:rPr lang="en-IN" sz="2200" dirty="0"/>
              <a:t> all pairs of vertices in a graph.</a:t>
            </a:r>
          </a:p>
          <a:p>
            <a:r>
              <a:rPr lang="en-IN" sz="2200" dirty="0"/>
              <a:t>Each edge in the graph has a weight which is positive or negative.</a:t>
            </a:r>
          </a:p>
          <a:p>
            <a:r>
              <a:rPr lang="en-IN" sz="2200" dirty="0"/>
              <a:t>This algorithm works for both the directed and undirected weighted graphs. But, it does not work for the graphs with negative cycles (where the sum of the edges in a cycle is negative).</a:t>
            </a:r>
          </a:p>
          <a:p>
            <a:r>
              <a:rPr lang="en-IN" sz="2200" dirty="0"/>
              <a:t>Algorithm follows the dynamic programming approach to find the shortest paths.</a:t>
            </a:r>
          </a:p>
        </p:txBody>
      </p:sp>
    </p:spTree>
    <p:extLst>
      <p:ext uri="{BB962C8B-B14F-4D97-AF65-F5344CB8AC3E}">
        <p14:creationId xmlns:p14="http://schemas.microsoft.com/office/powerpoint/2010/main" val="971058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1430-BACC-44F9-8156-B0D7F42A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A5E2-9689-4FD2-8CE3-E783206A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4199"/>
            <a:ext cx="9862329" cy="5283801"/>
          </a:xfrm>
        </p:spPr>
        <p:txBody>
          <a:bodyPr/>
          <a:lstStyle/>
          <a:p>
            <a:r>
              <a:rPr lang="en-IN" sz="2400" dirty="0"/>
              <a:t>For a graph with V vertices:</a:t>
            </a:r>
          </a:p>
          <a:p>
            <a:r>
              <a:rPr lang="en-IN" sz="2400" dirty="0"/>
              <a:t>Initialize the shortest paths between any 2 vertices with Infinity.</a:t>
            </a:r>
          </a:p>
          <a:p>
            <a:r>
              <a:rPr lang="en-IN" sz="2400" dirty="0"/>
              <a:t>Find all pair shortest paths that use 0 intermediate vertices, then find the shortest paths that use 1 intermediate vertex and so on.. until using all N vertices as intermediate nodes.</a:t>
            </a:r>
          </a:p>
          <a:p>
            <a:r>
              <a:rPr lang="en-IN" sz="2400" dirty="0"/>
              <a:t>Minimize the shortest paths between any 2 pairs in the previous operation.</a:t>
            </a:r>
          </a:p>
          <a:p>
            <a:r>
              <a:rPr lang="en-IN" sz="2400" dirty="0"/>
              <a:t>For any 2 vertices (</a:t>
            </a:r>
            <a:r>
              <a:rPr lang="en-IN" sz="2400" dirty="0" err="1"/>
              <a:t>i,j</a:t>
            </a:r>
            <a:r>
              <a:rPr lang="en-IN" sz="2400" dirty="0"/>
              <a:t>) , one should actually minimize the distances between this pair using the first K nodes, so the shortest path will be: min(</a:t>
            </a:r>
            <a:r>
              <a:rPr lang="en-IN" sz="2400" dirty="0" err="1"/>
              <a:t>dist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][k]+</a:t>
            </a:r>
            <a:r>
              <a:rPr lang="en-IN" sz="2400" dirty="0" err="1"/>
              <a:t>dist</a:t>
            </a:r>
            <a:r>
              <a:rPr lang="en-IN" sz="2400" dirty="0"/>
              <a:t>[k][j],</a:t>
            </a:r>
            <a:r>
              <a:rPr lang="en-IN" sz="2400" dirty="0" err="1"/>
              <a:t>dist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74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C173-6143-4FE6-9CC2-86EE0316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PSEUDO-CODE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43253D-12FD-4C87-A3B0-0550BDA68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7615"/>
              </p:ext>
            </p:extLst>
          </p:nvPr>
        </p:nvGraphicFramePr>
        <p:xfrm>
          <a:off x="890927" y="1633493"/>
          <a:ext cx="10867936" cy="4911686"/>
        </p:xfrm>
        <a:graphic>
          <a:graphicData uri="http://schemas.openxmlformats.org/drawingml/2006/table">
            <a:tbl>
              <a:tblPr/>
              <a:tblGrid>
                <a:gridCol w="10867936">
                  <a:extLst>
                    <a:ext uri="{9D8B030D-6E8A-4147-A177-3AD203B41FA5}">
                      <a16:colId xmlns:a16="http://schemas.microsoft.com/office/drawing/2014/main" val="4235178297"/>
                    </a:ext>
                  </a:extLst>
                </a:gridCol>
              </a:tblGrid>
              <a:tr h="425026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let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 be a |V| × |V| array of minimum distances initialized to ∞ (infinity)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for each vertex v do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[v][v] = 0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for each edge (u, v) do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[u][v] = w(u, v)  // The weight of the edge (u, v)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for k from 0 to |V|-1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for </a:t>
                      </a:r>
                      <a:r>
                        <a:rPr lang="en-IN" sz="2400" dirty="0" err="1">
                          <a:effectLst/>
                        </a:rPr>
                        <a:t>i</a:t>
                      </a:r>
                      <a:r>
                        <a:rPr lang="en-IN" sz="2400" dirty="0">
                          <a:effectLst/>
                        </a:rPr>
                        <a:t> from 0 to |V|-1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    for j from 0 to |V|-1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        if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</a:t>
                      </a:r>
                      <a:r>
                        <a:rPr lang="en-IN" sz="2400" dirty="0" err="1">
                          <a:effectLst/>
                        </a:rPr>
                        <a:t>i</a:t>
                      </a:r>
                      <a:r>
                        <a:rPr lang="en-IN" sz="2400" dirty="0">
                          <a:effectLst/>
                        </a:rPr>
                        <a:t>][j] &gt;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</a:t>
                      </a:r>
                      <a:r>
                        <a:rPr lang="en-IN" sz="2400" dirty="0" err="1">
                          <a:effectLst/>
                        </a:rPr>
                        <a:t>i</a:t>
                      </a:r>
                      <a:r>
                        <a:rPr lang="en-IN" sz="2400" dirty="0">
                          <a:effectLst/>
                        </a:rPr>
                        <a:t>][k] +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[k][j] 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           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</a:t>
                      </a:r>
                      <a:r>
                        <a:rPr lang="en-IN" sz="2400" dirty="0" err="1">
                          <a:effectLst/>
                        </a:rPr>
                        <a:t>i</a:t>
                      </a:r>
                      <a:r>
                        <a:rPr lang="en-IN" sz="2400" dirty="0">
                          <a:effectLst/>
                        </a:rPr>
                        <a:t>][j] ←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</a:t>
                      </a:r>
                      <a:r>
                        <a:rPr lang="en-IN" sz="2400" dirty="0" err="1">
                          <a:effectLst/>
                        </a:rPr>
                        <a:t>i</a:t>
                      </a:r>
                      <a:r>
                        <a:rPr lang="en-IN" sz="2400" dirty="0">
                          <a:effectLst/>
                        </a:rPr>
                        <a:t>][k] + </a:t>
                      </a:r>
                      <a:r>
                        <a:rPr lang="en-IN" sz="2400" dirty="0" err="1">
                          <a:effectLst/>
                        </a:rPr>
                        <a:t>dist</a:t>
                      </a:r>
                      <a:r>
                        <a:rPr lang="en-IN" sz="2400" dirty="0">
                          <a:effectLst/>
                        </a:rPr>
                        <a:t>[k][j]</a:t>
                      </a:r>
                    </a:p>
                    <a:p>
                      <a:pPr algn="just" fontAlgn="t"/>
                      <a:r>
                        <a:rPr lang="en-IN" sz="2400" dirty="0">
                          <a:effectLst/>
                        </a:rPr>
                        <a:t>            end if</a:t>
                      </a:r>
                    </a:p>
                  </a:txBody>
                  <a:tcPr marL="87717" marR="87717" marT="43859" marB="43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96386"/>
                  </a:ext>
                </a:extLst>
              </a:tr>
              <a:tr h="661421">
                <a:tc>
                  <a:txBody>
                    <a:bodyPr/>
                    <a:lstStyle/>
                    <a:p>
                      <a:pPr fontAlgn="t"/>
                      <a:endParaRPr lang="en-IN" sz="1700" dirty="0">
                        <a:effectLst/>
                      </a:endParaRPr>
                    </a:p>
                  </a:txBody>
                  <a:tcPr marL="87717" marR="87717" marT="43859" marB="43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8018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1757ACA-503A-4DB4-8DDC-8D932068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61616"/>
                </a:solidFill>
                <a:effectLst/>
                <a:latin typeface="Soleil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16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F2D1-0CEB-4D8A-BBA9-1917A78F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7BD8-1376-4BDC-9DF1-CFF0EF65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There are three loops.</a:t>
            </a:r>
          </a:p>
          <a:p>
            <a:r>
              <a:rPr lang="en-IN" sz="2400" dirty="0"/>
              <a:t>Each loop has constant complexities.</a:t>
            </a:r>
          </a:p>
          <a:p>
            <a:r>
              <a:rPr lang="en-IN" sz="2400" dirty="0"/>
              <a:t>So, the time complexity of the Floyd-</a:t>
            </a:r>
            <a:r>
              <a:rPr lang="en-IN" sz="2400" dirty="0" err="1"/>
              <a:t>Warshall</a:t>
            </a:r>
            <a:r>
              <a:rPr lang="en-IN" sz="2400" dirty="0"/>
              <a:t> algorithm is O(n</a:t>
            </a:r>
            <a:r>
              <a:rPr lang="en-IN" sz="2400" baseline="30000" dirty="0"/>
              <a:t>3</a:t>
            </a:r>
            <a:r>
              <a:rPr lang="en-I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53057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D090-7114-4500-96B3-54B34B1B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171D-B08D-40C5-A29E-AB146FA7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043"/>
            <a:ext cx="8596668" cy="4501320"/>
          </a:xfrm>
        </p:spPr>
        <p:txBody>
          <a:bodyPr/>
          <a:lstStyle/>
          <a:p>
            <a:r>
              <a:rPr lang="en-IN" sz="2400" dirty="0"/>
              <a:t>Consider the following example 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5B1DD-28E6-456F-A613-E3C620C4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4" y="2291420"/>
            <a:ext cx="3847490" cy="33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9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844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Soleil</vt:lpstr>
      <vt:lpstr>Trebuchet MS</vt:lpstr>
      <vt:lpstr>Wingdings 3</vt:lpstr>
      <vt:lpstr>Facet</vt:lpstr>
      <vt:lpstr>ALL PAIRS SHORTEST PATHS -DESIGN AND ANALYSIS OF ALGORITHMS-</vt:lpstr>
      <vt:lpstr>CONTENTS</vt:lpstr>
      <vt:lpstr>What is All Pairs Shortest Path Problem?</vt:lpstr>
      <vt:lpstr>Procedure to find the all pairs shortest path</vt:lpstr>
      <vt:lpstr>Floyd-Warshall Algorithm</vt:lpstr>
      <vt:lpstr>Algorithm</vt:lpstr>
      <vt:lpstr>PSEUDO-CODE</vt:lpstr>
      <vt:lpstr>Time Complexity</vt:lpstr>
      <vt:lpstr>Illustration</vt:lpstr>
      <vt:lpstr>Illustration</vt:lpstr>
      <vt:lpstr>Illustration</vt:lpstr>
      <vt:lpstr>Illustration</vt:lpstr>
      <vt:lpstr>Illustration</vt:lpstr>
      <vt:lpstr>Illustration</vt:lpstr>
      <vt:lpstr>Application of the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PAIRS SHORTEST PATHS</dc:title>
  <dc:creator>Prasun</dc:creator>
  <cp:lastModifiedBy>Prasun</cp:lastModifiedBy>
  <cp:revision>23</cp:revision>
  <dcterms:created xsi:type="dcterms:W3CDTF">2020-04-26T13:03:52Z</dcterms:created>
  <dcterms:modified xsi:type="dcterms:W3CDTF">2020-04-27T11:33:26Z</dcterms:modified>
</cp:coreProperties>
</file>