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9" r:id="rId9"/>
    <p:sldId id="263" r:id="rId10"/>
    <p:sldId id="264" r:id="rId11"/>
    <p:sldId id="271" r:id="rId12"/>
    <p:sldId id="266" r:id="rId13"/>
    <p:sldId id="265" r:id="rId14"/>
    <p:sldId id="268" r:id="rId15"/>
    <p:sldId id="267" r:id="rId16"/>
    <p:sldId id="272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658-26BF-4FBB-B936-18D99245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398" y="2208826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ELEMENTARY</a:t>
            </a:r>
            <a:br>
              <a:rPr lang="en-IN" dirty="0"/>
            </a:br>
            <a:r>
              <a:rPr lang="en-IN" dirty="0"/>
              <a:t>GRAPH ALGORITHMS</a:t>
            </a:r>
            <a:br>
              <a:rPr lang="en-IN" dirty="0"/>
            </a:br>
            <a:r>
              <a:rPr lang="en-IN" sz="2800" dirty="0">
                <a:solidFill>
                  <a:schemeClr val="tx1"/>
                </a:solidFill>
              </a:rPr>
              <a:t>-DESIGN AND ANALYSIS OF ALGORITHMS-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460BE-091B-4FEF-85E0-1908B8A4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09" y="4974111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Name : PRASUN VERMA</a:t>
            </a:r>
          </a:p>
          <a:p>
            <a:pPr algn="l"/>
            <a:r>
              <a:rPr lang="en-IN" dirty="0"/>
              <a:t>Roll No. : 181210036</a:t>
            </a:r>
          </a:p>
          <a:p>
            <a:pPr algn="l"/>
            <a:r>
              <a:rPr lang="en-IN" dirty="0"/>
              <a:t>Branch : CSE - 2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509961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4D65-932B-4D12-B6AD-A6A80135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95" y="378781"/>
            <a:ext cx="8596668" cy="1320800"/>
          </a:xfrm>
        </p:spPr>
        <p:txBody>
          <a:bodyPr/>
          <a:lstStyle/>
          <a:p>
            <a:r>
              <a:rPr lang="en-IN" dirty="0"/>
              <a:t>BREADTH FIRST SEARCH (BFS)</a:t>
            </a:r>
            <a:br>
              <a:rPr lang="en-IN" dirty="0"/>
            </a:br>
            <a:r>
              <a:rPr lang="en-IN" sz="2000" dirty="0"/>
              <a:t>What is it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9971-A77A-4974-A9E8-130C9790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2470"/>
            <a:ext cx="9052593" cy="47229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 algorithm for searching all the vertices of a graph, works on both directed and undirected graphs.</a:t>
            </a:r>
          </a:p>
          <a:p>
            <a:r>
              <a:rPr lang="en-IN" dirty="0"/>
              <a:t> The purpose of the algorithm is to mark each vertex as visited while avoiding cycles.</a:t>
            </a:r>
          </a:p>
          <a:p>
            <a:r>
              <a:rPr lang="en-IN" dirty="0"/>
              <a:t>Input : graph G=(V,E) and a distinguished source vertex ‘</a:t>
            </a:r>
            <a:r>
              <a:rPr lang="en-IN" b="1" dirty="0"/>
              <a:t>s</a:t>
            </a:r>
            <a:r>
              <a:rPr lang="en-IN" dirty="0"/>
              <a:t>’ ∈ V.</a:t>
            </a:r>
          </a:p>
          <a:p>
            <a:r>
              <a:rPr lang="en-IN" dirty="0"/>
              <a:t>Output 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) d[v] , distance (smallest no. of edges) from s to every reachable vertex v ∈ V.</a:t>
            </a:r>
          </a:p>
          <a:p>
            <a:pPr marL="0" indent="0">
              <a:buNone/>
            </a:pPr>
            <a:r>
              <a:rPr lang="en-IN" dirty="0"/>
              <a:t>	ii) π[v] = ‘u’ such that (</a:t>
            </a:r>
            <a:r>
              <a:rPr lang="en-IN" dirty="0" err="1"/>
              <a:t>u,v</a:t>
            </a:r>
            <a:r>
              <a:rPr lang="en-IN" dirty="0"/>
              <a:t>) is last edge on shortest path s-&gt;v</a:t>
            </a:r>
          </a:p>
          <a:p>
            <a:r>
              <a:rPr lang="en-IN" dirty="0"/>
              <a:t>‘u’ is the </a:t>
            </a:r>
            <a:r>
              <a:rPr lang="en-IN" b="1" dirty="0"/>
              <a:t> predecessor </a:t>
            </a:r>
            <a:r>
              <a:rPr lang="en-IN" dirty="0"/>
              <a:t>or</a:t>
            </a:r>
            <a:r>
              <a:rPr lang="en-IN" b="1" dirty="0"/>
              <a:t> parent </a:t>
            </a:r>
            <a:r>
              <a:rPr lang="en-IN" dirty="0"/>
              <a:t>of v in BFS tree.</a:t>
            </a:r>
          </a:p>
          <a:p>
            <a:r>
              <a:rPr lang="en-IN" dirty="0"/>
              <a:t>Set of edges {(π[v],v): v ≠ s} forms a tree</a:t>
            </a:r>
          </a:p>
          <a:p>
            <a:r>
              <a:rPr lang="en-IN" dirty="0"/>
              <a:t>This technique discovers all vertices at distance ‘k’ from s before discovering any vertices at distance ‘k+1’.</a:t>
            </a:r>
          </a:p>
          <a:p>
            <a:r>
              <a:rPr lang="en-IN" dirty="0"/>
              <a:t> Time complexity of BFS is O(|V| + |E|).</a:t>
            </a:r>
          </a:p>
        </p:txBody>
      </p:sp>
    </p:spTree>
    <p:extLst>
      <p:ext uri="{BB962C8B-B14F-4D97-AF65-F5344CB8AC3E}">
        <p14:creationId xmlns:p14="http://schemas.microsoft.com/office/powerpoint/2010/main" val="246560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B176-E7D9-473C-B9C8-08C263AF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1647"/>
          </a:xfrm>
        </p:spPr>
        <p:txBody>
          <a:bodyPr/>
          <a:lstStyle/>
          <a:p>
            <a:r>
              <a:rPr lang="en-IN" dirty="0"/>
              <a:t>BFS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622A-7DE2-41B0-A4F9-538C347B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832"/>
            <a:ext cx="9413150" cy="5197642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/>
              <a:t>The algorithm works as follows:-</a:t>
            </a:r>
          </a:p>
          <a:p>
            <a:pPr algn="just"/>
            <a:r>
              <a:rPr lang="en-IN" sz="2000" dirty="0"/>
              <a:t>Set the </a:t>
            </a:r>
            <a:r>
              <a:rPr lang="en-IN" sz="2000" dirty="0" err="1"/>
              <a:t>color</a:t>
            </a:r>
            <a:r>
              <a:rPr lang="en-IN" sz="2000" dirty="0"/>
              <a:t> of all the nodes to </a:t>
            </a:r>
            <a:r>
              <a:rPr lang="en-IN" sz="2000" dirty="0" err="1"/>
              <a:t>white,distances</a:t>
            </a:r>
            <a:r>
              <a:rPr lang="en-IN" sz="2000" dirty="0"/>
              <a:t> d to the given vertex from the starting node equal to infinity , and all the parent pointers to NIL. </a:t>
            </a:r>
          </a:p>
          <a:p>
            <a:pPr algn="just"/>
            <a:r>
              <a:rPr lang="en-IN" sz="2000" dirty="0"/>
              <a:t>Then it sets the </a:t>
            </a:r>
            <a:r>
              <a:rPr lang="en-IN" sz="2000" dirty="0" err="1"/>
              <a:t>color</a:t>
            </a:r>
            <a:r>
              <a:rPr lang="en-IN" sz="2000" dirty="0"/>
              <a:t> of the starting node to </a:t>
            </a:r>
            <a:r>
              <a:rPr lang="en-IN" sz="2000" dirty="0" err="1"/>
              <a:t>gray</a:t>
            </a:r>
            <a:r>
              <a:rPr lang="en-IN" sz="2000" dirty="0"/>
              <a:t>. Take the front item of the queue and add it to the visited list.</a:t>
            </a:r>
          </a:p>
          <a:p>
            <a:r>
              <a:rPr lang="en-IN" sz="2000" dirty="0"/>
              <a:t>Gray denotes all of the nodes that are on the </a:t>
            </a:r>
            <a:r>
              <a:rPr lang="en-IN" sz="2000" dirty="0" err="1"/>
              <a:t>frontier,the</a:t>
            </a:r>
            <a:r>
              <a:rPr lang="en-IN" sz="2000" dirty="0"/>
              <a:t> nodes that we have just found but have not yet fully explored.</a:t>
            </a:r>
          </a:p>
          <a:p>
            <a:r>
              <a:rPr lang="en-IN" sz="2000" dirty="0"/>
              <a:t>A queue Q is created and puts ‘s’ into the queue. </a:t>
            </a:r>
          </a:p>
          <a:p>
            <a:r>
              <a:rPr lang="en-IN" sz="2000" dirty="0"/>
              <a:t>A WHILE loop that continues until the queue is empty. </a:t>
            </a:r>
          </a:p>
          <a:p>
            <a:r>
              <a:rPr lang="en-IN" sz="2000" dirty="0"/>
              <a:t>We pop out the first vertex in Q and then we loop through all of the adjacent vertices of u.</a:t>
            </a:r>
          </a:p>
          <a:p>
            <a:r>
              <a:rPr lang="en-IN" sz="2000" dirty="0"/>
              <a:t>We only care about adding the vertices that we have not yet discovered into Q so as to not be stuck in an infinite loop.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446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1D38-C9B2-43A1-87E3-CB62A748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97698" cy="1106905"/>
          </a:xfrm>
        </p:spPr>
        <p:txBody>
          <a:bodyPr>
            <a:normAutofit fontScale="90000"/>
          </a:bodyPr>
          <a:lstStyle/>
          <a:p>
            <a:r>
              <a:rPr lang="en-IN" dirty="0"/>
              <a:t>Why did we set all of the starting distances of the vertices to infinity?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E2F9-2DA0-4673-9629-3D5764CE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This is because there may be vertices that BFS can not reach. Since it is impossible to get to those vertices, we say that their distance is infinity.</a:t>
            </a:r>
          </a:p>
        </p:txBody>
      </p:sp>
    </p:spTree>
    <p:extLst>
      <p:ext uri="{BB962C8B-B14F-4D97-AF65-F5344CB8AC3E}">
        <p14:creationId xmlns:p14="http://schemas.microsoft.com/office/powerpoint/2010/main" val="1321934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7FE5-D814-4161-84C6-FDF92BF9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413"/>
            <a:ext cx="8901672" cy="766439"/>
          </a:xfrm>
        </p:spPr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FCDA-98C1-44B5-A921-96BCA463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494"/>
            <a:ext cx="8981571" cy="54170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BFS(G, s) // G is the graph, and s is the source vertex</a:t>
            </a: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Let Q be queue.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</a:t>
            </a:r>
            <a:r>
              <a:rPr lang="en-IN" dirty="0" err="1"/>
              <a:t>Q.enqueue</a:t>
            </a:r>
            <a:r>
              <a:rPr lang="en-IN" dirty="0"/>
              <a:t>( s ) //Inserting s in queue until all its neighbour vertices are marked.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mark s as visited.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while ( Q is not empty)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//Removing that vertex from </a:t>
            </a:r>
            <a:r>
              <a:rPr lang="en-IN" dirty="0" err="1"/>
              <a:t>queue,whose</a:t>
            </a:r>
            <a:r>
              <a:rPr lang="en-IN" dirty="0"/>
              <a:t> neighbour will be visited now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v  =  </a:t>
            </a:r>
            <a:r>
              <a:rPr lang="en-IN" dirty="0" err="1"/>
              <a:t>Q.dequeue</a:t>
            </a:r>
            <a:r>
              <a:rPr lang="en-IN" dirty="0"/>
              <a:t>(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//processing all the neighbours of v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for all neighbours w of v in Graph 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    if w is not visited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             </a:t>
            </a:r>
            <a:r>
              <a:rPr lang="en-IN" dirty="0" err="1"/>
              <a:t>Q.enqueue</a:t>
            </a:r>
            <a:r>
              <a:rPr lang="en-IN" dirty="0"/>
              <a:t>( w )             //Stores w in Q to further visit its neighbour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                        mark w as visited.</a:t>
            </a:r>
          </a:p>
        </p:txBody>
      </p:sp>
    </p:spTree>
    <p:extLst>
      <p:ext uri="{BB962C8B-B14F-4D97-AF65-F5344CB8AC3E}">
        <p14:creationId xmlns:p14="http://schemas.microsoft.com/office/powerpoint/2010/main" val="3484964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38EB-A6F7-4113-8B54-BC558439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of BFS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4E3180-14A0-48BC-AE04-DAE50ECEB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13" y="1448427"/>
            <a:ext cx="8460103" cy="3821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87B5B-559C-42D8-8271-1CCC3D036527}"/>
              </a:ext>
            </a:extLst>
          </p:cNvPr>
          <p:cNvSpPr txBox="1"/>
          <p:nvPr/>
        </p:nvSpPr>
        <p:spPr>
          <a:xfrm>
            <a:off x="804868" y="5409573"/>
            <a:ext cx="782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4 </a:t>
            </a:r>
            <a:r>
              <a:rPr lang="en-IN" dirty="0"/>
              <a:t>: Running BFS on an undirected graph with an unreachable vertex 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3FCCF-4C13-4DE1-931E-92FC540A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82" y="2133266"/>
            <a:ext cx="2431319" cy="2591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FAFC8D-2836-4D3F-848F-793DCCE49A17}"/>
              </a:ext>
            </a:extLst>
          </p:cNvPr>
          <p:cNvSpPr txBox="1"/>
          <p:nvPr/>
        </p:nvSpPr>
        <p:spPr>
          <a:xfrm>
            <a:off x="9274002" y="4875229"/>
            <a:ext cx="199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5 </a:t>
            </a:r>
            <a:r>
              <a:rPr lang="en-IN" dirty="0"/>
              <a:t>: BFS Tree</a:t>
            </a:r>
          </a:p>
        </p:txBody>
      </p:sp>
    </p:spTree>
    <p:extLst>
      <p:ext uri="{BB962C8B-B14F-4D97-AF65-F5344CB8AC3E}">
        <p14:creationId xmlns:p14="http://schemas.microsoft.com/office/powerpoint/2010/main" val="4195867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6E35-97BC-4F6B-B343-D39E876F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DEPTH FIRST SEARCH (DFS)</a:t>
            </a:r>
            <a:br>
              <a:rPr lang="en-IN" dirty="0"/>
            </a:br>
            <a:r>
              <a:rPr lang="en-IN" sz="2400" dirty="0"/>
              <a:t>What is it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C945-A7BA-4717-AB08-AFDCE5F8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2758"/>
            <a:ext cx="9124392" cy="4435641"/>
          </a:xfrm>
        </p:spPr>
        <p:txBody>
          <a:bodyPr/>
          <a:lstStyle/>
          <a:p>
            <a:r>
              <a:rPr lang="en-IN" dirty="0"/>
              <a:t>This strategy works by searching ‘</a:t>
            </a:r>
            <a:r>
              <a:rPr lang="en-IN" b="1" dirty="0"/>
              <a:t>deeper</a:t>
            </a:r>
            <a:r>
              <a:rPr lang="en-IN" dirty="0"/>
              <a:t>’ in the graph whenever possible, works on both directed and undirected graphs.</a:t>
            </a:r>
          </a:p>
          <a:p>
            <a:r>
              <a:rPr lang="en-IN" dirty="0"/>
              <a:t>The algorithm starts at the source (top) node of a tree and goes as far as it can down a given branch (path), then backtracks until it finds an unexplored path, and then explores it. </a:t>
            </a:r>
          </a:p>
          <a:p>
            <a:r>
              <a:rPr lang="en-IN" dirty="0"/>
              <a:t>It is a recursive algorithm that uses the idea of backtracking. </a:t>
            </a:r>
          </a:p>
          <a:p>
            <a:r>
              <a:rPr lang="en-IN" dirty="0"/>
              <a:t>DFS uses a stack data structure to keep track of vertices.</a:t>
            </a:r>
          </a:p>
          <a:p>
            <a:r>
              <a:rPr lang="en-IN" dirty="0"/>
              <a:t>Representation of DFS is shown in Fig. 6</a:t>
            </a:r>
          </a:p>
          <a:p>
            <a:r>
              <a:rPr lang="en-IN" dirty="0"/>
              <a:t>The time complexity of DFS is O(|V| + |E|), when graph is 						represented using adjacency list.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33FCF8F-D2E0-48C8-97F5-E373B5188D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35" y="3112210"/>
            <a:ext cx="3136189" cy="3136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DE8CE-1DDD-4B80-A265-8892D1F300D5}"/>
              </a:ext>
            </a:extLst>
          </p:cNvPr>
          <p:cNvSpPr txBox="1"/>
          <p:nvPr/>
        </p:nvSpPr>
        <p:spPr>
          <a:xfrm>
            <a:off x="8219919" y="6248399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6 </a:t>
            </a:r>
            <a:r>
              <a:rPr lang="en-IN" dirty="0"/>
              <a:t>: DFS Traversal</a:t>
            </a:r>
          </a:p>
        </p:txBody>
      </p:sp>
    </p:spTree>
    <p:extLst>
      <p:ext uri="{BB962C8B-B14F-4D97-AF65-F5344CB8AC3E}">
        <p14:creationId xmlns:p14="http://schemas.microsoft.com/office/powerpoint/2010/main" val="127143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C69C-2746-47F6-BB17-4A8A7B95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7D6E-972E-43E4-A6EB-48645C63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3"/>
          </a:xfrm>
        </p:spPr>
        <p:txBody>
          <a:bodyPr/>
          <a:lstStyle/>
          <a:p>
            <a:pPr algn="just"/>
            <a:r>
              <a:rPr lang="en-IN" dirty="0"/>
              <a:t>Depth-first search explores edges that come out of the most recently discovered vertex, </a:t>
            </a:r>
            <a:r>
              <a:rPr lang="en-IN" i="1" dirty="0"/>
              <a:t>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Only edges going to unexplored vertices are explored.</a:t>
            </a:r>
          </a:p>
          <a:p>
            <a:pPr algn="just"/>
            <a:r>
              <a:rPr lang="en-IN" dirty="0"/>
              <a:t>When all of </a:t>
            </a:r>
            <a:r>
              <a:rPr lang="en-IN" i="1" dirty="0"/>
              <a:t>s</a:t>
            </a:r>
            <a:r>
              <a:rPr lang="en-IN" dirty="0"/>
              <a:t>’s edges have been explored, the search backtracks until it reaches an unexplored neighbour. </a:t>
            </a:r>
          </a:p>
          <a:p>
            <a:pPr algn="just"/>
            <a:r>
              <a:rPr lang="en-IN" dirty="0"/>
              <a:t>This process continues until all of the vertices that are reachable from the original source vertex are discovered. </a:t>
            </a:r>
          </a:p>
          <a:p>
            <a:pPr algn="just"/>
            <a:r>
              <a:rPr lang="en-IN" dirty="0"/>
              <a:t>If there are any unvisited vertices, depth-ﬁrst search selects one of them as a new source and repeats the search from that vertex. </a:t>
            </a:r>
          </a:p>
          <a:p>
            <a:pPr algn="just"/>
            <a:r>
              <a:rPr lang="en-IN" dirty="0"/>
              <a:t>The entire process is repeated until every vertex has been discovered.</a:t>
            </a:r>
          </a:p>
        </p:txBody>
      </p:sp>
    </p:spTree>
    <p:extLst>
      <p:ext uri="{BB962C8B-B14F-4D97-AF65-F5344CB8AC3E}">
        <p14:creationId xmlns:p14="http://schemas.microsoft.com/office/powerpoint/2010/main" val="2695780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7372-778B-4610-B909-356A33BA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148"/>
            <a:ext cx="8596668" cy="1320800"/>
          </a:xfrm>
        </p:spPr>
        <p:txBody>
          <a:bodyPr/>
          <a:lstStyle/>
          <a:p>
            <a:r>
              <a:rPr lang="en-IN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BAA9-839E-467D-BBEF-56D82A85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0528"/>
            <a:ext cx="9629641" cy="516532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1200" dirty="0"/>
              <a:t> DFS-iterative (G, s):                         //Where G is graph and s is source vertex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let S be stack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</a:t>
            </a:r>
            <a:r>
              <a:rPr lang="en-IN" sz="1200" dirty="0" err="1"/>
              <a:t>S.push</a:t>
            </a:r>
            <a:r>
              <a:rPr lang="en-IN" sz="1200" dirty="0"/>
              <a:t>( s )            //Inserting s in stack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mark s as visited.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while ( S is not empty):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//Pop a vertex from stack to visit next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v  =  </a:t>
            </a:r>
            <a:r>
              <a:rPr lang="en-IN" sz="1200" dirty="0" err="1"/>
              <a:t>S.top</a:t>
            </a:r>
            <a:r>
              <a:rPr lang="en-IN" sz="1200" dirty="0"/>
              <a:t>( 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</a:t>
            </a:r>
            <a:r>
              <a:rPr lang="en-IN" sz="1200" dirty="0" err="1"/>
              <a:t>S.pop</a:t>
            </a:r>
            <a:r>
              <a:rPr lang="en-IN" sz="1200" dirty="0"/>
              <a:t>( 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//Push all the neighbours of v in stack that are not visited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for all neighbours w of v in Graph G: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if w is not visited 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         </a:t>
            </a:r>
            <a:r>
              <a:rPr lang="en-IN" sz="1200" dirty="0" err="1"/>
              <a:t>S.push</a:t>
            </a:r>
            <a:r>
              <a:rPr lang="en-IN" sz="1200" dirty="0"/>
              <a:t>( w )      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        mark w as visited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IN" sz="1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sz="1200" dirty="0"/>
              <a:t>    DFS-recursive(G, s):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mark s as visited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for all neighbours w of s in Graph G: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if w is not visited: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IN" sz="1200" dirty="0"/>
              <a:t>                DFS-recursive(G, w</a:t>
            </a:r>
          </a:p>
        </p:txBody>
      </p:sp>
    </p:spTree>
    <p:extLst>
      <p:ext uri="{BB962C8B-B14F-4D97-AF65-F5344CB8AC3E}">
        <p14:creationId xmlns:p14="http://schemas.microsoft.com/office/powerpoint/2010/main" val="1117366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F645-9FFD-4060-8771-CAB486A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of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1F2A3-70F3-44FB-A238-97A585032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1713" b="2918"/>
          <a:stretch/>
        </p:blipFill>
        <p:spPr>
          <a:xfrm>
            <a:off x="1174485" y="1592016"/>
            <a:ext cx="7312568" cy="4556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11361-4826-4CAF-AC7E-9B761DEC916C}"/>
              </a:ext>
            </a:extLst>
          </p:cNvPr>
          <p:cNvSpPr txBox="1"/>
          <p:nvPr/>
        </p:nvSpPr>
        <p:spPr>
          <a:xfrm>
            <a:off x="3496999" y="6220287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7 </a:t>
            </a:r>
            <a:r>
              <a:rPr lang="en-IN" dirty="0"/>
              <a:t>: DFS Working</a:t>
            </a:r>
          </a:p>
        </p:txBody>
      </p:sp>
    </p:spTree>
    <p:extLst>
      <p:ext uri="{BB962C8B-B14F-4D97-AF65-F5344CB8AC3E}">
        <p14:creationId xmlns:p14="http://schemas.microsoft.com/office/powerpoint/2010/main" val="3948034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2AAF-983D-4AD9-9CB6-121A561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62" y="2456154"/>
            <a:ext cx="8596668" cy="1680839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9732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061-EBF2-4137-8CC1-32D361A1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9CF5-5012-45A5-A8E3-2EDFCD66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262480" cy="3956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What is a Graph?												3</a:t>
            </a:r>
          </a:p>
          <a:p>
            <a:pPr marL="0" indent="0">
              <a:buNone/>
            </a:pPr>
            <a:r>
              <a:rPr lang="en-IN" dirty="0"/>
              <a:t>Applications of Graph in Real World								4	</a:t>
            </a:r>
          </a:p>
          <a:p>
            <a:pPr marL="0" indent="0">
              <a:buNone/>
            </a:pPr>
            <a:r>
              <a:rPr lang="en-IN" dirty="0"/>
              <a:t>Some Basic Terminologies										5</a:t>
            </a:r>
          </a:p>
          <a:p>
            <a:pPr marL="0" indent="0">
              <a:buNone/>
            </a:pPr>
            <a:r>
              <a:rPr lang="en-IN" dirty="0"/>
              <a:t>Representation of Graphs										7</a:t>
            </a:r>
          </a:p>
          <a:p>
            <a:pPr marL="0" indent="0">
              <a:buNone/>
            </a:pPr>
            <a:r>
              <a:rPr lang="en-IN" dirty="0"/>
              <a:t>Breadth First Search											10	</a:t>
            </a:r>
          </a:p>
          <a:p>
            <a:pPr marL="0" indent="0">
              <a:buNone/>
            </a:pPr>
            <a:r>
              <a:rPr lang="en-IN" dirty="0"/>
              <a:t>Depth First Search											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69FD2-BC9D-472C-BB34-E6C26B3D58A6}"/>
              </a:ext>
            </a:extLst>
          </p:cNvPr>
          <p:cNvSpPr txBox="1"/>
          <p:nvPr/>
        </p:nvSpPr>
        <p:spPr>
          <a:xfrm>
            <a:off x="798991" y="1561068"/>
            <a:ext cx="794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/>
              <a:t>Title</a:t>
            </a:r>
            <a:r>
              <a:rPr lang="en-IN" dirty="0"/>
              <a:t>												</a:t>
            </a:r>
            <a:r>
              <a:rPr lang="en-IN" b="1" dirty="0"/>
              <a:t>Slide No.</a:t>
            </a:r>
          </a:p>
        </p:txBody>
      </p:sp>
    </p:spTree>
    <p:extLst>
      <p:ext uri="{BB962C8B-B14F-4D97-AF65-F5344CB8AC3E}">
        <p14:creationId xmlns:p14="http://schemas.microsoft.com/office/powerpoint/2010/main" val="1182579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A113-666A-4BE0-8845-61F48882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Elementary Graph Algorithms</a:t>
            </a:r>
            <a:br>
              <a:rPr lang="en-IN" dirty="0"/>
            </a:br>
            <a:r>
              <a:rPr lang="en-IN" sz="2400" dirty="0"/>
              <a:t>What is a graph?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6CE7-D7D7-4764-AC80-3998028B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A graph is a non-linear data structure (V,E) that consists of :-</a:t>
            </a:r>
          </a:p>
          <a:p>
            <a:pPr algn="just"/>
            <a:r>
              <a:rPr lang="en-IN" sz="2400" dirty="0"/>
              <a:t>A finite set of vertices V also called as </a:t>
            </a:r>
            <a:r>
              <a:rPr lang="en-IN" sz="2400" b="1" dirty="0"/>
              <a:t>nodes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/>
              <a:t>A finite set of </a:t>
            </a:r>
            <a:r>
              <a:rPr lang="en-IN" sz="2400" b="1" dirty="0"/>
              <a:t>edges</a:t>
            </a:r>
            <a:r>
              <a:rPr lang="en-IN" sz="2400" dirty="0"/>
              <a:t> E, represented as ordered pairs of vertices (u,v), which connect a pair of nodes.</a:t>
            </a:r>
          </a:p>
          <a:p>
            <a:pPr algn="just"/>
            <a:r>
              <a:rPr lang="en-IN" sz="2400" dirty="0"/>
              <a:t>The edges may contain weight/value/cost.</a:t>
            </a:r>
          </a:p>
        </p:txBody>
      </p:sp>
    </p:spTree>
    <p:extLst>
      <p:ext uri="{BB962C8B-B14F-4D97-AF65-F5344CB8AC3E}">
        <p14:creationId xmlns:p14="http://schemas.microsoft.com/office/powerpoint/2010/main" val="995423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A171-7A9D-4337-8B6F-F1CBDDC7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Graph in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97F4-27F2-474A-95A1-1E123FF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On Facebook, everything is a node. That includes User Profile, Photo, Album, Event, Group, Page, Comment, Story, Video, Link, Note...anything that has data is a node. Every relationship is an edge from one node to another.</a:t>
            </a:r>
          </a:p>
          <a:p>
            <a:pPr algn="just"/>
            <a:r>
              <a:rPr lang="en-IN" sz="2400" dirty="0"/>
              <a:t>To find the fastest route to a specific location, Google Maps does it with the help of graph algorithms.</a:t>
            </a:r>
          </a:p>
          <a:p>
            <a:pPr algn="just"/>
            <a:r>
              <a:rPr lang="en-IN" sz="2400" dirty="0"/>
              <a:t>On e-Commerce websites relationship graphs are used to show recommendations.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281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5F50-CA7B-4378-84E3-E9BA582E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AEF-A16D-4342-B9C0-02E95680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3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en-IN" sz="2400" b="1" dirty="0"/>
              <a:t>Adjacency</a:t>
            </a:r>
            <a:r>
              <a:rPr lang="en-IN" sz="2400" dirty="0"/>
              <a:t>: A vertex is said to be adjacent to another vertex if there is an edge connecting them. Vertices 2 and 3 are not adjacent because there is no edge between them.</a:t>
            </a:r>
          </a:p>
          <a:p>
            <a:pPr algn="just"/>
            <a:r>
              <a:rPr lang="en-IN" sz="2400" b="1" dirty="0"/>
              <a:t>Path</a:t>
            </a:r>
            <a:r>
              <a:rPr lang="en-IN" sz="2400" dirty="0"/>
              <a:t>: A sequence of edges that allows you to go from vertex A to vertex B is called a path. 0-1, 1-2 and 0-2 are paths from vertex 0 to vertex 2.</a:t>
            </a:r>
          </a:p>
          <a:p>
            <a:pPr algn="just"/>
            <a:r>
              <a:rPr lang="en-IN" sz="2400" b="1" dirty="0"/>
              <a:t>Directed Graph</a:t>
            </a:r>
            <a:r>
              <a:rPr lang="en-IN" sz="2400" dirty="0"/>
              <a:t>: A graph in which an edge (u,v) doesn't necessary mean that there is an edge (v, u) as well. The edges in such a graph are represented by arrows to show the direction of the edge.</a:t>
            </a:r>
          </a:p>
          <a:p>
            <a:pPr algn="just"/>
            <a:r>
              <a:rPr lang="en-IN" sz="2400" b="1" dirty="0"/>
              <a:t>|V|</a:t>
            </a:r>
            <a:r>
              <a:rPr lang="en-IN" sz="2400" dirty="0"/>
              <a:t>= Number of Vertices , |V|=4</a:t>
            </a:r>
          </a:p>
          <a:p>
            <a:pPr algn="just"/>
            <a:r>
              <a:rPr lang="en-IN" sz="2400" b="1" dirty="0"/>
              <a:t>|E|</a:t>
            </a:r>
            <a:r>
              <a:rPr lang="en-IN" sz="2400" dirty="0"/>
              <a:t> = Number of Edges	,|E|=4 in figure 1</a:t>
            </a:r>
          </a:p>
          <a:p>
            <a:endParaRPr lang="en-IN" dirty="0"/>
          </a:p>
        </p:txBody>
      </p:sp>
      <p:pic>
        <p:nvPicPr>
          <p:cNvPr id="1028" name="Picture 4" descr="a graph contains vertices that are like points and edges that connect the points">
            <a:extLst>
              <a:ext uri="{FF2B5EF4-FFF2-40B4-BE49-F238E27FC236}">
                <a16:creationId xmlns:a16="http://schemas.microsoft.com/office/drawing/2014/main" id="{AD96882B-3FDC-4C42-BB5C-293D7977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1815722"/>
            <a:ext cx="2746375" cy="20838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E3E92-58C5-45C7-8DE9-12116F3C5243}"/>
              </a:ext>
            </a:extLst>
          </p:cNvPr>
          <p:cNvSpPr txBox="1"/>
          <p:nvPr/>
        </p:nvSpPr>
        <p:spPr>
          <a:xfrm>
            <a:off x="9540864" y="3957513"/>
            <a:ext cx="197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1 </a:t>
            </a:r>
            <a:r>
              <a:rPr lang="en-IN" dirty="0"/>
              <a:t>: An 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4249232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07C6-61C3-4F6D-A943-DA8A4AA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A586-1CF9-4332-82BB-E675F0A6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running time of graph algorithms is in terms of both vertices |V| and edges |E|.</a:t>
            </a:r>
          </a:p>
          <a:p>
            <a:pPr algn="just"/>
            <a:r>
              <a:rPr lang="en-IN" sz="2400" dirty="0"/>
              <a:t>We can remove cardinality when in asymptotic notation.</a:t>
            </a:r>
          </a:p>
          <a:p>
            <a:pPr marL="457200" lvl="1" indent="0" algn="just">
              <a:buNone/>
            </a:pPr>
            <a:r>
              <a:rPr lang="en-IN" sz="2200" dirty="0"/>
              <a:t>Example : O(VE) , which basically means O (|V||E|)</a:t>
            </a:r>
          </a:p>
        </p:txBody>
      </p:sp>
    </p:spTree>
    <p:extLst>
      <p:ext uri="{BB962C8B-B14F-4D97-AF65-F5344CB8AC3E}">
        <p14:creationId xmlns:p14="http://schemas.microsoft.com/office/powerpoint/2010/main" val="3422018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16E1-87F0-4689-952E-EB4F5C34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C20-D9AD-4189-B9C5-1741C48C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86262" cy="3956126"/>
          </a:xfrm>
        </p:spPr>
        <p:txBody>
          <a:bodyPr/>
          <a:lstStyle/>
          <a:p>
            <a:pPr algn="just"/>
            <a:r>
              <a:rPr lang="en-IN" sz="2400" dirty="0"/>
              <a:t>Let a Graph G= (V,E) , may be directed or undirected</a:t>
            </a:r>
          </a:p>
          <a:p>
            <a:pPr algn="just"/>
            <a:r>
              <a:rPr lang="en-IN" sz="2400" dirty="0"/>
              <a:t>There’re two ways ‘G’ can be represented for algorithms :-</a:t>
            </a:r>
          </a:p>
          <a:p>
            <a:pPr marL="0" indent="0" algn="just">
              <a:buNone/>
            </a:pPr>
            <a:r>
              <a:rPr lang="en-IN" sz="2400" dirty="0"/>
              <a:t>	1. Adjacency Lists.</a:t>
            </a:r>
          </a:p>
          <a:p>
            <a:pPr marL="0" indent="0" algn="just">
              <a:buNone/>
            </a:pPr>
            <a:r>
              <a:rPr lang="en-IN" sz="2400" dirty="0"/>
              <a:t>	2. Adjacency Matrix.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99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9D0-4B37-40A1-AC31-F11D632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Adjacency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8483-DF99-473E-B24C-EBB0F5C2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398"/>
            <a:ext cx="9354433" cy="4819095"/>
          </a:xfrm>
        </p:spPr>
        <p:txBody>
          <a:bodyPr/>
          <a:lstStyle/>
          <a:p>
            <a:pPr algn="just"/>
            <a:r>
              <a:rPr lang="en-IN" dirty="0"/>
              <a:t>Consists of an array Adj of |V| lists, one for each vertex ∈ V.</a:t>
            </a:r>
          </a:p>
          <a:p>
            <a:pPr algn="just"/>
            <a:r>
              <a:rPr lang="en-IN" dirty="0"/>
              <a:t>For each u ∈ V , the adjacency list, Adj[u] contains all the vertices v, such that there’s an edge (u,v) ∈ E.</a:t>
            </a:r>
          </a:p>
          <a:p>
            <a:pPr algn="just"/>
            <a:r>
              <a:rPr lang="en-IN" dirty="0"/>
              <a:t>Used mainly to represent sparse graphs.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 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Consider the undirected graph ‘G’ with 5 vertices and 7 edges, in Fig.2</a:t>
            </a:r>
          </a:p>
          <a:p>
            <a:pPr marL="0" indent="0" algn="just">
              <a:buNone/>
            </a:pPr>
            <a:r>
              <a:rPr lang="en-IN" dirty="0"/>
              <a:t>The Adjacency list representation is :-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28DD48-F31F-4AB0-A2FD-E192D46F06F0}"/>
              </a:ext>
            </a:extLst>
          </p:cNvPr>
          <p:cNvSpPr/>
          <p:nvPr/>
        </p:nvSpPr>
        <p:spPr>
          <a:xfrm>
            <a:off x="7759083" y="3426779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80A5F4-FDED-4539-813E-5FCF784FEB7E}"/>
              </a:ext>
            </a:extLst>
          </p:cNvPr>
          <p:cNvSpPr/>
          <p:nvPr/>
        </p:nvSpPr>
        <p:spPr>
          <a:xfrm>
            <a:off x="8633535" y="3417167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4DE42-DFCC-44D6-ACA3-B124A9CD29E4}"/>
              </a:ext>
            </a:extLst>
          </p:cNvPr>
          <p:cNvSpPr/>
          <p:nvPr/>
        </p:nvSpPr>
        <p:spPr>
          <a:xfrm>
            <a:off x="9374819" y="388958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AE0DB-0AF8-4D54-B828-118CD0224FED}"/>
              </a:ext>
            </a:extLst>
          </p:cNvPr>
          <p:cNvSpPr/>
          <p:nvPr/>
        </p:nvSpPr>
        <p:spPr>
          <a:xfrm>
            <a:off x="8633535" y="4250194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EB1BCA-2362-4E97-9AFA-B38ABCDF93A4}"/>
              </a:ext>
            </a:extLst>
          </p:cNvPr>
          <p:cNvSpPr/>
          <p:nvPr/>
        </p:nvSpPr>
        <p:spPr>
          <a:xfrm>
            <a:off x="7759083" y="4250194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7D8967-5FF6-4DDA-BDA6-DFDAE26025EF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7932198" y="3739717"/>
            <a:ext cx="0" cy="5104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250843-D70E-41D4-A0F0-690970F54ED4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8105313" y="4406663"/>
            <a:ext cx="5282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AACC6D-5495-404B-AFF5-35BCB050B39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8806650" y="3730105"/>
            <a:ext cx="0" cy="520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4B040A-3FF7-4A2C-93F6-E89885D1D7AB}"/>
              </a:ext>
            </a:extLst>
          </p:cNvPr>
          <p:cNvCxnSpPr>
            <a:stCxn id="8" idx="6"/>
            <a:endCxn id="8" idx="5"/>
          </p:cNvCxnSpPr>
          <p:nvPr/>
        </p:nvCxnSpPr>
        <p:spPr>
          <a:xfrm flipH="1">
            <a:off x="8054609" y="3583248"/>
            <a:ext cx="50704" cy="11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1C4720-A981-4C1F-B84A-D13816DF36A6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105313" y="3573636"/>
            <a:ext cx="528222" cy="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46BD47-5D99-49FE-8A2F-E5DE8903CB02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929061" y="3684276"/>
            <a:ext cx="496462" cy="251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4AC577-2267-4392-B1A0-588E0536C9C0}"/>
              </a:ext>
            </a:extLst>
          </p:cNvPr>
          <p:cNvCxnSpPr>
            <a:stCxn id="10" idx="3"/>
            <a:endCxn id="11" idx="6"/>
          </p:cNvCxnSpPr>
          <p:nvPr/>
        </p:nvCxnSpPr>
        <p:spPr>
          <a:xfrm flipH="1">
            <a:off x="8979765" y="4156690"/>
            <a:ext cx="445758" cy="249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7F5A5-1899-4E8D-85CF-6C82361B7F40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8054609" y="3684276"/>
            <a:ext cx="629630" cy="611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C28C21-7A4B-442A-8CF7-D14C86553ECB}"/>
              </a:ext>
            </a:extLst>
          </p:cNvPr>
          <p:cNvSpPr txBox="1"/>
          <p:nvPr/>
        </p:nvSpPr>
        <p:spPr>
          <a:xfrm>
            <a:off x="7784974" y="4586731"/>
            <a:ext cx="197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2 </a:t>
            </a:r>
            <a:r>
              <a:rPr lang="en-IN" dirty="0"/>
              <a:t>: An undirected graph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74092C-BFA1-4937-8A00-AFC2074A42E5}"/>
              </a:ext>
            </a:extLst>
          </p:cNvPr>
          <p:cNvSpPr/>
          <p:nvPr/>
        </p:nvSpPr>
        <p:spPr>
          <a:xfrm>
            <a:off x="1375148" y="3845973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C7A3A-B3B7-4892-8C64-F541409B5129}"/>
              </a:ext>
            </a:extLst>
          </p:cNvPr>
          <p:cNvSpPr/>
          <p:nvPr/>
        </p:nvSpPr>
        <p:spPr>
          <a:xfrm>
            <a:off x="1375148" y="4175374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DBBFF5-51E5-4CF3-8A96-1CBAA09630E0}"/>
              </a:ext>
            </a:extLst>
          </p:cNvPr>
          <p:cNvSpPr/>
          <p:nvPr/>
        </p:nvSpPr>
        <p:spPr>
          <a:xfrm>
            <a:off x="1375148" y="4504775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499813-8645-44B7-AD89-064DD4D052BA}"/>
              </a:ext>
            </a:extLst>
          </p:cNvPr>
          <p:cNvSpPr/>
          <p:nvPr/>
        </p:nvSpPr>
        <p:spPr>
          <a:xfrm>
            <a:off x="1375148" y="4822147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FCD1B5-3632-4A5D-9E2C-0D27120A966D}"/>
              </a:ext>
            </a:extLst>
          </p:cNvPr>
          <p:cNvSpPr/>
          <p:nvPr/>
        </p:nvSpPr>
        <p:spPr>
          <a:xfrm>
            <a:off x="1375148" y="5151548"/>
            <a:ext cx="470514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A35224-EEB3-4C7D-8363-98545466D07B}"/>
              </a:ext>
            </a:extLst>
          </p:cNvPr>
          <p:cNvSpPr/>
          <p:nvPr/>
        </p:nvSpPr>
        <p:spPr>
          <a:xfrm>
            <a:off x="2231836" y="3845973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6BCB0C-7FB1-4C67-B294-B73947700BF2}"/>
              </a:ext>
            </a:extLst>
          </p:cNvPr>
          <p:cNvSpPr/>
          <p:nvPr/>
        </p:nvSpPr>
        <p:spPr>
          <a:xfrm>
            <a:off x="2592471" y="3845973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8FE575-C761-4C20-88BD-0CEA54659C85}"/>
              </a:ext>
            </a:extLst>
          </p:cNvPr>
          <p:cNvSpPr/>
          <p:nvPr/>
        </p:nvSpPr>
        <p:spPr>
          <a:xfrm>
            <a:off x="2224436" y="4175926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AB3C5E-C1D1-4D12-97CD-06880287E341}"/>
              </a:ext>
            </a:extLst>
          </p:cNvPr>
          <p:cNvSpPr/>
          <p:nvPr/>
        </p:nvSpPr>
        <p:spPr>
          <a:xfrm>
            <a:off x="2585071" y="417592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A3EEB1-2B63-4293-BF4E-F21DC4EACA47}"/>
              </a:ext>
            </a:extLst>
          </p:cNvPr>
          <p:cNvSpPr/>
          <p:nvPr/>
        </p:nvSpPr>
        <p:spPr>
          <a:xfrm>
            <a:off x="2224437" y="4504402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C1D7BD-10FF-4713-A83C-F268B4F6AD21}"/>
              </a:ext>
            </a:extLst>
          </p:cNvPr>
          <p:cNvSpPr/>
          <p:nvPr/>
        </p:nvSpPr>
        <p:spPr>
          <a:xfrm>
            <a:off x="2585072" y="4504402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25178C-0745-4114-844B-D99EEDA3D5AF}"/>
              </a:ext>
            </a:extLst>
          </p:cNvPr>
          <p:cNvSpPr/>
          <p:nvPr/>
        </p:nvSpPr>
        <p:spPr>
          <a:xfrm>
            <a:off x="2224437" y="4832869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D493C4-B9F5-4913-AE9B-754DDE3D34CC}"/>
              </a:ext>
            </a:extLst>
          </p:cNvPr>
          <p:cNvSpPr/>
          <p:nvPr/>
        </p:nvSpPr>
        <p:spPr>
          <a:xfrm>
            <a:off x="2585072" y="4832869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211A2F-0BC0-4E0F-91BF-EA0F1D338A84}"/>
              </a:ext>
            </a:extLst>
          </p:cNvPr>
          <p:cNvSpPr/>
          <p:nvPr/>
        </p:nvSpPr>
        <p:spPr>
          <a:xfrm>
            <a:off x="2224438" y="5161348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6D387E-EDDF-4BD2-A07B-E29D96E3CD94}"/>
              </a:ext>
            </a:extLst>
          </p:cNvPr>
          <p:cNvSpPr/>
          <p:nvPr/>
        </p:nvSpPr>
        <p:spPr>
          <a:xfrm>
            <a:off x="2585073" y="5161348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38BC2F-0CCA-4143-B241-D45083E8E9C3}"/>
              </a:ext>
            </a:extLst>
          </p:cNvPr>
          <p:cNvSpPr/>
          <p:nvPr/>
        </p:nvSpPr>
        <p:spPr>
          <a:xfrm>
            <a:off x="3272003" y="3865207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7B3015-0579-4147-8C2A-32849FBEF04C}"/>
              </a:ext>
            </a:extLst>
          </p:cNvPr>
          <p:cNvSpPr/>
          <p:nvPr/>
        </p:nvSpPr>
        <p:spPr>
          <a:xfrm>
            <a:off x="3632638" y="452215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/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BD1409-3D3D-4B39-9FA5-972D70A2122C}"/>
              </a:ext>
            </a:extLst>
          </p:cNvPr>
          <p:cNvSpPr/>
          <p:nvPr/>
        </p:nvSpPr>
        <p:spPr>
          <a:xfrm>
            <a:off x="3273481" y="4186282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0A073F-DA5A-4237-AE2C-6508A8CEC9BA}"/>
              </a:ext>
            </a:extLst>
          </p:cNvPr>
          <p:cNvSpPr/>
          <p:nvPr/>
        </p:nvSpPr>
        <p:spPr>
          <a:xfrm>
            <a:off x="3635007" y="3860682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/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C8950B-94FA-4850-9A53-C0B35096A307}"/>
              </a:ext>
            </a:extLst>
          </p:cNvPr>
          <p:cNvSpPr/>
          <p:nvPr/>
        </p:nvSpPr>
        <p:spPr>
          <a:xfrm>
            <a:off x="3273482" y="4514758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F6A7D-43DC-4154-A9E4-D21B6E023314}"/>
              </a:ext>
            </a:extLst>
          </p:cNvPr>
          <p:cNvSpPr/>
          <p:nvPr/>
        </p:nvSpPr>
        <p:spPr>
          <a:xfrm>
            <a:off x="3634117" y="485211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15D56F-AA90-49C8-A571-E972A0662B16}"/>
              </a:ext>
            </a:extLst>
          </p:cNvPr>
          <p:cNvSpPr/>
          <p:nvPr/>
        </p:nvSpPr>
        <p:spPr>
          <a:xfrm>
            <a:off x="3273482" y="4843225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147CA9-8448-4F4A-A1C0-F8D07537FFA1}"/>
              </a:ext>
            </a:extLst>
          </p:cNvPr>
          <p:cNvSpPr/>
          <p:nvPr/>
        </p:nvSpPr>
        <p:spPr>
          <a:xfrm>
            <a:off x="3635008" y="4189147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5E53B9-679F-4170-B56B-B6221E66D295}"/>
              </a:ext>
            </a:extLst>
          </p:cNvPr>
          <p:cNvSpPr/>
          <p:nvPr/>
        </p:nvSpPr>
        <p:spPr>
          <a:xfrm>
            <a:off x="3273483" y="5171704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23B168-919F-46DE-A07B-BB9D7A3AD0DF}"/>
              </a:ext>
            </a:extLst>
          </p:cNvPr>
          <p:cNvSpPr/>
          <p:nvPr/>
        </p:nvSpPr>
        <p:spPr>
          <a:xfrm>
            <a:off x="3634118" y="5171704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94FA5F-CA76-4BBB-935D-80891A638A43}"/>
              </a:ext>
            </a:extLst>
          </p:cNvPr>
          <p:cNvSpPr/>
          <p:nvPr/>
        </p:nvSpPr>
        <p:spPr>
          <a:xfrm>
            <a:off x="4242629" y="4187760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6E1BEF-C101-4D78-BB95-44A1C8F56244}"/>
              </a:ext>
            </a:extLst>
          </p:cNvPr>
          <p:cNvSpPr/>
          <p:nvPr/>
        </p:nvSpPr>
        <p:spPr>
          <a:xfrm>
            <a:off x="4604155" y="4190638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6A7A44-4F40-4251-B78E-2E9FE362D42F}"/>
              </a:ext>
            </a:extLst>
          </p:cNvPr>
          <p:cNvSpPr/>
          <p:nvPr/>
        </p:nvSpPr>
        <p:spPr>
          <a:xfrm>
            <a:off x="5192538" y="4187760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21A340-66E2-4DBE-B012-27A394DF649D}"/>
              </a:ext>
            </a:extLst>
          </p:cNvPr>
          <p:cNvSpPr/>
          <p:nvPr/>
        </p:nvSpPr>
        <p:spPr>
          <a:xfrm>
            <a:off x="5553173" y="4187760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D7F62E-B57D-430F-B7DE-9684CD588DEF}"/>
              </a:ext>
            </a:extLst>
          </p:cNvPr>
          <p:cNvSpPr/>
          <p:nvPr/>
        </p:nvSpPr>
        <p:spPr>
          <a:xfrm>
            <a:off x="4251502" y="4844712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1A7CF-ECB8-4A5F-A159-EF7B179BEA69}"/>
              </a:ext>
            </a:extLst>
          </p:cNvPr>
          <p:cNvSpPr/>
          <p:nvPr/>
        </p:nvSpPr>
        <p:spPr>
          <a:xfrm>
            <a:off x="4612137" y="4844712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FFD5CF5-BCF0-485E-92C3-2DEB764F8D79}"/>
              </a:ext>
            </a:extLst>
          </p:cNvPr>
          <p:cNvSpPr/>
          <p:nvPr/>
        </p:nvSpPr>
        <p:spPr>
          <a:xfrm>
            <a:off x="4251507" y="5164306"/>
            <a:ext cx="346230" cy="31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5B89C0-774F-40C0-9613-569816575119}"/>
              </a:ext>
            </a:extLst>
          </p:cNvPr>
          <p:cNvSpPr/>
          <p:nvPr/>
        </p:nvSpPr>
        <p:spPr>
          <a:xfrm>
            <a:off x="4612142" y="5164306"/>
            <a:ext cx="331825" cy="312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47A2D6-6999-4316-AD76-2E05E4C17481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1845662" y="4002442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A1D924-56D7-45BA-AD34-EAA95F94BDFF}"/>
              </a:ext>
            </a:extLst>
          </p:cNvPr>
          <p:cNvCxnSpPr>
            <a:cxnSpLocks/>
          </p:cNvCxnSpPr>
          <p:nvPr/>
        </p:nvCxnSpPr>
        <p:spPr>
          <a:xfrm>
            <a:off x="1847143" y="4323518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272622-C59B-4129-B6F4-0E41ACC50423}"/>
              </a:ext>
            </a:extLst>
          </p:cNvPr>
          <p:cNvCxnSpPr>
            <a:cxnSpLocks/>
          </p:cNvCxnSpPr>
          <p:nvPr/>
        </p:nvCxnSpPr>
        <p:spPr>
          <a:xfrm>
            <a:off x="1864894" y="4643115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0B8EB8-5BD3-45B2-A042-E0C6757032D7}"/>
              </a:ext>
            </a:extLst>
          </p:cNvPr>
          <p:cNvCxnSpPr>
            <a:cxnSpLocks/>
          </p:cNvCxnSpPr>
          <p:nvPr/>
        </p:nvCxnSpPr>
        <p:spPr>
          <a:xfrm>
            <a:off x="1856019" y="4998217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1B9094-5E42-4A97-B292-70627BAF7468}"/>
              </a:ext>
            </a:extLst>
          </p:cNvPr>
          <p:cNvCxnSpPr>
            <a:cxnSpLocks/>
          </p:cNvCxnSpPr>
          <p:nvPr/>
        </p:nvCxnSpPr>
        <p:spPr>
          <a:xfrm>
            <a:off x="1864896" y="5344448"/>
            <a:ext cx="38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4BA9FD-95DC-4711-BD9D-D491769D22F7}"/>
              </a:ext>
            </a:extLst>
          </p:cNvPr>
          <p:cNvCxnSpPr>
            <a:cxnSpLocks/>
          </p:cNvCxnSpPr>
          <p:nvPr/>
        </p:nvCxnSpPr>
        <p:spPr>
          <a:xfrm>
            <a:off x="2760064" y="4030554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DD562F-33FB-49A8-A83D-99879B57487A}"/>
              </a:ext>
            </a:extLst>
          </p:cNvPr>
          <p:cNvCxnSpPr>
            <a:cxnSpLocks/>
          </p:cNvCxnSpPr>
          <p:nvPr/>
        </p:nvCxnSpPr>
        <p:spPr>
          <a:xfrm>
            <a:off x="2743789" y="4325000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6715EF-292C-4555-BCFE-6F53C0D6FEDF}"/>
              </a:ext>
            </a:extLst>
          </p:cNvPr>
          <p:cNvCxnSpPr>
            <a:cxnSpLocks/>
          </p:cNvCxnSpPr>
          <p:nvPr/>
        </p:nvCxnSpPr>
        <p:spPr>
          <a:xfrm>
            <a:off x="2752663" y="4662348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2AE26F-5C71-467B-A72C-E4D3796E53D0}"/>
              </a:ext>
            </a:extLst>
          </p:cNvPr>
          <p:cNvCxnSpPr>
            <a:cxnSpLocks/>
          </p:cNvCxnSpPr>
          <p:nvPr/>
        </p:nvCxnSpPr>
        <p:spPr>
          <a:xfrm>
            <a:off x="2743787" y="5008578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90A142F-894C-4A18-B2CA-3C9A0EB5A276}"/>
              </a:ext>
            </a:extLst>
          </p:cNvPr>
          <p:cNvCxnSpPr>
            <a:cxnSpLocks/>
          </p:cNvCxnSpPr>
          <p:nvPr/>
        </p:nvCxnSpPr>
        <p:spPr>
          <a:xfrm>
            <a:off x="2743789" y="5328172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6ABB8B1-F7C2-458C-B407-76CCC84F2C14}"/>
              </a:ext>
            </a:extLst>
          </p:cNvPr>
          <p:cNvCxnSpPr>
            <a:cxnSpLocks/>
          </p:cNvCxnSpPr>
          <p:nvPr/>
        </p:nvCxnSpPr>
        <p:spPr>
          <a:xfrm>
            <a:off x="3720334" y="4338322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5355C6-FF8E-46A7-838D-531E9954BDD3}"/>
              </a:ext>
            </a:extLst>
          </p:cNvPr>
          <p:cNvCxnSpPr>
            <a:cxnSpLocks/>
          </p:cNvCxnSpPr>
          <p:nvPr/>
        </p:nvCxnSpPr>
        <p:spPr>
          <a:xfrm>
            <a:off x="4688889" y="4327871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55B4E11-796F-4740-A3CE-2A5E84046824}"/>
              </a:ext>
            </a:extLst>
          </p:cNvPr>
          <p:cNvCxnSpPr>
            <a:cxnSpLocks/>
          </p:cNvCxnSpPr>
          <p:nvPr/>
        </p:nvCxnSpPr>
        <p:spPr>
          <a:xfrm>
            <a:off x="3720335" y="4990826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E31D30-90D0-4587-BE76-3CCB02205E49}"/>
              </a:ext>
            </a:extLst>
          </p:cNvPr>
          <p:cNvCxnSpPr>
            <a:cxnSpLocks/>
          </p:cNvCxnSpPr>
          <p:nvPr/>
        </p:nvCxnSpPr>
        <p:spPr>
          <a:xfrm>
            <a:off x="3720334" y="5337049"/>
            <a:ext cx="538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02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A68A-9FB2-4227-BA51-DDE59CC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BA7C-6909-4C09-A88C-C0A34BA4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10144546" cy="4989250"/>
          </a:xfrm>
        </p:spPr>
        <p:txBody>
          <a:bodyPr/>
          <a:lstStyle/>
          <a:p>
            <a:pPr algn="just"/>
            <a:r>
              <a:rPr lang="en-IN" dirty="0"/>
              <a:t>The representation of ‘G’ consists of a |V| x |V| matrix A= ( 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 ), such that </a:t>
            </a:r>
          </a:p>
          <a:p>
            <a:pPr marL="0" indent="0" algn="just">
              <a:buNone/>
            </a:pPr>
            <a:r>
              <a:rPr lang="en-IN" dirty="0"/>
              <a:t>  	 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 	=    1 , if (</a:t>
            </a:r>
            <a:r>
              <a:rPr lang="en-IN" dirty="0" err="1"/>
              <a:t>i,j</a:t>
            </a:r>
            <a:r>
              <a:rPr lang="en-IN" dirty="0"/>
              <a:t>) ∈  E,</a:t>
            </a:r>
          </a:p>
          <a:p>
            <a:pPr marL="0" indent="0" algn="just">
              <a:buNone/>
            </a:pPr>
            <a:r>
              <a:rPr lang="en-IN" dirty="0"/>
              <a:t>                   0 , otherwise     </a:t>
            </a:r>
          </a:p>
          <a:p>
            <a:pPr marL="0" indent="0" algn="just">
              <a:buNone/>
            </a:pPr>
            <a:r>
              <a:rPr lang="en-IN" dirty="0"/>
              <a:t>where vertices are numbered 1,2,…,|V|.</a:t>
            </a:r>
          </a:p>
          <a:p>
            <a:pPr algn="just"/>
            <a:r>
              <a:rPr lang="en-IN" dirty="0"/>
              <a:t>Used mainly to represent dense graphs</a:t>
            </a:r>
          </a:p>
          <a:p>
            <a:pPr algn="just"/>
            <a:r>
              <a:rPr lang="en-IN" dirty="0"/>
              <a:t>It provides quicker way to identify the presence of an edge, but at the cost of more memory.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 :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Consider the undirected graph ‘G’ with 6 vertices and 8 edges, in Fig.3</a:t>
            </a:r>
          </a:p>
          <a:p>
            <a:pPr marL="0" indent="0" algn="just">
              <a:buNone/>
            </a:pPr>
            <a:r>
              <a:rPr lang="en-IN" dirty="0"/>
              <a:t>The Adjacency Matrix representation is :-</a:t>
            </a:r>
          </a:p>
          <a:p>
            <a:pPr marL="0" indent="0" algn="just">
              <a:buNone/>
            </a:pPr>
            <a:r>
              <a:rPr lang="en-IN" dirty="0"/>
              <a:t>          We’ve a 6x6 Matrix</a:t>
            </a:r>
          </a:p>
          <a:p>
            <a:pPr marL="0" indent="0" algn="just">
              <a:buNone/>
            </a:pPr>
            <a:r>
              <a:rPr lang="en-IN" dirty="0"/>
              <a:t>   A presence of edge is marked as ‘1’.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D99F7C0-53E9-4C15-B5FF-08BA546FE420}"/>
              </a:ext>
            </a:extLst>
          </p:cNvPr>
          <p:cNvSpPr/>
          <p:nvPr/>
        </p:nvSpPr>
        <p:spPr>
          <a:xfrm>
            <a:off x="1822778" y="1930400"/>
            <a:ext cx="218777" cy="78123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67AB0A1-3CE0-4B62-9A71-CC1E69935D4E}"/>
              </a:ext>
            </a:extLst>
          </p:cNvPr>
          <p:cNvSpPr/>
          <p:nvPr/>
        </p:nvSpPr>
        <p:spPr>
          <a:xfrm>
            <a:off x="3552339" y="1930398"/>
            <a:ext cx="292965" cy="7812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F7F057-FED2-4589-9584-F6E12F7F9240}"/>
              </a:ext>
            </a:extLst>
          </p:cNvPr>
          <p:cNvSpPr/>
          <p:nvPr/>
        </p:nvSpPr>
        <p:spPr>
          <a:xfrm>
            <a:off x="8663661" y="4731796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89CD3-F6A4-41C0-95EC-CBF08A75555D}"/>
              </a:ext>
            </a:extLst>
          </p:cNvPr>
          <p:cNvSpPr/>
          <p:nvPr/>
        </p:nvSpPr>
        <p:spPr>
          <a:xfrm>
            <a:off x="9538113" y="4722184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F1FE8-7106-443F-A107-CB642D3477DE}"/>
              </a:ext>
            </a:extLst>
          </p:cNvPr>
          <p:cNvSpPr/>
          <p:nvPr/>
        </p:nvSpPr>
        <p:spPr>
          <a:xfrm>
            <a:off x="10475650" y="4731796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4A0764-DDA2-4E62-9836-7ABC33E0C40A}"/>
              </a:ext>
            </a:extLst>
          </p:cNvPr>
          <p:cNvSpPr/>
          <p:nvPr/>
        </p:nvSpPr>
        <p:spPr>
          <a:xfrm>
            <a:off x="9538113" y="555521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FF52DA-6BCF-4185-8BE7-78C11D8F0050}"/>
              </a:ext>
            </a:extLst>
          </p:cNvPr>
          <p:cNvSpPr/>
          <p:nvPr/>
        </p:nvSpPr>
        <p:spPr>
          <a:xfrm>
            <a:off x="8663661" y="555521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37079-8B9A-4E58-8C57-FFD425665015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8836776" y="5044734"/>
            <a:ext cx="0" cy="5104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F133EC-260C-4831-A894-B99E7D0AD560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9009891" y="5711680"/>
            <a:ext cx="52822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A76C68-397B-45BE-842C-FAFB2334F4B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9711228" y="5035122"/>
            <a:ext cx="0" cy="52008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FB8045-D6A3-48DB-BAFF-333B9108C941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9009891" y="4878653"/>
            <a:ext cx="528222" cy="961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AD97E-9179-4EB5-9091-B6AE50A52551}"/>
              </a:ext>
            </a:extLst>
          </p:cNvPr>
          <p:cNvCxnSpPr>
            <a:stCxn id="8" idx="3"/>
            <a:endCxn id="9" idx="6"/>
          </p:cNvCxnSpPr>
          <p:nvPr/>
        </p:nvCxnSpPr>
        <p:spPr>
          <a:xfrm flipH="1">
            <a:off x="9884343" y="4998905"/>
            <a:ext cx="642011" cy="7127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2C40E9-1EEA-4F99-A97E-84A7F9CC4253}"/>
              </a:ext>
            </a:extLst>
          </p:cNvPr>
          <p:cNvCxnSpPr>
            <a:cxnSpLocks/>
            <a:stCxn id="10" idx="7"/>
            <a:endCxn id="7" idx="3"/>
          </p:cNvCxnSpPr>
          <p:nvPr/>
        </p:nvCxnSpPr>
        <p:spPr>
          <a:xfrm flipV="1">
            <a:off x="8959187" y="4989293"/>
            <a:ext cx="629630" cy="61174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6C8FBF2-15FB-497F-BEEC-51C128499BEF}"/>
              </a:ext>
            </a:extLst>
          </p:cNvPr>
          <p:cNvSpPr/>
          <p:nvPr/>
        </p:nvSpPr>
        <p:spPr>
          <a:xfrm>
            <a:off x="10475650" y="5555211"/>
            <a:ext cx="346230" cy="3129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814523-7569-4819-AABE-4C5774A814DC}"/>
              </a:ext>
            </a:extLst>
          </p:cNvPr>
          <p:cNvCxnSpPr>
            <a:cxnSpLocks/>
            <a:stCxn id="8" idx="4"/>
            <a:endCxn id="50" idx="0"/>
          </p:cNvCxnSpPr>
          <p:nvPr/>
        </p:nvCxnSpPr>
        <p:spPr>
          <a:xfrm>
            <a:off x="10648765" y="5044734"/>
            <a:ext cx="0" cy="5104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CF355F69-F2E0-4535-AF24-A03DEFA06076}"/>
              </a:ext>
            </a:extLst>
          </p:cNvPr>
          <p:cNvCxnSpPr>
            <a:cxnSpLocks/>
            <a:stCxn id="50" idx="4"/>
            <a:endCxn id="50" idx="6"/>
          </p:cNvCxnSpPr>
          <p:nvPr/>
        </p:nvCxnSpPr>
        <p:spPr>
          <a:xfrm rot="5400000" flipH="1" flipV="1">
            <a:off x="10657087" y="5703357"/>
            <a:ext cx="156469" cy="173115"/>
          </a:xfrm>
          <a:prstGeom prst="curvedConnector4">
            <a:avLst>
              <a:gd name="adj1" fmla="val -146099"/>
              <a:gd name="adj2" fmla="val 232051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1168C32-6F61-47ED-B478-84A767E33497}"/>
              </a:ext>
            </a:extLst>
          </p:cNvPr>
          <p:cNvSpPr txBox="1"/>
          <p:nvPr/>
        </p:nvSpPr>
        <p:spPr>
          <a:xfrm>
            <a:off x="8761519" y="6024618"/>
            <a:ext cx="197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 3 </a:t>
            </a:r>
            <a:r>
              <a:rPr lang="en-IN" dirty="0"/>
              <a:t>: A directed graph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7489706-E2E9-4ACB-8D78-A6C8FC579022}"/>
              </a:ext>
            </a:extLst>
          </p:cNvPr>
          <p:cNvSpPr/>
          <p:nvPr/>
        </p:nvSpPr>
        <p:spPr>
          <a:xfrm>
            <a:off x="5138281" y="4211394"/>
            <a:ext cx="321486" cy="30734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6" name="Table 66">
            <a:extLst>
              <a:ext uri="{FF2B5EF4-FFF2-40B4-BE49-F238E27FC236}">
                <a16:creationId xmlns:a16="http://schemas.microsoft.com/office/drawing/2014/main" id="{471AD535-7DAA-4707-B274-B6CFC5287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42882"/>
              </p:ext>
            </p:extLst>
          </p:nvPr>
        </p:nvGraphicFramePr>
        <p:xfrm>
          <a:off x="5129403" y="4184760"/>
          <a:ext cx="276983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91">
                  <a:extLst>
                    <a:ext uri="{9D8B030D-6E8A-4147-A177-3AD203B41FA5}">
                      <a16:colId xmlns:a16="http://schemas.microsoft.com/office/drawing/2014/main" val="571347018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2493073079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1221351605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1228586183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2333860642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673829806"/>
                    </a:ext>
                  </a:extLst>
                </a:gridCol>
                <a:gridCol w="395691">
                  <a:extLst>
                    <a:ext uri="{9D8B030D-6E8A-4147-A177-3AD203B41FA5}">
                      <a16:colId xmlns:a16="http://schemas.microsoft.com/office/drawing/2014/main" val="3931669143"/>
                    </a:ext>
                  </a:extLst>
                </a:gridCol>
              </a:tblGrid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667532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233537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94176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276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61308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7833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1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107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1804</Words>
  <Application>Microsoft Office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ELEMENTARY GRAPH ALGORITHMS -DESIGN AND ANALYSIS OF ALGORITHMS-</vt:lpstr>
      <vt:lpstr>CONTENTS</vt:lpstr>
      <vt:lpstr>Elementary Graph Algorithms What is a graph?</vt:lpstr>
      <vt:lpstr>Applications of Graph in Real World</vt:lpstr>
      <vt:lpstr>Some Basic Terminologies</vt:lpstr>
      <vt:lpstr>Running Times</vt:lpstr>
      <vt:lpstr>Representation of Graphs</vt:lpstr>
      <vt:lpstr>Adjacency Lists</vt:lpstr>
      <vt:lpstr>Adjacency Matrix</vt:lpstr>
      <vt:lpstr>BREADTH FIRST SEARCH (BFS) What is it ?</vt:lpstr>
      <vt:lpstr>BFS Algorithm</vt:lpstr>
      <vt:lpstr>Why did we set all of the starting distances of the vertices to infinity?</vt:lpstr>
      <vt:lpstr>PSEUDO-CODE</vt:lpstr>
      <vt:lpstr>Illustration of BFS</vt:lpstr>
      <vt:lpstr>DEPTH FIRST SEARCH (DFS) What is it ?</vt:lpstr>
      <vt:lpstr>DFS Algorithm</vt:lpstr>
      <vt:lpstr>PSEUDO-CODE</vt:lpstr>
      <vt:lpstr>Illustration of DFS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dc:creator>Prasun</dc:creator>
  <cp:lastModifiedBy>Prasun</cp:lastModifiedBy>
  <cp:revision>65</cp:revision>
  <dcterms:created xsi:type="dcterms:W3CDTF">2020-04-24T13:45:40Z</dcterms:created>
  <dcterms:modified xsi:type="dcterms:W3CDTF">2020-04-27T06:54:59Z</dcterms:modified>
</cp:coreProperties>
</file>