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658-26BF-4FBB-B936-18D992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306481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MINIMUM SPANNING TREE</a:t>
            </a:r>
            <a:br>
              <a:rPr lang="en-IN" dirty="0"/>
            </a:br>
            <a:r>
              <a:rPr lang="en-IN" sz="2800" dirty="0">
                <a:solidFill>
                  <a:schemeClr val="tx1"/>
                </a:solidFill>
              </a:rPr>
              <a:t>-DESIGN AND ANALYSIS OF ALGORITHMS-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460BE-091B-4FEF-85E0-1908B8A4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09" y="497411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: PRASUN VERMA</a:t>
            </a:r>
          </a:p>
          <a:p>
            <a:pPr algn="l"/>
            <a:r>
              <a:rPr lang="en-IN" dirty="0"/>
              <a:t>Roll No. : 181210036</a:t>
            </a:r>
          </a:p>
          <a:p>
            <a:pPr algn="l"/>
            <a:r>
              <a:rPr lang="en-IN" dirty="0"/>
              <a:t>Branch : CSE - 2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509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B49B-B084-44D9-8449-18C08DB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dirty="0"/>
              <a:t>ILLUSTRATION</a:t>
            </a:r>
          </a:p>
        </p:txBody>
      </p:sp>
      <p:pic>
        <p:nvPicPr>
          <p:cNvPr id="3078" name="Picture 6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1ADF2EF4-DF8F-4756-89F5-45413575D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7"/>
          <a:stretch/>
        </p:blipFill>
        <p:spPr bwMode="auto">
          <a:xfrm>
            <a:off x="677334" y="1289645"/>
            <a:ext cx="5031008" cy="21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5310B09B-B618-49FA-B4EC-7556B7301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5" r="50737" b="37095"/>
          <a:stretch/>
        </p:blipFill>
        <p:spPr bwMode="auto">
          <a:xfrm>
            <a:off x="5708342" y="1289645"/>
            <a:ext cx="2237173" cy="215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0885A224-7455-4556-A06A-43C98CB1B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272" r="-1111"/>
          <a:stretch/>
        </p:blipFill>
        <p:spPr bwMode="auto">
          <a:xfrm>
            <a:off x="3192838" y="3871272"/>
            <a:ext cx="4752677" cy="23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ruskal's algorithm example that shows how edges are added to create forests that eventually create the minimum spanning tree">
            <a:extLst>
              <a:ext uri="{FF2B5EF4-FFF2-40B4-BE49-F238E27FC236}">
                <a16:creationId xmlns:a16="http://schemas.microsoft.com/office/drawing/2014/main" id="{A8673DB2-F2C4-4177-9A42-6B0A07A04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t="30680" r="-444" b="35793"/>
          <a:stretch/>
        </p:blipFill>
        <p:spPr bwMode="auto">
          <a:xfrm>
            <a:off x="737572" y="3949083"/>
            <a:ext cx="2455266" cy="22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4712-A79C-4E36-9C91-BC930D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7C78-4020-40BF-9082-1EC5BF25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Prim’s Algorithm also use Greedy approach to find the minimum spanning tree. </a:t>
            </a:r>
          </a:p>
          <a:p>
            <a:pPr algn="just"/>
            <a:r>
              <a:rPr lang="en-IN" sz="2400" dirty="0"/>
              <a:t>We grow the spanning tree from a starting position. </a:t>
            </a:r>
          </a:p>
          <a:p>
            <a:pPr algn="just"/>
            <a:r>
              <a:rPr lang="en-IN" sz="2400" dirty="0"/>
              <a:t>Unlike an </a:t>
            </a:r>
            <a:r>
              <a:rPr lang="en-IN" sz="2400" b="1" dirty="0"/>
              <a:t>edge</a:t>
            </a:r>
            <a:r>
              <a:rPr lang="en-IN" sz="2400" dirty="0"/>
              <a:t> in Kruskal's, we add </a:t>
            </a:r>
            <a:r>
              <a:rPr lang="en-IN" sz="2400" b="1" dirty="0"/>
              <a:t>vertex</a:t>
            </a:r>
            <a:r>
              <a:rPr lang="en-IN" sz="2400" dirty="0"/>
              <a:t> to the growing spanning tree in Prim's.</a:t>
            </a:r>
          </a:p>
          <a:p>
            <a:pPr algn="just"/>
            <a:r>
              <a:rPr lang="en-IN" sz="2400" dirty="0"/>
              <a:t>We start from one vertex and keep adding edges with the lowest weight until we reach our goal.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60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AA82-62D2-462A-B74E-28E3052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CA75-EAD6-451C-AC1A-3A226D6F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9061470" cy="456312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dirty="0"/>
              <a:t>The steps for implementing Prim's algorithm are as follows:</a:t>
            </a:r>
          </a:p>
          <a:p>
            <a:r>
              <a:rPr lang="en-IN" dirty="0"/>
              <a:t>Maintain two disjoint sets of vertices. One containing vertices that are in the growing spanning tree and other that are not in the growing spanning tree.</a:t>
            </a:r>
          </a:p>
          <a:p>
            <a:r>
              <a:rPr lang="en-IN" dirty="0"/>
              <a:t>Select the cheapest vertex that is connected to the growing spanning tree and is not in the growing spanning tree and add it into the growing spanning tree. </a:t>
            </a:r>
          </a:p>
          <a:p>
            <a:r>
              <a:rPr lang="en-IN" dirty="0"/>
              <a:t>This can be done using Priority Queues. Insert the vertices, that are connected to growing spanning tree, into the Priority Queue.</a:t>
            </a:r>
          </a:p>
          <a:p>
            <a:r>
              <a:rPr lang="en-IN" dirty="0"/>
              <a:t>Check for cycles, mark the nodes which have been already selected and insert only those nodes in the Priority Queue that are not marked.</a:t>
            </a:r>
          </a:p>
          <a:p>
            <a:pPr marL="0" indent="0" algn="just">
              <a:buNone/>
            </a:pPr>
            <a:r>
              <a:rPr lang="en-IN" b="1" dirty="0"/>
              <a:t>Time Complexity:</a:t>
            </a:r>
          </a:p>
          <a:p>
            <a:pPr algn="just"/>
            <a:r>
              <a:rPr lang="en-IN" dirty="0"/>
              <a:t>It is O((V+E) </a:t>
            </a:r>
            <a:r>
              <a:rPr lang="en-IN" dirty="0" err="1"/>
              <a:t>logV</a:t>
            </a:r>
            <a:r>
              <a:rPr lang="en-IN" dirty="0"/>
              <a:t>) because each vertex is inserted in the priority queue only once and insertion in priority queue take logarithmic time.</a:t>
            </a:r>
          </a:p>
        </p:txBody>
      </p:sp>
    </p:spTree>
    <p:extLst>
      <p:ext uri="{BB962C8B-B14F-4D97-AF65-F5344CB8AC3E}">
        <p14:creationId xmlns:p14="http://schemas.microsoft.com/office/powerpoint/2010/main" val="30428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8E8A-DB21-4632-A632-7CC72703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0328-D298-4D12-93FC-834FD45F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8184"/>
            <a:ext cx="8972693" cy="4810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Prim’s (G) :</a:t>
            </a:r>
          </a:p>
          <a:p>
            <a:pPr marL="0" indent="0" algn="just">
              <a:buNone/>
            </a:pPr>
            <a:r>
              <a:rPr lang="en-IN" sz="2000" dirty="0"/>
              <a:t>T = ∅;</a:t>
            </a:r>
          </a:p>
          <a:p>
            <a:pPr marL="0" indent="0" algn="just">
              <a:buNone/>
            </a:pPr>
            <a:r>
              <a:rPr lang="en-IN" sz="2000" dirty="0"/>
              <a:t>U = { 1 };</a:t>
            </a:r>
          </a:p>
          <a:p>
            <a:pPr marL="0" indent="0" algn="just">
              <a:buNone/>
            </a:pPr>
            <a:r>
              <a:rPr lang="en-IN" sz="2000" dirty="0"/>
              <a:t>while (U ≠ V)</a:t>
            </a:r>
          </a:p>
          <a:p>
            <a:pPr marL="0" indent="0" algn="just">
              <a:buNone/>
            </a:pPr>
            <a:r>
              <a:rPr lang="en-IN" sz="2000" dirty="0"/>
              <a:t>    let (u, v) be the lowest cost edge such that u ∈ U and v ∈ V - U;</a:t>
            </a:r>
          </a:p>
          <a:p>
            <a:pPr marL="0" indent="0" algn="just">
              <a:buNone/>
            </a:pPr>
            <a:r>
              <a:rPr lang="en-IN" sz="2000" dirty="0"/>
              <a:t>    T = T ∪ {(u, v)}</a:t>
            </a:r>
          </a:p>
          <a:p>
            <a:pPr marL="0" indent="0" algn="just">
              <a:buNone/>
            </a:pPr>
            <a:r>
              <a:rPr lang="en-IN" sz="2000" dirty="0"/>
              <a:t>    U = U ∪ {v}</a:t>
            </a:r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We create two sets of vertices U and V-U. U contains the list of vertices that have been visited and V-U the list of vertices that haven't. One by one, we move vertices from set V-U to set U by connecting the least weight edge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28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6426-C0E6-4DDB-B1F1-189FD77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</a:t>
            </a:r>
          </a:p>
        </p:txBody>
      </p:sp>
      <p:pic>
        <p:nvPicPr>
          <p:cNvPr id="5124" name="Picture 4" descr="prim's algorithm">
            <a:extLst>
              <a:ext uri="{FF2B5EF4-FFF2-40B4-BE49-F238E27FC236}">
                <a16:creationId xmlns:a16="http://schemas.microsoft.com/office/drawing/2014/main" id="{81D7F3F1-5A86-4B0D-9B9D-D1C0AA1DA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 b="70565"/>
          <a:stretch/>
        </p:blipFill>
        <p:spPr bwMode="auto">
          <a:xfrm>
            <a:off x="677334" y="1278383"/>
            <a:ext cx="5418666" cy="23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im's algorithm">
            <a:extLst>
              <a:ext uri="{FF2B5EF4-FFF2-40B4-BE49-F238E27FC236}">
                <a16:creationId xmlns:a16="http://schemas.microsoft.com/office/drawing/2014/main" id="{F0B21D94-80B9-4B31-AB42-DC866F4D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0291" r="52734" b="36828"/>
          <a:stretch/>
        </p:blipFill>
        <p:spPr bwMode="auto">
          <a:xfrm>
            <a:off x="5753998" y="1270000"/>
            <a:ext cx="2236756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im's algorithm">
            <a:extLst>
              <a:ext uri="{FF2B5EF4-FFF2-40B4-BE49-F238E27FC236}">
                <a16:creationId xmlns:a16="http://schemas.microsoft.com/office/drawing/2014/main" id="{61424B37-E703-4469-B1F1-2F3632822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9" r="601"/>
          <a:stretch/>
        </p:blipFill>
        <p:spPr bwMode="auto">
          <a:xfrm>
            <a:off x="3143963" y="3764132"/>
            <a:ext cx="4703897" cy="24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rim's algorithm">
            <a:extLst>
              <a:ext uri="{FF2B5EF4-FFF2-40B4-BE49-F238E27FC236}">
                <a16:creationId xmlns:a16="http://schemas.microsoft.com/office/drawing/2014/main" id="{9DD010B5-A97C-414E-A5C9-FCDFB51E1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3" t="30119" r="-1" b="37001"/>
          <a:stretch/>
        </p:blipFill>
        <p:spPr bwMode="auto">
          <a:xfrm>
            <a:off x="801100" y="3764132"/>
            <a:ext cx="2342863" cy="22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32DA-0B3D-4E0D-BBAA-736EEE22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8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812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6F94-0A4A-441A-88CD-2AC06B85A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386" y="78584"/>
            <a:ext cx="8151838" cy="1563784"/>
          </a:xfrm>
        </p:spPr>
        <p:txBody>
          <a:bodyPr/>
          <a:lstStyle/>
          <a:p>
            <a:pPr algn="l"/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937E9-6F6C-4F40-B049-05072C9A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386" y="1888723"/>
            <a:ext cx="7503767" cy="3080553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Growing a minimum Spanning Tree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Kruskal’s Algorithm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dirty="0"/>
              <a:t>Prim’s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C6611-AEDC-4F2E-9EFE-06B07BA67878}"/>
              </a:ext>
            </a:extLst>
          </p:cNvPr>
          <p:cNvSpPr txBox="1"/>
          <p:nvPr/>
        </p:nvSpPr>
        <p:spPr>
          <a:xfrm>
            <a:off x="1109709" y="2146176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Title</a:t>
            </a:r>
            <a:r>
              <a:rPr lang="en-IN" dirty="0"/>
              <a:t>												</a:t>
            </a:r>
            <a:r>
              <a:rPr lang="en-IN" b="1" dirty="0"/>
              <a:t>Slide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A0EF2-19C3-4C89-BA81-E73F7F0DCCC4}"/>
              </a:ext>
            </a:extLst>
          </p:cNvPr>
          <p:cNvSpPr txBox="1"/>
          <p:nvPr/>
        </p:nvSpPr>
        <p:spPr>
          <a:xfrm>
            <a:off x="7417292" y="2772961"/>
            <a:ext cx="112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5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11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9EBA-D80E-4F52-94E4-36F67EB9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GROWING A MINIMUM SPANNING TREE</a:t>
            </a:r>
            <a:br>
              <a:rPr lang="en-IN" dirty="0"/>
            </a:br>
            <a:r>
              <a:rPr lang="en-IN" sz="3200" i="1" dirty="0">
                <a:solidFill>
                  <a:srgbClr val="7030A0"/>
                </a:solidFill>
              </a:rPr>
              <a:t>What is a Spanning Tree?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FF08-4754-4B1B-B1F6-AB554E21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Given an undirected and connected graph G=(V,E), a spanning tree of the graph G is a tree that spans G (that is, it includes every vertex of G) and is a subgraph of G (every edge in the tree belongs to G)</a:t>
            </a:r>
          </a:p>
          <a:p>
            <a:r>
              <a:rPr lang="en-IN" sz="2400" dirty="0"/>
              <a:t>The cost of a spanning tree is the sum of weights given to each edge of the spanning tree.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91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848-124D-416B-9793-6CD101C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047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rgbClr val="7030A0"/>
                </a:solidFill>
              </a:rPr>
              <a:t>So, What is a minimum Spanning Tree?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F69F-F402-4199-80B2-3B436109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1277"/>
            <a:ext cx="8596668" cy="3880773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minimum spanning tree (MST)</a:t>
            </a:r>
            <a:r>
              <a:rPr lang="en-IN" dirty="0"/>
              <a:t> or minimum weight spanning tree for a weighted, connected and undirected graph is a spanning tree with weight less than or equal to the weight of every other spanning tree. </a:t>
            </a:r>
          </a:p>
          <a:p>
            <a:r>
              <a:rPr lang="en-IN" dirty="0"/>
              <a:t>A minimum spanning tree has (V – 1) edges where V is the number of vertices in the given graph.</a:t>
            </a:r>
          </a:p>
          <a:p>
            <a:r>
              <a:rPr lang="en-IN" dirty="0"/>
              <a:t>There can be many spanning trees, as well as many minimum spanning trees.</a:t>
            </a:r>
          </a:p>
          <a:p>
            <a:endParaRPr lang="en-IN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A31EC73-8C71-432E-A544-10C9567D4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8" r="945"/>
          <a:stretch/>
        </p:blipFill>
        <p:spPr bwMode="auto">
          <a:xfrm>
            <a:off x="1455611" y="3429000"/>
            <a:ext cx="7040114" cy="2995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5952D-E0DA-4CA7-ABFB-59398C8E4829}"/>
              </a:ext>
            </a:extLst>
          </p:cNvPr>
          <p:cNvSpPr txBox="1"/>
          <p:nvPr/>
        </p:nvSpPr>
        <p:spPr>
          <a:xfrm>
            <a:off x="2716567" y="6424332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: Illustration of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407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4A7-8E99-4B7F-86F1-FD9F771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D367-01AA-4693-B883-10966CB7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4123"/>
            <a:ext cx="8990449" cy="4589754"/>
          </a:xfrm>
        </p:spPr>
        <p:txBody>
          <a:bodyPr anchor="ctr">
            <a:normAutofit/>
          </a:bodyPr>
          <a:lstStyle/>
          <a:p>
            <a:pPr algn="just"/>
            <a:r>
              <a:rPr lang="en-IN" sz="2400" dirty="0"/>
              <a:t>Kruskal's algorithm is a minimum spanning tree algorithm that takes a graph as input and finds the subset of the edges of that graph which :-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err="1"/>
              <a:t>i</a:t>
            </a:r>
            <a:r>
              <a:rPr lang="en-IN" sz="2400" dirty="0"/>
              <a:t>) form a tree that includes every vertex</a:t>
            </a:r>
          </a:p>
          <a:p>
            <a:pPr marL="0" indent="0" algn="just">
              <a:buNone/>
            </a:pPr>
            <a:r>
              <a:rPr lang="en-IN" sz="2400" dirty="0"/>
              <a:t>	ii) has the minimum sum of weights among all the trees that 		can be formed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41848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5031-B284-4221-909A-FA9B0537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Kruskal’s Algorithm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3BC6-E5B1-4E51-B92D-D8DED5BE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748"/>
            <a:ext cx="8596668" cy="3880773"/>
          </a:xfrm>
        </p:spPr>
        <p:txBody>
          <a:bodyPr anchor="ctr"/>
          <a:lstStyle/>
          <a:p>
            <a:pPr algn="just"/>
            <a:r>
              <a:rPr lang="en-IN" sz="2400" dirty="0"/>
              <a:t>It falls under a class of algorithms called greedy algorithms which find the local optimum in the hopes of finding a global optimum.</a:t>
            </a:r>
          </a:p>
          <a:p>
            <a:pPr algn="just"/>
            <a:r>
              <a:rPr lang="en-IN" sz="2400" dirty="0"/>
              <a:t>We start from the edges with the lowest weight and keep adding edges until we reach our goal.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3C6B-56D6-4268-AEAC-1076D79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8937-2DDF-4A27-8E7A-FD5A42CB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/>
          <a:lstStyle/>
          <a:p>
            <a:pPr algn="just"/>
            <a:r>
              <a:rPr lang="en-IN" sz="2400" dirty="0"/>
              <a:t>The steps for implementing Kruskal's algorithm are as follows:</a:t>
            </a:r>
          </a:p>
          <a:p>
            <a:pPr marL="0" indent="0" algn="just">
              <a:buNone/>
            </a:pPr>
            <a:r>
              <a:rPr lang="en-IN" sz="2400" dirty="0"/>
              <a:t>	1.	Sort all the edges from low weight to high</a:t>
            </a:r>
          </a:p>
          <a:p>
            <a:pPr marL="0" indent="0" algn="just">
              <a:buNone/>
            </a:pPr>
            <a:r>
              <a:rPr lang="en-IN" sz="2400" dirty="0"/>
              <a:t>	2.	Take the edge with the lowest weight and add it to 			the spanning tree. </a:t>
            </a:r>
          </a:p>
          <a:p>
            <a:pPr marL="0" indent="0" algn="just">
              <a:buNone/>
            </a:pPr>
            <a:r>
              <a:rPr lang="en-IN" sz="2400" dirty="0"/>
              <a:t>	3.	If adding the edge created a cycle, then reject this 			edge.</a:t>
            </a:r>
          </a:p>
          <a:p>
            <a:pPr marL="0" indent="0" algn="just">
              <a:buNone/>
            </a:pPr>
            <a:r>
              <a:rPr lang="en-IN" sz="2400" dirty="0"/>
              <a:t>	4.	Keep adding edges until we reach all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3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5407-B35E-4386-80D1-B189625E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check if 2 vertices are connected or not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50CF-9870-4889-9459-AA98C674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could be done using DFS. But DFS will make time complexity large as it has an order of O(V+E).</a:t>
            </a:r>
          </a:p>
          <a:p>
            <a:r>
              <a:rPr lang="en-IN" sz="2000" dirty="0"/>
              <a:t> So the best solution is </a:t>
            </a:r>
          </a:p>
          <a:p>
            <a:pPr marL="0" indent="0">
              <a:buNone/>
            </a:pPr>
            <a:r>
              <a:rPr lang="en-IN" sz="2000" b="1" dirty="0"/>
              <a:t>"Disjoint Sets":</a:t>
            </a:r>
          </a:p>
          <a:p>
            <a:pPr marL="0" indent="0">
              <a:buNone/>
            </a:pPr>
            <a:r>
              <a:rPr lang="en-IN" sz="2000" dirty="0"/>
              <a:t>Disjoint sets are sets whose intersection is the empty set so it means that they don't have any element in common.</a:t>
            </a:r>
          </a:p>
          <a:p>
            <a:r>
              <a:rPr lang="en-IN" sz="2000" b="1" dirty="0"/>
              <a:t>Time Complexity:</a:t>
            </a:r>
          </a:p>
          <a:p>
            <a:pPr marL="0" indent="0">
              <a:buNone/>
            </a:pPr>
            <a:r>
              <a:rPr lang="en-IN" dirty="0"/>
              <a:t>The most time consuming operation is sorting because the total complexity of the Disjoint-Set operations will be O(</a:t>
            </a:r>
            <a:r>
              <a:rPr lang="en-IN" dirty="0" err="1"/>
              <a:t>ElogV</a:t>
            </a:r>
            <a:r>
              <a:rPr lang="en-IN" dirty="0"/>
              <a:t>), which is the overall Time Complexity of the algorithm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8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B844-46D7-4C35-8296-8A61B5F7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623D-AE55-415E-99C5-C1D05331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42" y="17078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Kruskal(G)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sz="2000" dirty="0"/>
              <a:t>    A := ∅</a:t>
            </a:r>
          </a:p>
          <a:p>
            <a:pPr marL="0" indent="0">
              <a:buNone/>
            </a:pPr>
            <a:r>
              <a:rPr lang="en-IN" sz="2000" dirty="0"/>
              <a:t>    for each v ∈ G.V do</a:t>
            </a:r>
          </a:p>
          <a:p>
            <a:pPr marL="0" indent="0">
              <a:buNone/>
            </a:pPr>
            <a:r>
              <a:rPr lang="en-IN" sz="2000" dirty="0"/>
              <a:t>        MAKE-SET(v)</a:t>
            </a:r>
          </a:p>
          <a:p>
            <a:pPr marL="0" indent="0">
              <a:buNone/>
            </a:pPr>
            <a:r>
              <a:rPr lang="en-IN" sz="2000" dirty="0"/>
              <a:t>    for each (u, v) in G.E ordered by weight(u, v), increasing do</a:t>
            </a:r>
          </a:p>
          <a:p>
            <a:pPr marL="0" indent="0">
              <a:buNone/>
            </a:pPr>
            <a:r>
              <a:rPr lang="en-IN" sz="2000" dirty="0"/>
              <a:t>        if FIND-SET(u) ≠ FIND-SET(v) then</a:t>
            </a:r>
          </a:p>
          <a:p>
            <a:pPr marL="0" indent="0">
              <a:buNone/>
            </a:pPr>
            <a:r>
              <a:rPr lang="en-IN" sz="2000" dirty="0"/>
              <a:t>           A := A ∪ {(u, v)}</a:t>
            </a:r>
          </a:p>
          <a:p>
            <a:pPr marL="0" indent="0">
              <a:buNone/>
            </a:pPr>
            <a:r>
              <a:rPr lang="en-IN" sz="2000" dirty="0"/>
              <a:t>           UNION(FIND-SET(u), FIND-SET(v))</a:t>
            </a:r>
          </a:p>
          <a:p>
            <a:pPr marL="0" indent="0">
              <a:buNone/>
            </a:pPr>
            <a:r>
              <a:rPr lang="en-IN" sz="2000" dirty="0"/>
              <a:t>    return A</a:t>
            </a:r>
          </a:p>
        </p:txBody>
      </p:sp>
    </p:spTree>
    <p:extLst>
      <p:ext uri="{BB962C8B-B14F-4D97-AF65-F5344CB8AC3E}">
        <p14:creationId xmlns:p14="http://schemas.microsoft.com/office/powerpoint/2010/main" val="5107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934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MINIMUM SPANNING TREE -DESIGN AND ANALYSIS OF ALGORITHMS-</vt:lpstr>
      <vt:lpstr>CONTENTS</vt:lpstr>
      <vt:lpstr> GROWING A MINIMUM SPANNING TREE What is a Spanning Tree?</vt:lpstr>
      <vt:lpstr>So, What is a minimum Spanning Tree?</vt:lpstr>
      <vt:lpstr>KRUSKAL’S ALGORITHM</vt:lpstr>
      <vt:lpstr>How Kruskal’s Algorithm works?</vt:lpstr>
      <vt:lpstr>Algorithm</vt:lpstr>
      <vt:lpstr>How to check if 2 vertices are connected or not ?</vt:lpstr>
      <vt:lpstr>PSEUDO-CODE</vt:lpstr>
      <vt:lpstr>ILLUSTRATION</vt:lpstr>
      <vt:lpstr>PRIM’S ALGORITHM</vt:lpstr>
      <vt:lpstr>Algorithm</vt:lpstr>
      <vt:lpstr>PSEUDO-CODE</vt:lpstr>
      <vt:lpstr>ILLUSTRATION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Prasun</dc:creator>
  <cp:lastModifiedBy>Prasun</cp:lastModifiedBy>
  <cp:revision>28</cp:revision>
  <dcterms:created xsi:type="dcterms:W3CDTF">2020-04-26T07:12:56Z</dcterms:created>
  <dcterms:modified xsi:type="dcterms:W3CDTF">2020-04-27T06:55:31Z</dcterms:modified>
</cp:coreProperties>
</file>