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p:scale>
          <a:sx n="86" d="100"/>
          <a:sy n="86"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193507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301180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CC268-8327-4D58-BAA0-2C1528D4A4C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85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1144832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CC268-8327-4D58-BAA0-2C1528D4A4C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5093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225175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229977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228761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378847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70066-4AAE-4134-BA8A-91DAE92DFDE6}"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266032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9235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70066-4AAE-4134-BA8A-91DAE92DFDE6}"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273383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70066-4AAE-4134-BA8A-91DAE92DFDE6}"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92114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70066-4AAE-4134-BA8A-91DAE92DFDE6}"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302054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125628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70066-4AAE-4134-BA8A-91DAE92DFDE6}"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7CC268-8327-4D58-BAA0-2C1528D4A4C0}" type="slidenum">
              <a:rPr lang="en-IN" smtClean="0"/>
              <a:t>‹#›</a:t>
            </a:fld>
            <a:endParaRPr lang="en-IN"/>
          </a:p>
        </p:txBody>
      </p:sp>
    </p:spTree>
    <p:extLst>
      <p:ext uri="{BB962C8B-B14F-4D97-AF65-F5344CB8AC3E}">
        <p14:creationId xmlns:p14="http://schemas.microsoft.com/office/powerpoint/2010/main" val="161137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570066-4AAE-4134-BA8A-91DAE92DFDE6}" type="datetimeFigureOut">
              <a:rPr lang="en-IN" smtClean="0"/>
              <a:t>27-04-2020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7CC268-8327-4D58-BAA0-2C1528D4A4C0}" type="slidenum">
              <a:rPr lang="en-IN" smtClean="0"/>
              <a:t>‹#›</a:t>
            </a:fld>
            <a:endParaRPr lang="en-IN"/>
          </a:p>
        </p:txBody>
      </p:sp>
    </p:spTree>
    <p:extLst>
      <p:ext uri="{BB962C8B-B14F-4D97-AF65-F5344CB8AC3E}">
        <p14:creationId xmlns:p14="http://schemas.microsoft.com/office/powerpoint/2010/main" val="3677201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0E87-6131-48B8-A8A8-5A939EA0225F}"/>
              </a:ext>
            </a:extLst>
          </p:cNvPr>
          <p:cNvSpPr>
            <a:spLocks noGrp="1"/>
          </p:cNvSpPr>
          <p:nvPr>
            <p:ph type="ctrTitle"/>
          </p:nvPr>
        </p:nvSpPr>
        <p:spPr>
          <a:xfrm>
            <a:off x="1976654" y="-182160"/>
            <a:ext cx="8915399" cy="2262781"/>
          </a:xfrm>
        </p:spPr>
        <p:txBody>
          <a:bodyPr/>
          <a:lstStyle/>
          <a:p>
            <a:r>
              <a:rPr lang="en-US" b="1" i="1" u="sng" dirty="0">
                <a:solidFill>
                  <a:schemeClr val="bg2">
                    <a:lumMod val="75000"/>
                  </a:schemeClr>
                </a:solidFill>
                <a:effectLst>
                  <a:outerShdw blurRad="38100" dist="38100" dir="2700000" algn="tl">
                    <a:srgbClr val="000000">
                      <a:alpha val="43137"/>
                    </a:srgbClr>
                  </a:outerShdw>
                </a:effectLst>
              </a:rPr>
              <a:t>DESIGN  and  ANALYSIS </a:t>
            </a:r>
            <a:br>
              <a:rPr lang="en-US" b="1" i="1" u="sng" dirty="0">
                <a:solidFill>
                  <a:schemeClr val="bg2">
                    <a:lumMod val="75000"/>
                  </a:schemeClr>
                </a:solidFill>
                <a:effectLst>
                  <a:outerShdw blurRad="38100" dist="38100" dir="2700000" algn="tl">
                    <a:srgbClr val="000000">
                      <a:alpha val="43137"/>
                    </a:srgbClr>
                  </a:outerShdw>
                </a:effectLst>
              </a:rPr>
            </a:br>
            <a:r>
              <a:rPr lang="en-US" b="1" i="1" u="sng" dirty="0">
                <a:solidFill>
                  <a:schemeClr val="bg2">
                    <a:lumMod val="75000"/>
                  </a:schemeClr>
                </a:solidFill>
                <a:effectLst>
                  <a:outerShdw blurRad="38100" dist="38100" dir="2700000" algn="tl">
                    <a:srgbClr val="000000">
                      <a:alpha val="43137"/>
                    </a:srgbClr>
                  </a:outerShdw>
                </a:effectLst>
              </a:rPr>
              <a:t>of  ALGORITHMS</a:t>
            </a:r>
            <a:endParaRPr lang="en-IN" i="1" u="sng" dirty="0">
              <a:solidFill>
                <a:schemeClr val="bg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1768DD5-94DA-4F82-B41C-4C5DCF9BC809}"/>
              </a:ext>
            </a:extLst>
          </p:cNvPr>
          <p:cNvSpPr>
            <a:spLocks noGrp="1"/>
          </p:cNvSpPr>
          <p:nvPr>
            <p:ph type="subTitle" idx="1"/>
          </p:nvPr>
        </p:nvSpPr>
        <p:spPr>
          <a:xfrm>
            <a:off x="9460610" y="5201275"/>
            <a:ext cx="3039735" cy="2262781"/>
          </a:xfrm>
        </p:spPr>
        <p:txBody>
          <a:bodyPr>
            <a:noAutofit/>
          </a:bodyPr>
          <a:lstStyle/>
          <a:p>
            <a:r>
              <a:rPr lang="en-IN" sz="2800" dirty="0">
                <a:solidFill>
                  <a:schemeClr val="accent2">
                    <a:lumMod val="60000"/>
                    <a:lumOff val="40000"/>
                  </a:schemeClr>
                </a:solidFill>
              </a:rPr>
              <a:t>Raghav Shukla</a:t>
            </a:r>
          </a:p>
          <a:p>
            <a:r>
              <a:rPr lang="en-IN" sz="2800" dirty="0">
                <a:solidFill>
                  <a:schemeClr val="accent2">
                    <a:lumMod val="60000"/>
                    <a:lumOff val="40000"/>
                  </a:schemeClr>
                </a:solidFill>
              </a:rPr>
              <a:t>CSE-2</a:t>
            </a:r>
            <a:r>
              <a:rPr lang="en-IN" sz="2800" baseline="30000" dirty="0">
                <a:solidFill>
                  <a:schemeClr val="accent2">
                    <a:lumMod val="60000"/>
                    <a:lumOff val="40000"/>
                  </a:schemeClr>
                </a:solidFill>
              </a:rPr>
              <a:t>nd</a:t>
            </a:r>
            <a:r>
              <a:rPr lang="en-IN" sz="2800" dirty="0">
                <a:solidFill>
                  <a:schemeClr val="accent2">
                    <a:lumMod val="60000"/>
                    <a:lumOff val="40000"/>
                  </a:schemeClr>
                </a:solidFill>
              </a:rPr>
              <a:t> </a:t>
            </a:r>
            <a:r>
              <a:rPr lang="en-IN" sz="2800" dirty="0" err="1">
                <a:solidFill>
                  <a:schemeClr val="accent2">
                    <a:lumMod val="60000"/>
                    <a:lumOff val="40000"/>
                  </a:schemeClr>
                </a:solidFill>
              </a:rPr>
              <a:t>Yr</a:t>
            </a:r>
            <a:endParaRPr lang="en-IN" sz="2800" dirty="0">
              <a:solidFill>
                <a:schemeClr val="accent2">
                  <a:lumMod val="60000"/>
                  <a:lumOff val="40000"/>
                </a:schemeClr>
              </a:solidFill>
            </a:endParaRPr>
          </a:p>
          <a:p>
            <a:r>
              <a:rPr lang="en-IN" sz="2800" dirty="0">
                <a:solidFill>
                  <a:schemeClr val="accent2">
                    <a:lumMod val="60000"/>
                    <a:lumOff val="40000"/>
                  </a:schemeClr>
                </a:solidFill>
              </a:rPr>
              <a:t>181210038</a:t>
            </a:r>
          </a:p>
          <a:p>
            <a:endParaRPr lang="en-IN" sz="2800" dirty="0">
              <a:solidFill>
                <a:schemeClr val="accent2">
                  <a:lumMod val="60000"/>
                  <a:lumOff val="40000"/>
                </a:schemeClr>
              </a:solidFill>
            </a:endParaRPr>
          </a:p>
        </p:txBody>
      </p:sp>
    </p:spTree>
    <p:extLst>
      <p:ext uri="{BB962C8B-B14F-4D97-AF65-F5344CB8AC3E}">
        <p14:creationId xmlns:p14="http://schemas.microsoft.com/office/powerpoint/2010/main" val="197254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DB49-EAE7-48F2-81A0-AB44CD47BAC7}"/>
              </a:ext>
            </a:extLst>
          </p:cNvPr>
          <p:cNvSpPr>
            <a:spLocks noGrp="1"/>
          </p:cNvSpPr>
          <p:nvPr>
            <p:ph type="title"/>
          </p:nvPr>
        </p:nvSpPr>
        <p:spPr>
          <a:xfrm>
            <a:off x="3081719" y="624110"/>
            <a:ext cx="6028561" cy="1155704"/>
          </a:xfrm>
        </p:spPr>
        <p:txBody>
          <a:bodyPr>
            <a:normAutofit/>
          </a:bodyPr>
          <a:lstStyle/>
          <a:p>
            <a:r>
              <a:rPr lang="en-US" sz="4000" i="1" spc="-300" dirty="0">
                <a:solidFill>
                  <a:srgbClr val="C00000"/>
                </a:solidFill>
              </a:rPr>
              <a:t>BREADTH FIRST SEARCH</a:t>
            </a:r>
            <a:endParaRPr lang="en-IN" sz="4000" dirty="0"/>
          </a:p>
        </p:txBody>
      </p:sp>
      <p:sp>
        <p:nvSpPr>
          <p:cNvPr id="3" name="Content Placeholder 2">
            <a:extLst>
              <a:ext uri="{FF2B5EF4-FFF2-40B4-BE49-F238E27FC236}">
                <a16:creationId xmlns:a16="http://schemas.microsoft.com/office/drawing/2014/main" id="{89AAE472-C991-4040-88FE-5EDB0AAB5481}"/>
              </a:ext>
            </a:extLst>
          </p:cNvPr>
          <p:cNvSpPr>
            <a:spLocks noGrp="1"/>
          </p:cNvSpPr>
          <p:nvPr>
            <p:ph idx="1"/>
          </p:nvPr>
        </p:nvSpPr>
        <p:spPr>
          <a:xfrm>
            <a:off x="2104009" y="1574306"/>
            <a:ext cx="5268474" cy="3991993"/>
          </a:xfrm>
        </p:spPr>
        <p:txBody>
          <a:bodyPr>
            <a:normAutofit/>
          </a:bodyPr>
          <a:lstStyle/>
          <a:p>
            <a:pPr marL="0" indent="0">
              <a:buNone/>
            </a:pPr>
            <a:r>
              <a:rPr lang="en-US" dirty="0"/>
              <a:t>As shown in the example, BFS algorithm traverses from A to B to E to F first then to C and G lastly to D. It employs the following rules.</a:t>
            </a:r>
          </a:p>
          <a:p>
            <a:r>
              <a:rPr lang="en-US" b="1" dirty="0"/>
              <a:t>Rule 1</a:t>
            </a:r>
            <a:r>
              <a:rPr lang="en-US" dirty="0"/>
              <a:t> − Visit the adjacent unvisited vertex. Mark it as visited. Display it. Insert it in a queue.</a:t>
            </a:r>
          </a:p>
          <a:p>
            <a:r>
              <a:rPr lang="en-US" b="1" dirty="0"/>
              <a:t>Rule 2</a:t>
            </a:r>
            <a:r>
              <a:rPr lang="en-US" dirty="0"/>
              <a:t> − If no adjacent vertex is found, remove the first vertex from the queue.</a:t>
            </a:r>
          </a:p>
          <a:p>
            <a:r>
              <a:rPr lang="en-US" b="1" dirty="0"/>
              <a:t>Rule 3</a:t>
            </a:r>
            <a:r>
              <a:rPr lang="en-US" dirty="0"/>
              <a:t> − Repeat Rule 1 and Rule 2 until the queue is empty.</a:t>
            </a:r>
          </a:p>
          <a:p>
            <a:pPr marL="0" indent="0">
              <a:buNone/>
            </a:pPr>
            <a:endParaRPr lang="en-IN" dirty="0"/>
          </a:p>
        </p:txBody>
      </p:sp>
      <p:pic>
        <p:nvPicPr>
          <p:cNvPr id="5" name="Picture 4">
            <a:extLst>
              <a:ext uri="{FF2B5EF4-FFF2-40B4-BE49-F238E27FC236}">
                <a16:creationId xmlns:a16="http://schemas.microsoft.com/office/drawing/2014/main" id="{B8F463E3-A3B3-48DB-BD1F-0DCD5C42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979" y="1779814"/>
            <a:ext cx="4163420" cy="2935068"/>
          </a:xfrm>
          <a:prstGeom prst="rect">
            <a:avLst/>
          </a:prstGeom>
        </p:spPr>
      </p:pic>
    </p:spTree>
    <p:extLst>
      <p:ext uri="{BB962C8B-B14F-4D97-AF65-F5344CB8AC3E}">
        <p14:creationId xmlns:p14="http://schemas.microsoft.com/office/powerpoint/2010/main" val="41108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0B3F-E3C2-4822-A4DE-42338FDA7E76}"/>
              </a:ext>
            </a:extLst>
          </p:cNvPr>
          <p:cNvSpPr>
            <a:spLocks noGrp="1"/>
          </p:cNvSpPr>
          <p:nvPr>
            <p:ph type="title"/>
          </p:nvPr>
        </p:nvSpPr>
        <p:spPr>
          <a:xfrm>
            <a:off x="2316064" y="238233"/>
            <a:ext cx="8911687" cy="1075662"/>
          </a:xfrm>
        </p:spPr>
        <p:txBody>
          <a:bodyPr>
            <a:normAutofit/>
          </a:bodyPr>
          <a:lstStyle/>
          <a:p>
            <a:r>
              <a:rPr lang="en-US" sz="4000" i="1" spc="-300" dirty="0">
                <a:solidFill>
                  <a:srgbClr val="C00000"/>
                </a:solidFill>
              </a:rPr>
              <a:t>BREADTH FIRST SEARCH</a:t>
            </a:r>
            <a:endParaRPr lang="en-IN" sz="4000" dirty="0"/>
          </a:p>
        </p:txBody>
      </p:sp>
      <p:sp>
        <p:nvSpPr>
          <p:cNvPr id="19" name="Content Placeholder 18">
            <a:extLst>
              <a:ext uri="{FF2B5EF4-FFF2-40B4-BE49-F238E27FC236}">
                <a16:creationId xmlns:a16="http://schemas.microsoft.com/office/drawing/2014/main" id="{0C43C826-425B-4BA3-A66C-C8694217011A}"/>
              </a:ext>
            </a:extLst>
          </p:cNvPr>
          <p:cNvSpPr>
            <a:spLocks noGrp="1"/>
          </p:cNvSpPr>
          <p:nvPr>
            <p:ph idx="1"/>
          </p:nvPr>
        </p:nvSpPr>
        <p:spPr>
          <a:xfrm>
            <a:off x="1808254" y="1242284"/>
            <a:ext cx="7096049" cy="5144697"/>
          </a:xfrm>
        </p:spPr>
        <p:txBody>
          <a:bodyPr>
            <a:normAutofit/>
          </a:bodyPr>
          <a:lstStyle/>
          <a:p>
            <a:endParaRPr lang="en-IN" dirty="0"/>
          </a:p>
          <a:p>
            <a:r>
              <a:rPr lang="en-IN" dirty="0"/>
              <a:t>Initialize the queue.</a:t>
            </a:r>
          </a:p>
          <a:p>
            <a:endParaRPr lang="en-IN" dirty="0"/>
          </a:p>
          <a:p>
            <a:endParaRPr lang="en-IN" dirty="0"/>
          </a:p>
          <a:p>
            <a:endParaRPr lang="en-IN" dirty="0"/>
          </a:p>
          <a:p>
            <a:r>
              <a:rPr lang="en-US" dirty="0"/>
              <a:t>We start from visiting </a:t>
            </a:r>
            <a:r>
              <a:rPr lang="en-US" b="1" dirty="0"/>
              <a:t>S</a:t>
            </a:r>
            <a:r>
              <a:rPr lang="en-US" dirty="0"/>
              <a:t> (starting node), and mark it as visited.</a:t>
            </a:r>
            <a:r>
              <a:rPr lang="en-IN" dirty="0"/>
              <a:t> </a:t>
            </a:r>
          </a:p>
          <a:p>
            <a:endParaRPr lang="en-IN" dirty="0"/>
          </a:p>
          <a:p>
            <a:endParaRPr lang="en-IN" dirty="0"/>
          </a:p>
          <a:p>
            <a:pPr marL="0" indent="0">
              <a:buNone/>
            </a:pPr>
            <a:endParaRPr lang="en-IN" dirty="0"/>
          </a:p>
          <a:p>
            <a:r>
              <a:rPr lang="en-US" dirty="0"/>
              <a:t>We then see an unvisited adjacent node from </a:t>
            </a:r>
            <a:r>
              <a:rPr lang="en-US" b="1" dirty="0"/>
              <a:t>S</a:t>
            </a:r>
            <a:r>
              <a:rPr lang="en-US" dirty="0"/>
              <a:t>. In this example, we have three nodes but alphabetically we choose </a:t>
            </a:r>
            <a:r>
              <a:rPr lang="en-US" b="1" dirty="0"/>
              <a:t>A</a:t>
            </a:r>
            <a:r>
              <a:rPr lang="en-US" dirty="0"/>
              <a:t>, mark it as visited and enqueue it.</a:t>
            </a:r>
            <a:r>
              <a:rPr lang="en-IN" dirty="0"/>
              <a:t> </a:t>
            </a:r>
          </a:p>
        </p:txBody>
      </p:sp>
      <p:pic>
        <p:nvPicPr>
          <p:cNvPr id="21" name="Content Placeholder 4">
            <a:extLst>
              <a:ext uri="{FF2B5EF4-FFF2-40B4-BE49-F238E27FC236}">
                <a16:creationId xmlns:a16="http://schemas.microsoft.com/office/drawing/2014/main" id="{D9F49BAE-1254-4BED-B599-87B149BBD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2295" y="1473061"/>
            <a:ext cx="2857500" cy="1685925"/>
          </a:xfrm>
          <a:prstGeom prst="rect">
            <a:avLst/>
          </a:prstGeom>
        </p:spPr>
      </p:pic>
      <p:pic>
        <p:nvPicPr>
          <p:cNvPr id="22" name="Picture 21">
            <a:extLst>
              <a:ext uri="{FF2B5EF4-FFF2-40B4-BE49-F238E27FC236}">
                <a16:creationId xmlns:a16="http://schemas.microsoft.com/office/drawing/2014/main" id="{C3E58D8A-C3DC-4A91-B94F-1320EEEE7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295" y="3282662"/>
            <a:ext cx="2857500" cy="1685925"/>
          </a:xfrm>
          <a:prstGeom prst="rect">
            <a:avLst/>
          </a:prstGeom>
        </p:spPr>
      </p:pic>
      <p:pic>
        <p:nvPicPr>
          <p:cNvPr id="23" name="Picture 22">
            <a:extLst>
              <a:ext uri="{FF2B5EF4-FFF2-40B4-BE49-F238E27FC236}">
                <a16:creationId xmlns:a16="http://schemas.microsoft.com/office/drawing/2014/main" id="{CBF88822-441F-4485-9FAA-9A3EED2AC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2295" y="5092263"/>
            <a:ext cx="2857500" cy="1695450"/>
          </a:xfrm>
          <a:prstGeom prst="rect">
            <a:avLst/>
          </a:prstGeom>
        </p:spPr>
      </p:pic>
    </p:spTree>
    <p:extLst>
      <p:ext uri="{BB962C8B-B14F-4D97-AF65-F5344CB8AC3E}">
        <p14:creationId xmlns:p14="http://schemas.microsoft.com/office/powerpoint/2010/main" val="66035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7032-60E4-423F-B8C0-2866EB94877B}"/>
              </a:ext>
            </a:extLst>
          </p:cNvPr>
          <p:cNvSpPr>
            <a:spLocks noGrp="1"/>
          </p:cNvSpPr>
          <p:nvPr>
            <p:ph type="title"/>
          </p:nvPr>
        </p:nvSpPr>
        <p:spPr>
          <a:xfrm>
            <a:off x="2122408" y="244785"/>
            <a:ext cx="8911687" cy="891557"/>
          </a:xfrm>
        </p:spPr>
        <p:txBody>
          <a:bodyPr>
            <a:normAutofit/>
          </a:bodyPr>
          <a:lstStyle/>
          <a:p>
            <a:r>
              <a:rPr lang="en-US" sz="4000" i="1" spc="-300" dirty="0">
                <a:solidFill>
                  <a:srgbClr val="C00000"/>
                </a:solidFill>
              </a:rPr>
              <a:t>BREADTH FIRST SEARCH</a:t>
            </a:r>
            <a:endParaRPr lang="en-IN" sz="4000" dirty="0"/>
          </a:p>
        </p:txBody>
      </p:sp>
      <p:pic>
        <p:nvPicPr>
          <p:cNvPr id="5" name="Picture 4">
            <a:extLst>
              <a:ext uri="{FF2B5EF4-FFF2-40B4-BE49-F238E27FC236}">
                <a16:creationId xmlns:a16="http://schemas.microsoft.com/office/drawing/2014/main" id="{22CC7EC9-00DE-44C9-B659-6769231D2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819" y="3027053"/>
            <a:ext cx="2857500" cy="1695450"/>
          </a:xfrm>
          <a:prstGeom prst="rect">
            <a:avLst/>
          </a:prstGeom>
        </p:spPr>
      </p:pic>
      <p:pic>
        <p:nvPicPr>
          <p:cNvPr id="6" name="Picture 5">
            <a:extLst>
              <a:ext uri="{FF2B5EF4-FFF2-40B4-BE49-F238E27FC236}">
                <a16:creationId xmlns:a16="http://schemas.microsoft.com/office/drawing/2014/main" id="{BD3AE81C-DC10-40FF-8D94-8F3E30A80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819" y="4917765"/>
            <a:ext cx="2857500" cy="1695450"/>
          </a:xfrm>
          <a:prstGeom prst="rect">
            <a:avLst/>
          </a:prstGeom>
        </p:spPr>
      </p:pic>
      <p:sp>
        <p:nvSpPr>
          <p:cNvPr id="11" name="Content Placeholder 10">
            <a:extLst>
              <a:ext uri="{FF2B5EF4-FFF2-40B4-BE49-F238E27FC236}">
                <a16:creationId xmlns:a16="http://schemas.microsoft.com/office/drawing/2014/main" id="{2D57C301-B7DF-426C-9138-27D408E1F95B}"/>
              </a:ext>
            </a:extLst>
          </p:cNvPr>
          <p:cNvSpPr>
            <a:spLocks noGrp="1"/>
          </p:cNvSpPr>
          <p:nvPr>
            <p:ph idx="1"/>
          </p:nvPr>
        </p:nvSpPr>
        <p:spPr>
          <a:xfrm>
            <a:off x="2500435" y="1136342"/>
            <a:ext cx="5942229" cy="5557421"/>
          </a:xfrm>
        </p:spPr>
        <p:txBody>
          <a:bodyPr>
            <a:normAutofit/>
          </a:bodyPr>
          <a:lstStyle/>
          <a:p>
            <a:r>
              <a:rPr lang="en-US" dirty="0"/>
              <a:t>Next, the unvisited adjacent node from </a:t>
            </a:r>
            <a:r>
              <a:rPr lang="en-US" b="1" dirty="0"/>
              <a:t>S</a:t>
            </a:r>
            <a:r>
              <a:rPr lang="en-US" dirty="0"/>
              <a:t> is </a:t>
            </a:r>
            <a:r>
              <a:rPr lang="en-US" b="1" dirty="0"/>
              <a:t>B</a:t>
            </a:r>
            <a:r>
              <a:rPr lang="en-US" dirty="0"/>
              <a:t>. We mark it as visited and enqueue it.</a:t>
            </a:r>
            <a:endParaRPr lang="en-IN" dirty="0"/>
          </a:p>
          <a:p>
            <a:endParaRPr lang="en-IN" dirty="0"/>
          </a:p>
          <a:p>
            <a:endParaRPr lang="en-IN" dirty="0"/>
          </a:p>
          <a:p>
            <a:endParaRPr lang="en-US" dirty="0"/>
          </a:p>
          <a:p>
            <a:r>
              <a:rPr lang="en-US" dirty="0"/>
              <a:t>Next, the unvisited adjacent node from </a:t>
            </a:r>
            <a:r>
              <a:rPr lang="en-US" b="1" dirty="0"/>
              <a:t>S</a:t>
            </a:r>
            <a:r>
              <a:rPr lang="en-US" dirty="0"/>
              <a:t> is </a:t>
            </a:r>
            <a:r>
              <a:rPr lang="en-US" b="1" dirty="0"/>
              <a:t>C</a:t>
            </a:r>
            <a:r>
              <a:rPr lang="en-US" dirty="0"/>
              <a:t>. We mark it as visited and enqueue it.</a:t>
            </a:r>
            <a:endParaRPr lang="en-IN" dirty="0"/>
          </a:p>
          <a:p>
            <a:endParaRPr lang="en-IN" dirty="0"/>
          </a:p>
          <a:p>
            <a:endParaRPr lang="en-IN" dirty="0"/>
          </a:p>
          <a:p>
            <a:endParaRPr lang="en-US" dirty="0"/>
          </a:p>
          <a:p>
            <a:r>
              <a:rPr lang="en-US" dirty="0"/>
              <a:t>Now, </a:t>
            </a:r>
            <a:r>
              <a:rPr lang="en-US" b="1" dirty="0"/>
              <a:t>S</a:t>
            </a:r>
            <a:r>
              <a:rPr lang="en-US" dirty="0"/>
              <a:t> is left with no unvisited adjacent nodes. So, we dequeue and find </a:t>
            </a:r>
            <a:r>
              <a:rPr lang="en-US" b="1" dirty="0"/>
              <a:t>A</a:t>
            </a:r>
            <a:r>
              <a:rPr lang="en-US" dirty="0"/>
              <a:t>.</a:t>
            </a:r>
            <a:endParaRPr lang="en-IN" dirty="0"/>
          </a:p>
        </p:txBody>
      </p:sp>
      <p:pic>
        <p:nvPicPr>
          <p:cNvPr id="12" name="Content Placeholder 3">
            <a:extLst>
              <a:ext uri="{FF2B5EF4-FFF2-40B4-BE49-F238E27FC236}">
                <a16:creationId xmlns:a16="http://schemas.microsoft.com/office/drawing/2014/main" id="{738ECE91-293B-4BD6-82FA-BC2C5C103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6819" y="1136342"/>
            <a:ext cx="2857500" cy="1695450"/>
          </a:xfrm>
          <a:prstGeom prst="rect">
            <a:avLst/>
          </a:prstGeom>
        </p:spPr>
      </p:pic>
    </p:spTree>
    <p:extLst>
      <p:ext uri="{BB962C8B-B14F-4D97-AF65-F5344CB8AC3E}">
        <p14:creationId xmlns:p14="http://schemas.microsoft.com/office/powerpoint/2010/main" val="358444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A47B-9CB6-4EEC-A91B-F1EBBDCE993B}"/>
              </a:ext>
            </a:extLst>
          </p:cNvPr>
          <p:cNvSpPr>
            <a:spLocks noGrp="1"/>
          </p:cNvSpPr>
          <p:nvPr>
            <p:ph type="title"/>
          </p:nvPr>
        </p:nvSpPr>
        <p:spPr>
          <a:xfrm>
            <a:off x="2424250" y="306333"/>
            <a:ext cx="8911687" cy="1280890"/>
          </a:xfrm>
        </p:spPr>
        <p:txBody>
          <a:bodyPr>
            <a:normAutofit/>
          </a:bodyPr>
          <a:lstStyle/>
          <a:p>
            <a:r>
              <a:rPr lang="en-US" sz="4000" i="1" spc="-300" dirty="0">
                <a:solidFill>
                  <a:srgbClr val="C00000"/>
                </a:solidFill>
              </a:rPr>
              <a:t>BREADTH FIRST SEARCH</a:t>
            </a:r>
            <a:endParaRPr lang="en-IN" sz="4000" dirty="0"/>
          </a:p>
        </p:txBody>
      </p:sp>
      <p:sp>
        <p:nvSpPr>
          <p:cNvPr id="7" name="Content Placeholder 6">
            <a:extLst>
              <a:ext uri="{FF2B5EF4-FFF2-40B4-BE49-F238E27FC236}">
                <a16:creationId xmlns:a16="http://schemas.microsoft.com/office/drawing/2014/main" id="{1ADF6311-CB44-4715-8186-39640D8EB0CD}"/>
              </a:ext>
            </a:extLst>
          </p:cNvPr>
          <p:cNvSpPr>
            <a:spLocks noGrp="1"/>
          </p:cNvSpPr>
          <p:nvPr>
            <p:ph idx="1"/>
          </p:nvPr>
        </p:nvSpPr>
        <p:spPr>
          <a:xfrm>
            <a:off x="2589212" y="1677880"/>
            <a:ext cx="6208559" cy="4233342"/>
          </a:xfrm>
        </p:spPr>
        <p:txBody>
          <a:bodyPr/>
          <a:lstStyle/>
          <a:p>
            <a:r>
              <a:rPr lang="en-US" dirty="0"/>
              <a:t>From </a:t>
            </a:r>
            <a:r>
              <a:rPr lang="en-US" b="1" dirty="0"/>
              <a:t>A</a:t>
            </a:r>
            <a:r>
              <a:rPr lang="en-US" dirty="0"/>
              <a:t> we have </a:t>
            </a:r>
            <a:r>
              <a:rPr lang="en-US" b="1" dirty="0"/>
              <a:t>D</a:t>
            </a:r>
            <a:r>
              <a:rPr lang="en-US" dirty="0"/>
              <a:t> as unvisited adjacent node. We mark it as visited and enqueue it.</a:t>
            </a:r>
          </a:p>
          <a:p>
            <a:pPr marL="0" indent="0">
              <a:buNone/>
            </a:pPr>
            <a:endParaRPr lang="en-US" dirty="0"/>
          </a:p>
          <a:p>
            <a:pPr marL="0" indent="0">
              <a:buNone/>
            </a:pPr>
            <a:endParaRPr lang="en-US" dirty="0"/>
          </a:p>
          <a:p>
            <a:pPr marL="0" indent="0">
              <a:buNone/>
            </a:pPr>
            <a:endParaRPr lang="en-US" dirty="0"/>
          </a:p>
          <a:p>
            <a:pPr marL="0" indent="0">
              <a:buNone/>
            </a:pPr>
            <a:r>
              <a:rPr lang="en-US" i="1" dirty="0"/>
              <a:t>At this stage, we are left with no unmarked (unvisited) nodes. But as per the algorithm we keep on dequeuing in order to get all unvisited nodes. When the queue gets emptied, the program is over.</a:t>
            </a:r>
            <a:r>
              <a:rPr lang="en-IN" dirty="0"/>
              <a:t>      </a:t>
            </a:r>
          </a:p>
        </p:txBody>
      </p:sp>
      <p:pic>
        <p:nvPicPr>
          <p:cNvPr id="8" name="Content Placeholder 3">
            <a:extLst>
              <a:ext uri="{FF2B5EF4-FFF2-40B4-BE49-F238E27FC236}">
                <a16:creationId xmlns:a16="http://schemas.microsoft.com/office/drawing/2014/main" id="{719BC6F4-F0CD-4994-BC90-CC8067C9C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656" y="1733550"/>
            <a:ext cx="2857500" cy="1695450"/>
          </a:xfrm>
          <a:prstGeom prst="rect">
            <a:avLst/>
          </a:prstGeom>
        </p:spPr>
      </p:pic>
    </p:spTree>
    <p:extLst>
      <p:ext uri="{BB962C8B-B14F-4D97-AF65-F5344CB8AC3E}">
        <p14:creationId xmlns:p14="http://schemas.microsoft.com/office/powerpoint/2010/main" val="334000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366C-8459-4D7A-9213-E2E71586374C}"/>
              </a:ext>
            </a:extLst>
          </p:cNvPr>
          <p:cNvSpPr>
            <a:spLocks noGrp="1"/>
          </p:cNvSpPr>
          <p:nvPr>
            <p:ph type="title"/>
          </p:nvPr>
        </p:nvSpPr>
        <p:spPr/>
        <p:txBody>
          <a:bodyPr>
            <a:normAutofit/>
          </a:bodyPr>
          <a:lstStyle/>
          <a:p>
            <a:r>
              <a:rPr lang="en-US" sz="5400" i="1" u="sng" spc="-300" dirty="0">
                <a:solidFill>
                  <a:schemeClr val="accent1">
                    <a:lumMod val="40000"/>
                    <a:lumOff val="60000"/>
                  </a:schemeClr>
                </a:solidFill>
                <a:effectLst>
                  <a:outerShdw blurRad="38100" dist="38100" dir="2700000" algn="tl">
                    <a:srgbClr val="000000">
                      <a:alpha val="43137"/>
                    </a:srgbClr>
                  </a:outerShdw>
                </a:effectLst>
              </a:rPr>
              <a:t>DEPTH FIRST SEARCH</a:t>
            </a:r>
            <a:endParaRPr lang="en-IN" sz="5400" dirty="0">
              <a:solidFill>
                <a:schemeClr val="accent1">
                  <a:lumMod val="40000"/>
                  <a:lumOff val="60000"/>
                </a:schemeClr>
              </a:solidFill>
            </a:endParaRPr>
          </a:p>
        </p:txBody>
      </p:sp>
      <p:sp>
        <p:nvSpPr>
          <p:cNvPr id="6" name="Content Placeholder 5">
            <a:extLst>
              <a:ext uri="{FF2B5EF4-FFF2-40B4-BE49-F238E27FC236}">
                <a16:creationId xmlns:a16="http://schemas.microsoft.com/office/drawing/2014/main" id="{4DB08735-54CB-49A4-9893-5CCDE9E52458}"/>
              </a:ext>
            </a:extLst>
          </p:cNvPr>
          <p:cNvSpPr>
            <a:spLocks noGrp="1"/>
          </p:cNvSpPr>
          <p:nvPr>
            <p:ph idx="1"/>
          </p:nvPr>
        </p:nvSpPr>
        <p:spPr/>
        <p:txBody>
          <a:bodyPr/>
          <a:lstStyle/>
          <a:p>
            <a:r>
              <a:rPr lang="en-US" sz="2800" dirty="0"/>
              <a:t> The idea is to search “deeper” in the graph whenever possible. </a:t>
            </a:r>
          </a:p>
          <a:p>
            <a:r>
              <a:rPr lang="en-US" sz="2800" dirty="0"/>
              <a:t> The graph generated by BFS is a depth-ﬁrst spanning tree if the graph G is connected; otherwise, it is a forest of trees.</a:t>
            </a:r>
          </a:p>
          <a:p>
            <a:endParaRPr lang="en-IN" dirty="0"/>
          </a:p>
        </p:txBody>
      </p:sp>
    </p:spTree>
    <p:extLst>
      <p:ext uri="{BB962C8B-B14F-4D97-AF65-F5344CB8AC3E}">
        <p14:creationId xmlns:p14="http://schemas.microsoft.com/office/powerpoint/2010/main" val="396899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16CB-0D7F-4C0D-8797-59478A63F574}"/>
              </a:ext>
            </a:extLst>
          </p:cNvPr>
          <p:cNvSpPr>
            <a:spLocks noGrp="1"/>
          </p:cNvSpPr>
          <p:nvPr>
            <p:ph type="title"/>
          </p:nvPr>
        </p:nvSpPr>
        <p:spPr>
          <a:xfrm>
            <a:off x="2521904" y="446556"/>
            <a:ext cx="8911687" cy="1280890"/>
          </a:xfrm>
        </p:spPr>
        <p:txBody>
          <a:bodyPr>
            <a:normAutofit/>
          </a:bodyPr>
          <a:lstStyle/>
          <a:p>
            <a:r>
              <a:rPr lang="en-US" sz="4000" i="1" spc="-300" dirty="0">
                <a:solidFill>
                  <a:schemeClr val="accent1">
                    <a:lumMod val="40000"/>
                    <a:lumOff val="60000"/>
                  </a:schemeClr>
                </a:solidFill>
              </a:rPr>
              <a:t>DEPTH FIRST SEARCH</a:t>
            </a:r>
            <a:endParaRPr lang="en-IN" sz="4000"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B579F0CC-9178-4FB6-A1E3-0BC724E91782}"/>
              </a:ext>
            </a:extLst>
          </p:cNvPr>
          <p:cNvSpPr>
            <a:spLocks noGrp="1"/>
          </p:cNvSpPr>
          <p:nvPr>
            <p:ph idx="1"/>
          </p:nvPr>
        </p:nvSpPr>
        <p:spPr>
          <a:xfrm>
            <a:off x="2521904" y="1540188"/>
            <a:ext cx="6098313" cy="5135819"/>
          </a:xfrm>
        </p:spPr>
        <p:txBody>
          <a:bodyPr>
            <a:normAutofit/>
          </a:bodyPr>
          <a:lstStyle/>
          <a:p>
            <a:pPr marL="0" indent="0">
              <a:buNone/>
            </a:pPr>
            <a:r>
              <a:rPr lang="en-US" dirty="0"/>
              <a:t>As in the example given above, DFS algorithm traverses from S to A to D to G to E to B first, then to F and lastly to C. It employs the following rules.</a:t>
            </a:r>
          </a:p>
          <a:p>
            <a:r>
              <a:rPr lang="en-US" b="1" dirty="0"/>
              <a:t>Rule 1</a:t>
            </a:r>
            <a:r>
              <a:rPr lang="en-US" dirty="0"/>
              <a:t> − Visit the adjacent unvisited vertex. Mark it as visited. Display it. Push it in a stack.</a:t>
            </a:r>
          </a:p>
          <a:p>
            <a:r>
              <a:rPr lang="en-US" b="1" dirty="0"/>
              <a:t>Rule 2</a:t>
            </a:r>
            <a:r>
              <a:rPr lang="en-US" dirty="0"/>
              <a:t> − If no adjacent vertex is found, pop up a vertex from the stack. (It will pop up all the vertices from the stack, which do not have adjacent vertices.)</a:t>
            </a:r>
          </a:p>
          <a:p>
            <a:r>
              <a:rPr lang="en-US" b="1" dirty="0"/>
              <a:t>Rule 3</a:t>
            </a:r>
            <a:r>
              <a:rPr lang="en-US" dirty="0"/>
              <a:t> − Repeat Rule 1 and Rule 2 until the stack is empty.</a:t>
            </a:r>
          </a:p>
          <a:p>
            <a:endParaRPr lang="en-IN" dirty="0"/>
          </a:p>
        </p:txBody>
      </p:sp>
      <p:pic>
        <p:nvPicPr>
          <p:cNvPr id="5" name="Picture 4">
            <a:extLst>
              <a:ext uri="{FF2B5EF4-FFF2-40B4-BE49-F238E27FC236}">
                <a16:creationId xmlns:a16="http://schemas.microsoft.com/office/drawing/2014/main" id="{0EB95D80-57C8-4833-87F8-F7DFB8A64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627" y="1727446"/>
            <a:ext cx="3152821" cy="3333750"/>
          </a:xfrm>
          <a:prstGeom prst="rect">
            <a:avLst/>
          </a:prstGeom>
        </p:spPr>
      </p:pic>
    </p:spTree>
    <p:extLst>
      <p:ext uri="{BB962C8B-B14F-4D97-AF65-F5344CB8AC3E}">
        <p14:creationId xmlns:p14="http://schemas.microsoft.com/office/powerpoint/2010/main" val="116574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0B3F-E3C2-4822-A4DE-42338FDA7E76}"/>
              </a:ext>
            </a:extLst>
          </p:cNvPr>
          <p:cNvSpPr>
            <a:spLocks noGrp="1"/>
          </p:cNvSpPr>
          <p:nvPr>
            <p:ph type="title"/>
          </p:nvPr>
        </p:nvSpPr>
        <p:spPr>
          <a:xfrm>
            <a:off x="2298308" y="200741"/>
            <a:ext cx="8911687" cy="1075662"/>
          </a:xfrm>
        </p:spPr>
        <p:txBody>
          <a:bodyPr>
            <a:normAutofit/>
          </a:bodyPr>
          <a:lstStyle/>
          <a:p>
            <a:r>
              <a:rPr lang="en-US" sz="4000" i="1" spc="-300" dirty="0">
                <a:solidFill>
                  <a:schemeClr val="accent1">
                    <a:lumMod val="40000"/>
                    <a:lumOff val="60000"/>
                  </a:schemeClr>
                </a:solidFill>
              </a:rPr>
              <a:t>DEPTH FIRST SEARCH</a:t>
            </a:r>
            <a:endParaRPr lang="en-IN" sz="4000" dirty="0">
              <a:solidFill>
                <a:schemeClr val="accent1">
                  <a:lumMod val="40000"/>
                  <a:lumOff val="60000"/>
                </a:schemeClr>
              </a:solidFill>
            </a:endParaRPr>
          </a:p>
        </p:txBody>
      </p:sp>
      <p:sp>
        <p:nvSpPr>
          <p:cNvPr id="19" name="Content Placeholder 18">
            <a:extLst>
              <a:ext uri="{FF2B5EF4-FFF2-40B4-BE49-F238E27FC236}">
                <a16:creationId xmlns:a16="http://schemas.microsoft.com/office/drawing/2014/main" id="{0C43C826-425B-4BA3-A66C-C8694217011A}"/>
              </a:ext>
            </a:extLst>
          </p:cNvPr>
          <p:cNvSpPr>
            <a:spLocks noGrp="1"/>
          </p:cNvSpPr>
          <p:nvPr>
            <p:ph idx="1"/>
          </p:nvPr>
        </p:nvSpPr>
        <p:spPr>
          <a:xfrm>
            <a:off x="1793686" y="797809"/>
            <a:ext cx="7096049" cy="5629624"/>
          </a:xfrm>
        </p:spPr>
        <p:txBody>
          <a:bodyPr>
            <a:normAutofit/>
          </a:bodyPr>
          <a:lstStyle/>
          <a:p>
            <a:endParaRPr lang="en-IN" dirty="0"/>
          </a:p>
          <a:p>
            <a:r>
              <a:rPr lang="en-IN" dirty="0"/>
              <a:t>Initialize the stack.</a:t>
            </a:r>
          </a:p>
          <a:p>
            <a:endParaRPr lang="en-IN" dirty="0"/>
          </a:p>
          <a:p>
            <a:endParaRPr lang="en-IN" dirty="0"/>
          </a:p>
          <a:p>
            <a:endParaRPr lang="en-IN" dirty="0"/>
          </a:p>
          <a:p>
            <a:r>
              <a:rPr lang="en-US" dirty="0"/>
              <a:t>Mark S as visited and put it onto the stack. Explore any unvisited adjacent node from S. We have three nodes and we can pick any of them. For this example, we shall take the node in an alphabetical order.</a:t>
            </a:r>
          </a:p>
          <a:p>
            <a:endParaRPr lang="en-IN" dirty="0"/>
          </a:p>
          <a:p>
            <a:endParaRPr lang="en-IN" dirty="0"/>
          </a:p>
          <a:p>
            <a:r>
              <a:rPr lang="en-US" dirty="0"/>
              <a:t>Mark A as visited and put it onto the stack. Explore any unvisited adjacent node from A. Both S and D are adjacent to A but we are concerned for unvisited nodes only.</a:t>
            </a:r>
          </a:p>
          <a:p>
            <a:endParaRPr lang="en-IN" dirty="0"/>
          </a:p>
        </p:txBody>
      </p:sp>
      <p:pic>
        <p:nvPicPr>
          <p:cNvPr id="10" name="Picture 9">
            <a:extLst>
              <a:ext uri="{FF2B5EF4-FFF2-40B4-BE49-F238E27FC236}">
                <a16:creationId xmlns:a16="http://schemas.microsoft.com/office/drawing/2014/main" id="{FD4CC01D-68FE-455D-8C9E-D9E5E4E14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923" y="999252"/>
            <a:ext cx="2857500" cy="1857375"/>
          </a:xfrm>
          <a:prstGeom prst="rect">
            <a:avLst/>
          </a:prstGeom>
        </p:spPr>
      </p:pic>
      <p:pic>
        <p:nvPicPr>
          <p:cNvPr id="12" name="Picture 11">
            <a:extLst>
              <a:ext uri="{FF2B5EF4-FFF2-40B4-BE49-F238E27FC236}">
                <a16:creationId xmlns:a16="http://schemas.microsoft.com/office/drawing/2014/main" id="{B90498D2-F5D0-47CA-8C5B-75DDFA3D6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923" y="2915865"/>
            <a:ext cx="2857500" cy="1857375"/>
          </a:xfrm>
          <a:prstGeom prst="rect">
            <a:avLst/>
          </a:prstGeom>
        </p:spPr>
      </p:pic>
      <p:pic>
        <p:nvPicPr>
          <p:cNvPr id="17" name="Picture 16">
            <a:extLst>
              <a:ext uri="{FF2B5EF4-FFF2-40B4-BE49-F238E27FC236}">
                <a16:creationId xmlns:a16="http://schemas.microsoft.com/office/drawing/2014/main" id="{537A9325-AB6C-4666-AF1E-079CF7270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923" y="4832478"/>
            <a:ext cx="2857500" cy="1866900"/>
          </a:xfrm>
          <a:prstGeom prst="rect">
            <a:avLst/>
          </a:prstGeom>
        </p:spPr>
      </p:pic>
    </p:spTree>
    <p:extLst>
      <p:ext uri="{BB962C8B-B14F-4D97-AF65-F5344CB8AC3E}">
        <p14:creationId xmlns:p14="http://schemas.microsoft.com/office/powerpoint/2010/main" val="41056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7032-60E4-423F-B8C0-2866EB94877B}"/>
              </a:ext>
            </a:extLst>
          </p:cNvPr>
          <p:cNvSpPr>
            <a:spLocks noGrp="1"/>
          </p:cNvSpPr>
          <p:nvPr>
            <p:ph type="title"/>
          </p:nvPr>
        </p:nvSpPr>
        <p:spPr>
          <a:xfrm>
            <a:off x="2122408" y="244785"/>
            <a:ext cx="8911687" cy="891557"/>
          </a:xfrm>
        </p:spPr>
        <p:txBody>
          <a:bodyPr>
            <a:normAutofit/>
          </a:bodyPr>
          <a:lstStyle/>
          <a:p>
            <a:r>
              <a:rPr lang="en-US" sz="4000" i="1" spc="-300" dirty="0">
                <a:solidFill>
                  <a:schemeClr val="accent1">
                    <a:lumMod val="40000"/>
                    <a:lumOff val="60000"/>
                  </a:schemeClr>
                </a:solidFill>
              </a:rPr>
              <a:t>DEPTH FIRST SEARCH</a:t>
            </a:r>
            <a:endParaRPr lang="en-IN" sz="4000" dirty="0">
              <a:solidFill>
                <a:schemeClr val="accent1">
                  <a:lumMod val="40000"/>
                  <a:lumOff val="60000"/>
                </a:schemeClr>
              </a:solidFill>
            </a:endParaRPr>
          </a:p>
        </p:txBody>
      </p:sp>
      <p:sp>
        <p:nvSpPr>
          <p:cNvPr id="11" name="Content Placeholder 10">
            <a:extLst>
              <a:ext uri="{FF2B5EF4-FFF2-40B4-BE49-F238E27FC236}">
                <a16:creationId xmlns:a16="http://schemas.microsoft.com/office/drawing/2014/main" id="{2D57C301-B7DF-426C-9138-27D408E1F95B}"/>
              </a:ext>
            </a:extLst>
          </p:cNvPr>
          <p:cNvSpPr>
            <a:spLocks noGrp="1"/>
          </p:cNvSpPr>
          <p:nvPr>
            <p:ph idx="1"/>
          </p:nvPr>
        </p:nvSpPr>
        <p:spPr>
          <a:xfrm>
            <a:off x="2500435" y="1136342"/>
            <a:ext cx="5942229" cy="5557421"/>
          </a:xfrm>
        </p:spPr>
        <p:txBody>
          <a:bodyPr>
            <a:normAutofit/>
          </a:bodyPr>
          <a:lstStyle/>
          <a:p>
            <a:r>
              <a:rPr lang="en-US" dirty="0"/>
              <a:t>Visit D and mark it as visited and put onto the stack. Here, we have B and C nodes, which are adjacent to D and both are unvisited. However, we shall again choose in an alphabetical order.</a:t>
            </a:r>
          </a:p>
          <a:p>
            <a:endParaRPr lang="en-US" dirty="0"/>
          </a:p>
          <a:p>
            <a:endParaRPr lang="en-US" dirty="0"/>
          </a:p>
          <a:p>
            <a:r>
              <a:rPr lang="en-US" dirty="0"/>
              <a:t>We choose B, mark it as visited and put onto the stack. Here B does not have any unvisited adjacent node. So, we pop B from the stack.</a:t>
            </a:r>
          </a:p>
          <a:p>
            <a:endParaRPr lang="en-IN" dirty="0"/>
          </a:p>
          <a:p>
            <a:endParaRPr lang="en-US" dirty="0"/>
          </a:p>
          <a:p>
            <a:endParaRPr lang="en-US" dirty="0"/>
          </a:p>
          <a:p>
            <a:r>
              <a:rPr lang="en-US" dirty="0"/>
              <a:t>We check the stack top for return to the previous node and check if it has any unvisited nodes. Here, we find D to be on the top of the stack.</a:t>
            </a:r>
          </a:p>
          <a:p>
            <a:endParaRPr lang="en-US" dirty="0"/>
          </a:p>
        </p:txBody>
      </p:sp>
      <p:pic>
        <p:nvPicPr>
          <p:cNvPr id="8" name="Picture 7">
            <a:extLst>
              <a:ext uri="{FF2B5EF4-FFF2-40B4-BE49-F238E27FC236}">
                <a16:creationId xmlns:a16="http://schemas.microsoft.com/office/drawing/2014/main" id="{252ED4D3-CECE-42B0-8F31-D40F7ED26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309" y="1114146"/>
            <a:ext cx="2857500" cy="1866900"/>
          </a:xfrm>
          <a:prstGeom prst="rect">
            <a:avLst/>
          </a:prstGeom>
        </p:spPr>
      </p:pic>
      <p:pic>
        <p:nvPicPr>
          <p:cNvPr id="10" name="Picture 9">
            <a:extLst>
              <a:ext uri="{FF2B5EF4-FFF2-40B4-BE49-F238E27FC236}">
                <a16:creationId xmlns:a16="http://schemas.microsoft.com/office/drawing/2014/main" id="{FF3D4591-4305-4832-AD94-073FB2473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309" y="3052623"/>
            <a:ext cx="2857500" cy="1866900"/>
          </a:xfrm>
          <a:prstGeom prst="rect">
            <a:avLst/>
          </a:prstGeom>
        </p:spPr>
      </p:pic>
      <p:pic>
        <p:nvPicPr>
          <p:cNvPr id="14" name="Picture 13">
            <a:extLst>
              <a:ext uri="{FF2B5EF4-FFF2-40B4-BE49-F238E27FC236}">
                <a16:creationId xmlns:a16="http://schemas.microsoft.com/office/drawing/2014/main" id="{095A093F-5622-4E23-8BCE-69DF5E94A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7309" y="4991100"/>
            <a:ext cx="2857500" cy="1866900"/>
          </a:xfrm>
          <a:prstGeom prst="rect">
            <a:avLst/>
          </a:prstGeom>
        </p:spPr>
      </p:pic>
    </p:spTree>
    <p:extLst>
      <p:ext uri="{BB962C8B-B14F-4D97-AF65-F5344CB8AC3E}">
        <p14:creationId xmlns:p14="http://schemas.microsoft.com/office/powerpoint/2010/main" val="158361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A47B-9CB6-4EEC-A91B-F1EBBDCE993B}"/>
              </a:ext>
            </a:extLst>
          </p:cNvPr>
          <p:cNvSpPr>
            <a:spLocks noGrp="1"/>
          </p:cNvSpPr>
          <p:nvPr>
            <p:ph type="title"/>
          </p:nvPr>
        </p:nvSpPr>
        <p:spPr>
          <a:xfrm>
            <a:off x="2424250" y="306333"/>
            <a:ext cx="8911687" cy="1280890"/>
          </a:xfrm>
        </p:spPr>
        <p:txBody>
          <a:bodyPr>
            <a:normAutofit/>
          </a:bodyPr>
          <a:lstStyle/>
          <a:p>
            <a:r>
              <a:rPr lang="en-US" sz="4000" i="1" spc="-300" dirty="0">
                <a:solidFill>
                  <a:schemeClr val="accent1">
                    <a:lumMod val="40000"/>
                    <a:lumOff val="60000"/>
                  </a:schemeClr>
                </a:solidFill>
              </a:rPr>
              <a:t>DEPTH FIRST SEARCH</a:t>
            </a:r>
            <a:endParaRPr lang="en-IN" sz="4000" dirty="0">
              <a:solidFill>
                <a:schemeClr val="accent1">
                  <a:lumMod val="40000"/>
                  <a:lumOff val="60000"/>
                </a:schemeClr>
              </a:solidFill>
            </a:endParaRPr>
          </a:p>
        </p:txBody>
      </p:sp>
      <p:sp>
        <p:nvSpPr>
          <p:cNvPr id="7" name="Content Placeholder 6">
            <a:extLst>
              <a:ext uri="{FF2B5EF4-FFF2-40B4-BE49-F238E27FC236}">
                <a16:creationId xmlns:a16="http://schemas.microsoft.com/office/drawing/2014/main" id="{1ADF6311-CB44-4715-8186-39640D8EB0CD}"/>
              </a:ext>
            </a:extLst>
          </p:cNvPr>
          <p:cNvSpPr>
            <a:spLocks noGrp="1"/>
          </p:cNvSpPr>
          <p:nvPr>
            <p:ph idx="1"/>
          </p:nvPr>
        </p:nvSpPr>
        <p:spPr>
          <a:xfrm>
            <a:off x="2589212" y="1677880"/>
            <a:ext cx="6332846" cy="4233342"/>
          </a:xfrm>
        </p:spPr>
        <p:txBody>
          <a:bodyPr/>
          <a:lstStyle/>
          <a:p>
            <a:r>
              <a:rPr lang="en-US" dirty="0"/>
              <a:t>Only unvisited adjacent node is from D is C now. So we visit C, mark it as visited and put it onto the stack.</a:t>
            </a:r>
          </a:p>
          <a:p>
            <a:endParaRPr lang="en-US" dirty="0"/>
          </a:p>
          <a:p>
            <a:pPr marL="0" indent="0">
              <a:buNone/>
            </a:pPr>
            <a:endParaRPr lang="en-US" dirty="0"/>
          </a:p>
          <a:p>
            <a:pPr marL="0" indent="0">
              <a:buNone/>
            </a:pPr>
            <a:endParaRPr lang="en-US" dirty="0"/>
          </a:p>
          <a:p>
            <a:pPr marL="0" indent="0">
              <a:buNone/>
            </a:pPr>
            <a:r>
              <a:rPr lang="en-US" i="1" dirty="0"/>
              <a:t>As </a:t>
            </a:r>
            <a:r>
              <a:rPr lang="en-US" b="1" i="1" dirty="0"/>
              <a:t>C</a:t>
            </a:r>
            <a:r>
              <a:rPr lang="en-US" i="1" dirty="0"/>
              <a:t> does not have any unvisited adjacent node so we keep popping the stack until we find a node that has an unvisited adjacent node. In this case, there's none and we keep popping until the stack is empty.</a:t>
            </a:r>
          </a:p>
        </p:txBody>
      </p:sp>
      <p:pic>
        <p:nvPicPr>
          <p:cNvPr id="4" name="Picture 3">
            <a:extLst>
              <a:ext uri="{FF2B5EF4-FFF2-40B4-BE49-F238E27FC236}">
                <a16:creationId xmlns:a16="http://schemas.microsoft.com/office/drawing/2014/main" id="{15C6EB46-D319-4DE9-9597-E309A2906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351" y="1677880"/>
            <a:ext cx="2857500" cy="1866900"/>
          </a:xfrm>
          <a:prstGeom prst="rect">
            <a:avLst/>
          </a:prstGeom>
        </p:spPr>
      </p:pic>
    </p:spTree>
    <p:extLst>
      <p:ext uri="{BB962C8B-B14F-4D97-AF65-F5344CB8AC3E}">
        <p14:creationId xmlns:p14="http://schemas.microsoft.com/office/powerpoint/2010/main" val="212012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0E5-CBF9-47F6-BA7E-10FC7CBBEE8E}"/>
              </a:ext>
            </a:extLst>
          </p:cNvPr>
          <p:cNvSpPr>
            <a:spLocks noGrp="1"/>
          </p:cNvSpPr>
          <p:nvPr>
            <p:ph type="title"/>
          </p:nvPr>
        </p:nvSpPr>
        <p:spPr>
          <a:xfrm>
            <a:off x="1802812" y="946778"/>
            <a:ext cx="8911687" cy="3010630"/>
          </a:xfrm>
        </p:spPr>
        <p:txBody>
          <a:bodyPr>
            <a:normAutofit/>
          </a:bodyPr>
          <a:lstStyle/>
          <a:p>
            <a:r>
              <a:rPr lang="en-US" sz="5400" i="1" u="sng" spc="-300" dirty="0">
                <a:solidFill>
                  <a:srgbClr val="00B0F0"/>
                </a:solidFill>
                <a:effectLst>
                  <a:outerShdw blurRad="38100" dist="38100" dir="2700000" algn="tl">
                    <a:srgbClr val="000000">
                      <a:alpha val="43137"/>
                    </a:srgbClr>
                  </a:outerShdw>
                </a:effectLst>
              </a:rPr>
              <a:t>Elementary Graph Algorithms</a:t>
            </a:r>
            <a:endParaRPr lang="en-IN" sz="5400" i="1" u="sng" spc="-300" dirty="0">
              <a:solidFill>
                <a:srgbClr val="00B0F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23B5C72-6B0C-4B73-8744-BF41A2D754B4}"/>
              </a:ext>
            </a:extLst>
          </p:cNvPr>
          <p:cNvSpPr>
            <a:spLocks noGrp="1"/>
          </p:cNvSpPr>
          <p:nvPr>
            <p:ph idx="1"/>
          </p:nvPr>
        </p:nvSpPr>
        <p:spPr>
          <a:xfrm>
            <a:off x="1838968" y="2452093"/>
            <a:ext cx="8915400" cy="3265676"/>
          </a:xfrm>
        </p:spPr>
        <p:txBody>
          <a:bodyPr/>
          <a:lstStyle/>
          <a:p>
            <a:r>
              <a:rPr lang="en-US" dirty="0">
                <a:latin typeface="Times New Roman" pitchFamily="18" charset="0"/>
                <a:cs typeface="Times New Roman" pitchFamily="18" charset="0"/>
              </a:rPr>
              <a:t>Graph is a data structure consisting of a set of nodes called </a:t>
            </a:r>
            <a:r>
              <a:rPr lang="en-US" u="sng" dirty="0">
                <a:latin typeface="Times New Roman" pitchFamily="18" charset="0"/>
                <a:cs typeface="Times New Roman" pitchFamily="18" charset="0"/>
              </a:rPr>
              <a:t>vertices</a:t>
            </a:r>
            <a:r>
              <a:rPr lang="en-US" dirty="0">
                <a:latin typeface="Times New Roman" pitchFamily="18" charset="0"/>
                <a:cs typeface="Times New Roman" pitchFamily="18" charset="0"/>
              </a:rPr>
              <a:t> and a set of </a:t>
            </a:r>
            <a:r>
              <a:rPr lang="en-US" u="sng" dirty="0">
                <a:latin typeface="Times New Roman" pitchFamily="18" charset="0"/>
                <a:cs typeface="Times New Roman" pitchFamily="18" charset="0"/>
              </a:rPr>
              <a:t>edges</a:t>
            </a:r>
            <a:r>
              <a:rPr lang="en-US" dirty="0">
                <a:latin typeface="Times New Roman" pitchFamily="18" charset="0"/>
                <a:cs typeface="Times New Roman" pitchFamily="18" charset="0"/>
              </a:rPr>
              <a:t> that relate the vertices to each other.</a:t>
            </a:r>
          </a:p>
          <a:p>
            <a:r>
              <a:rPr lang="en-US" dirty="0">
                <a:latin typeface="Times New Roman" pitchFamily="18" charset="0"/>
                <a:cs typeface="Times New Roman" pitchFamily="18" charset="0"/>
              </a:rPr>
              <a:t>The set of edges describes relationships among the vertices.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Graph G = (V, E)</a:t>
            </a:r>
          </a:p>
          <a:p>
            <a:pPr marL="0" indent="0">
              <a:buNone/>
            </a:pPr>
            <a:r>
              <a:rPr lang="en-US" dirty="0">
                <a:latin typeface="Times New Roman" pitchFamily="18" charset="0"/>
                <a:cs typeface="Times New Roman" pitchFamily="18" charset="0"/>
              </a:rPr>
              <a:t>       &gt;&gt; V(G): set of vertices</a:t>
            </a:r>
          </a:p>
          <a:p>
            <a:pPr marL="0" indent="0">
              <a:buNone/>
            </a:pPr>
            <a:r>
              <a:rPr lang="en-US" dirty="0">
                <a:latin typeface="Times New Roman" pitchFamily="18" charset="0"/>
                <a:cs typeface="Times New Roman" pitchFamily="18" charset="0"/>
              </a:rPr>
              <a:t>       &gt;&gt; E(G): set of edges</a:t>
            </a:r>
          </a:p>
        </p:txBody>
      </p:sp>
    </p:spTree>
    <p:extLst>
      <p:ext uri="{BB962C8B-B14F-4D97-AF65-F5344CB8AC3E}">
        <p14:creationId xmlns:p14="http://schemas.microsoft.com/office/powerpoint/2010/main" val="257628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D48C-23FC-4234-88D4-AB2C64471895}"/>
              </a:ext>
            </a:extLst>
          </p:cNvPr>
          <p:cNvSpPr>
            <a:spLocks noGrp="1"/>
          </p:cNvSpPr>
          <p:nvPr>
            <p:ph type="title"/>
          </p:nvPr>
        </p:nvSpPr>
        <p:spPr>
          <a:xfrm>
            <a:off x="2589212" y="588599"/>
            <a:ext cx="5237179" cy="1284589"/>
          </a:xfrm>
        </p:spPr>
        <p:txBody>
          <a:bodyPr>
            <a:normAutofit/>
          </a:bodyPr>
          <a:lstStyle/>
          <a:p>
            <a:r>
              <a:rPr lang="en-IN" sz="4000" i="1" dirty="0">
                <a:solidFill>
                  <a:srgbClr val="00B050"/>
                </a:solidFill>
              </a:rPr>
              <a:t>Types of GRAPHS</a:t>
            </a:r>
          </a:p>
        </p:txBody>
      </p:sp>
      <p:sp>
        <p:nvSpPr>
          <p:cNvPr id="3" name="Content Placeholder 2">
            <a:extLst>
              <a:ext uri="{FF2B5EF4-FFF2-40B4-BE49-F238E27FC236}">
                <a16:creationId xmlns:a16="http://schemas.microsoft.com/office/drawing/2014/main" id="{D84C78EC-3125-42F7-A2C2-2E4320D3C736}"/>
              </a:ext>
            </a:extLst>
          </p:cNvPr>
          <p:cNvSpPr>
            <a:spLocks noGrp="1"/>
          </p:cNvSpPr>
          <p:nvPr>
            <p:ph idx="1"/>
          </p:nvPr>
        </p:nvSpPr>
        <p:spPr/>
        <p:txBody>
          <a:bodyPr>
            <a:normAutofit lnSpcReduction="10000"/>
          </a:bodyPr>
          <a:lstStyle/>
          <a:p>
            <a:r>
              <a:rPr lang="en-IN" dirty="0"/>
              <a:t>DIRECTED:- </a:t>
            </a:r>
            <a:r>
              <a:rPr lang="en-US" dirty="0"/>
              <a:t>A </a:t>
            </a:r>
            <a:r>
              <a:rPr lang="en-US" b="1" i="1" dirty="0"/>
              <a:t>directed graph</a:t>
            </a:r>
            <a:r>
              <a:rPr lang="en-US" dirty="0"/>
              <a:t> is </a:t>
            </a:r>
            <a:r>
              <a:rPr lang="en-US" b="1" dirty="0"/>
              <a:t>graph</a:t>
            </a:r>
            <a:r>
              <a:rPr lang="en-US" dirty="0"/>
              <a:t>, i.e., a set of objects (called vertices or nodes) that are connected together, where all the edges are </a:t>
            </a:r>
            <a:r>
              <a:rPr lang="en-US" b="1" dirty="0"/>
              <a:t>directed</a:t>
            </a:r>
            <a:r>
              <a:rPr lang="en-US" dirty="0"/>
              <a:t> from one vertex to another. A </a:t>
            </a:r>
            <a:r>
              <a:rPr lang="en-US" b="1" dirty="0"/>
              <a:t>directed graph</a:t>
            </a:r>
            <a:r>
              <a:rPr lang="en-US" dirty="0"/>
              <a:t> is sometimes called a digraph or a </a:t>
            </a:r>
            <a:r>
              <a:rPr lang="en-US" b="1" dirty="0"/>
              <a:t>directed</a:t>
            </a:r>
            <a:r>
              <a:rPr lang="en-US" dirty="0"/>
              <a:t> network.</a:t>
            </a:r>
          </a:p>
          <a:p>
            <a:r>
              <a:rPr lang="en-IN" dirty="0"/>
              <a:t>UNDIRECTED:- </a:t>
            </a:r>
            <a:r>
              <a:rPr lang="en-US" dirty="0"/>
              <a:t>An </a:t>
            </a:r>
            <a:r>
              <a:rPr lang="en-US" b="1" dirty="0"/>
              <a:t>undirected graph</a:t>
            </a:r>
            <a:r>
              <a:rPr lang="en-US" dirty="0"/>
              <a:t> is </a:t>
            </a:r>
            <a:r>
              <a:rPr lang="en-US" b="1" dirty="0"/>
              <a:t>graph</a:t>
            </a:r>
            <a:r>
              <a:rPr lang="en-US" dirty="0"/>
              <a:t>, i.e., a set of objects (called vertices or nodes) that are connected together, where all the edges are bidirectional. An </a:t>
            </a:r>
            <a:r>
              <a:rPr lang="en-US" b="1" dirty="0"/>
              <a:t>undirected graph</a:t>
            </a:r>
            <a:r>
              <a:rPr lang="en-US" dirty="0"/>
              <a:t> is sometimes called an </a:t>
            </a:r>
            <a:r>
              <a:rPr lang="en-US" b="1" dirty="0"/>
              <a:t>undirected</a:t>
            </a:r>
            <a:r>
              <a:rPr lang="en-US" dirty="0"/>
              <a:t> network. In contrast, a </a:t>
            </a:r>
            <a:r>
              <a:rPr lang="en-US" b="1" dirty="0"/>
              <a:t>graph</a:t>
            </a:r>
            <a:r>
              <a:rPr lang="en-US" dirty="0"/>
              <a:t> where the edges point in a direction is called a directed </a:t>
            </a:r>
            <a:r>
              <a:rPr lang="en-US" b="1" dirty="0"/>
              <a:t>graph</a:t>
            </a:r>
            <a:r>
              <a:rPr lang="en-US" dirty="0"/>
              <a:t>.</a:t>
            </a:r>
          </a:p>
          <a:p>
            <a:r>
              <a:rPr lang="en-US" dirty="0"/>
              <a:t>WEIGHTED:- A </a:t>
            </a:r>
            <a:r>
              <a:rPr lang="en-US" b="1" dirty="0"/>
              <a:t>weighted graph</a:t>
            </a:r>
            <a:r>
              <a:rPr lang="en-US" dirty="0"/>
              <a:t> is a </a:t>
            </a:r>
            <a:r>
              <a:rPr lang="en-US" b="1" dirty="0"/>
              <a:t>graph</a:t>
            </a:r>
            <a:r>
              <a:rPr lang="en-US" dirty="0"/>
              <a:t> in which each branch is given a numerical weight. A </a:t>
            </a:r>
            <a:r>
              <a:rPr lang="en-US" b="1" dirty="0"/>
              <a:t>weighted graph</a:t>
            </a:r>
            <a:r>
              <a:rPr lang="en-US" dirty="0"/>
              <a:t> is therefore a special type of labeled </a:t>
            </a:r>
            <a:r>
              <a:rPr lang="en-US" b="1" dirty="0"/>
              <a:t>graph</a:t>
            </a:r>
            <a:r>
              <a:rPr lang="en-US" dirty="0"/>
              <a:t> in which the labels are numbers.</a:t>
            </a:r>
            <a:br>
              <a:rPr lang="en-US" dirty="0"/>
            </a:br>
            <a:endParaRPr lang="en-IN" dirty="0"/>
          </a:p>
        </p:txBody>
      </p:sp>
    </p:spTree>
    <p:extLst>
      <p:ext uri="{BB962C8B-B14F-4D97-AF65-F5344CB8AC3E}">
        <p14:creationId xmlns:p14="http://schemas.microsoft.com/office/powerpoint/2010/main" val="372331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5E19-149D-4CFC-93E4-5B35C45B2996}"/>
              </a:ext>
            </a:extLst>
          </p:cNvPr>
          <p:cNvSpPr>
            <a:spLocks noGrp="1"/>
          </p:cNvSpPr>
          <p:nvPr>
            <p:ph type="title"/>
          </p:nvPr>
        </p:nvSpPr>
        <p:spPr/>
        <p:txBody>
          <a:bodyPr>
            <a:normAutofit/>
          </a:bodyPr>
          <a:lstStyle/>
          <a:p>
            <a:r>
              <a:rPr lang="en-IN" sz="4000" i="1" spc="-5" dirty="0">
                <a:solidFill>
                  <a:schemeClr val="accent1">
                    <a:lumMod val="40000"/>
                    <a:lumOff val="60000"/>
                  </a:schemeClr>
                </a:solidFill>
                <a:latin typeface="Calibri"/>
                <a:cs typeface="Calibri"/>
              </a:rPr>
              <a:t>Grap</a:t>
            </a:r>
            <a:r>
              <a:rPr lang="en-IN" sz="4000" i="1" dirty="0">
                <a:solidFill>
                  <a:schemeClr val="accent1">
                    <a:lumMod val="40000"/>
                    <a:lumOff val="60000"/>
                  </a:schemeClr>
                </a:solidFill>
                <a:latin typeface="Calibri"/>
                <a:cs typeface="Calibri"/>
              </a:rPr>
              <a:t>h</a:t>
            </a:r>
            <a:r>
              <a:rPr lang="en-IN" sz="4000" i="1" spc="-135" dirty="0">
                <a:solidFill>
                  <a:schemeClr val="accent1">
                    <a:lumMod val="40000"/>
                    <a:lumOff val="60000"/>
                  </a:schemeClr>
                </a:solidFill>
                <a:latin typeface="Times New Roman"/>
                <a:cs typeface="Times New Roman"/>
              </a:rPr>
              <a:t> </a:t>
            </a:r>
            <a:r>
              <a:rPr lang="en-IN" sz="4000" i="1" dirty="0">
                <a:solidFill>
                  <a:schemeClr val="accent1">
                    <a:lumMod val="40000"/>
                    <a:lumOff val="60000"/>
                  </a:schemeClr>
                </a:solidFill>
                <a:latin typeface="Calibri"/>
                <a:cs typeface="Calibri"/>
              </a:rPr>
              <a:t>Representation</a:t>
            </a:r>
            <a:endParaRPr lang="en-IN" sz="4000"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728B182E-8900-45C0-A5B8-2DD941901229}"/>
              </a:ext>
            </a:extLst>
          </p:cNvPr>
          <p:cNvSpPr>
            <a:spLocks noGrp="1"/>
          </p:cNvSpPr>
          <p:nvPr>
            <p:ph idx="1"/>
          </p:nvPr>
        </p:nvSpPr>
        <p:spPr>
          <a:xfrm>
            <a:off x="2734322" y="2133600"/>
            <a:ext cx="8770290" cy="3777622"/>
          </a:xfrm>
        </p:spPr>
        <p:txBody>
          <a:bodyPr/>
          <a:lstStyle/>
          <a:p>
            <a:pPr marL="0" indent="0">
              <a:buNone/>
            </a:pPr>
            <a:r>
              <a:rPr lang="en-US" dirty="0">
                <a:latin typeface="Times New Roman" pitchFamily="18" charset="0"/>
                <a:ea typeface="Constantia" pitchFamily="18" charset="0"/>
                <a:cs typeface="Times New Roman" pitchFamily="18" charset="0"/>
              </a:rPr>
              <a:t>There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are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two</a:t>
            </a:r>
            <a:r>
              <a:rPr lang="en-US" dirty="0">
                <a:latin typeface="Times New Roman" pitchFamily="18" charset="0"/>
                <a:cs typeface="Times New Roman" pitchFamily="18" charset="0"/>
              </a:rPr>
              <a:t> standard ways to re</a:t>
            </a:r>
            <a:r>
              <a:rPr lang="en-US" dirty="0">
                <a:latin typeface="Times New Roman" pitchFamily="18" charset="0"/>
                <a:ea typeface="Constantia" pitchFamily="18" charset="0"/>
                <a:cs typeface="Times New Roman" pitchFamily="18" charset="0"/>
              </a:rPr>
              <a:t>present graphs:-</a:t>
            </a:r>
          </a:p>
          <a:p>
            <a:r>
              <a:rPr lang="en-US" b="1" dirty="0">
                <a:latin typeface="Times New Roman" pitchFamily="18" charset="0"/>
                <a:ea typeface="Constantia" pitchFamily="18" charset="0"/>
                <a:cs typeface="Times New Roman" pitchFamily="18" charset="0"/>
              </a:rPr>
              <a:t>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matrix</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p>
          <a:p>
            <a:r>
              <a:rPr lang="en-US" b="1" dirty="0">
                <a:latin typeface="Times New Roman" pitchFamily="18" charset="0"/>
                <a:ea typeface="Constantia" pitchFamily="18" charset="0"/>
                <a:cs typeface="Times New Roman" pitchFamily="18" charset="0"/>
              </a:rPr>
              <a:t>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lists</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p>
        </p:txBody>
      </p:sp>
    </p:spTree>
    <p:extLst>
      <p:ext uri="{BB962C8B-B14F-4D97-AF65-F5344CB8AC3E}">
        <p14:creationId xmlns:p14="http://schemas.microsoft.com/office/powerpoint/2010/main" val="17863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2A5-F215-4116-BFBA-705E98D47B01}"/>
              </a:ext>
            </a:extLst>
          </p:cNvPr>
          <p:cNvSpPr>
            <a:spLocks noGrp="1"/>
          </p:cNvSpPr>
          <p:nvPr>
            <p:ph type="title"/>
          </p:nvPr>
        </p:nvSpPr>
        <p:spPr>
          <a:xfrm>
            <a:off x="3508484" y="624110"/>
            <a:ext cx="7076855" cy="1280890"/>
          </a:xfrm>
        </p:spPr>
        <p:txBody>
          <a:bodyPr>
            <a:noAutofit/>
          </a:bodyPr>
          <a:lstStyle/>
          <a:p>
            <a:r>
              <a:rPr lang="en-IN" sz="4000" i="1" dirty="0">
                <a:solidFill>
                  <a:srgbClr val="FFFF00"/>
                </a:solidFill>
                <a:latin typeface="Constantia"/>
                <a:cs typeface="Constantia"/>
              </a:rPr>
              <a:t>Ad</a:t>
            </a:r>
            <a:r>
              <a:rPr lang="en-IN" sz="4000" i="1" spc="5" dirty="0">
                <a:solidFill>
                  <a:srgbClr val="FFFF00"/>
                </a:solidFill>
                <a:latin typeface="Constantia"/>
                <a:cs typeface="Constantia"/>
              </a:rPr>
              <a:t>j</a:t>
            </a:r>
            <a:r>
              <a:rPr lang="en-IN" sz="4000" i="1" dirty="0">
                <a:solidFill>
                  <a:srgbClr val="FFFF00"/>
                </a:solidFill>
                <a:latin typeface="Constantia"/>
                <a:cs typeface="Constantia"/>
              </a:rPr>
              <a:t>acency</a:t>
            </a:r>
            <a:r>
              <a:rPr lang="en-IN" sz="4000" i="1" spc="-45" dirty="0">
                <a:solidFill>
                  <a:srgbClr val="FFFF00"/>
                </a:solidFill>
                <a:latin typeface="Times New Roman"/>
                <a:cs typeface="Times New Roman"/>
              </a:rPr>
              <a:t> </a:t>
            </a:r>
            <a:r>
              <a:rPr lang="en-IN" sz="4000" i="1" spc="5" dirty="0">
                <a:solidFill>
                  <a:srgbClr val="FFFF00"/>
                </a:solidFill>
                <a:latin typeface="Constantia"/>
                <a:cs typeface="Constantia"/>
              </a:rPr>
              <a:t>M</a:t>
            </a:r>
            <a:r>
              <a:rPr lang="en-IN" sz="4000" i="1" dirty="0">
                <a:solidFill>
                  <a:srgbClr val="FFFF00"/>
                </a:solidFill>
                <a:latin typeface="Constantia"/>
                <a:cs typeface="Constantia"/>
              </a:rPr>
              <a:t>atrix</a:t>
            </a:r>
            <a:br>
              <a:rPr lang="en-IN" sz="4000" i="1" dirty="0">
                <a:solidFill>
                  <a:srgbClr val="FFFF00"/>
                </a:solidFill>
                <a:latin typeface="Constantia"/>
                <a:cs typeface="Constantia"/>
              </a:rPr>
            </a:br>
            <a:endParaRPr lang="en-IN" sz="4000" i="1" dirty="0">
              <a:solidFill>
                <a:srgbClr val="FFFF00"/>
              </a:solidFill>
            </a:endParaRPr>
          </a:p>
        </p:txBody>
      </p:sp>
      <p:sp>
        <p:nvSpPr>
          <p:cNvPr id="3" name="Content Placeholder 2">
            <a:extLst>
              <a:ext uri="{FF2B5EF4-FFF2-40B4-BE49-F238E27FC236}">
                <a16:creationId xmlns:a16="http://schemas.microsoft.com/office/drawing/2014/main" id="{8434C032-57AA-45CC-832D-58FDACA373D0}"/>
              </a:ext>
            </a:extLst>
          </p:cNvPr>
          <p:cNvSpPr>
            <a:spLocks noGrp="1"/>
          </p:cNvSpPr>
          <p:nvPr>
            <p:ph idx="1"/>
          </p:nvPr>
        </p:nvSpPr>
        <p:spPr/>
        <p:txBody>
          <a:bodyPr/>
          <a:lstStyle/>
          <a:p>
            <a:pPr>
              <a:buClr>
                <a:srgbClr val="0E6EC5"/>
              </a:buClr>
              <a:buSzPct val="85000"/>
              <a:buFont typeface="Arial" charset="0"/>
              <a:buChar char="●"/>
            </a:pPr>
            <a:r>
              <a:rPr lang="en-US" dirty="0">
                <a:latin typeface="Times New Roman" pitchFamily="18" charset="0"/>
                <a:ea typeface="Constantia" pitchFamily="18" charset="0"/>
                <a:cs typeface="Times New Roman" pitchFamily="18" charset="0"/>
              </a:rPr>
              <a:t>A</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square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grid</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of</a:t>
            </a:r>
            <a:r>
              <a:rPr lang="en-US" dirty="0">
                <a:latin typeface="Times New Roman" pitchFamily="18" charset="0"/>
                <a:cs typeface="Times New Roman" pitchFamily="18" charset="0"/>
              </a:rPr>
              <a:t> </a:t>
            </a:r>
            <a:r>
              <a:rPr lang="en-US" dirty="0" err="1">
                <a:latin typeface="Times New Roman" pitchFamily="18" charset="0"/>
                <a:ea typeface="Constantia" pitchFamily="18" charset="0"/>
                <a:cs typeface="Times New Roman" pitchFamily="18" charset="0"/>
              </a:rPr>
              <a:t>boolean</a:t>
            </a:r>
            <a:r>
              <a:rPr lang="en-US" dirty="0">
                <a:latin typeface="Times New Roman" pitchFamily="18" charset="0"/>
                <a:ea typeface="Constantia" pitchFamily="18" charset="0"/>
                <a:cs typeface="Times New Roman" pitchFamily="18" charset="0"/>
              </a:rPr>
              <a:t> (1/0)</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values.</a:t>
            </a:r>
          </a:p>
          <a:p>
            <a:pPr>
              <a:buClr>
                <a:srgbClr val="0E6EC5"/>
              </a:buClr>
              <a:buSzPct val="85000"/>
              <a:buFont typeface="Arial" charset="0"/>
              <a:buChar char="●"/>
            </a:pPr>
            <a:endParaRPr lang="en-US" dirty="0">
              <a:latin typeface="Times New Roman" pitchFamily="18" charset="0"/>
              <a:ea typeface="Constantia" pitchFamily="18" charset="0"/>
              <a:cs typeface="Times New Roman" pitchFamily="18" charset="0"/>
            </a:endParaRPr>
          </a:p>
          <a:p>
            <a:pPr>
              <a:spcBef>
                <a:spcPts val="500"/>
              </a:spcBef>
              <a:buClr>
                <a:srgbClr val="0E6EC5"/>
              </a:buClr>
              <a:buSzPct val="85000"/>
              <a:buFont typeface="Arial" charset="0"/>
              <a:buChar char="●"/>
            </a:pPr>
            <a:r>
              <a:rPr lang="en-US" dirty="0">
                <a:latin typeface="Times New Roman" pitchFamily="18" charset="0"/>
                <a:ea typeface="Constantia" pitchFamily="18" charset="0"/>
                <a:cs typeface="Times New Roman" pitchFamily="18" charset="0"/>
              </a:rPr>
              <a:t>If</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the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graph</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contains</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N</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vertices,</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then</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the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grid</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contains    </a:t>
            </a:r>
            <a:r>
              <a:rPr lang="en-US" b="1" u="sng" dirty="0">
                <a:latin typeface="Times New Roman" pitchFamily="18" charset="0"/>
                <a:ea typeface="Constantia" pitchFamily="18" charset="0"/>
                <a:cs typeface="Times New Roman" pitchFamily="18" charset="0"/>
              </a:rPr>
              <a:t>N rows   and   N columns</a:t>
            </a:r>
            <a:r>
              <a:rPr lang="en-US" dirty="0">
                <a:latin typeface="Times New Roman" pitchFamily="18" charset="0"/>
                <a:ea typeface="Constantia" pitchFamily="18" charset="0"/>
                <a:cs typeface="Times New Roman" pitchFamily="18" charset="0"/>
              </a:rPr>
              <a:t>.</a:t>
            </a:r>
          </a:p>
          <a:p>
            <a:pPr>
              <a:spcBef>
                <a:spcPts val="500"/>
              </a:spcBef>
              <a:buClr>
                <a:srgbClr val="0E6EC5"/>
              </a:buClr>
              <a:buSzPct val="85000"/>
              <a:buFont typeface="Arial" charset="0"/>
              <a:buChar char="●"/>
            </a:pPr>
            <a:endParaRPr lang="en-US" dirty="0">
              <a:latin typeface="Times New Roman" pitchFamily="18" charset="0"/>
              <a:ea typeface="Constantia" pitchFamily="18" charset="0"/>
              <a:cs typeface="Times New Roman" pitchFamily="18" charset="0"/>
            </a:endParaRPr>
          </a:p>
          <a:p>
            <a:pPr>
              <a:spcBef>
                <a:spcPts val="500"/>
              </a:spcBef>
              <a:buClr>
                <a:srgbClr val="0E6EC5"/>
              </a:buClr>
              <a:buSzPct val="85000"/>
              <a:buFont typeface="Arial" charset="0"/>
              <a:buChar char="●"/>
            </a:pPr>
            <a:r>
              <a:rPr lang="en-US" dirty="0">
                <a:latin typeface="Times New Roman" pitchFamily="18" charset="0"/>
                <a:ea typeface="Constantia" pitchFamily="18" charset="0"/>
                <a:cs typeface="Times New Roman" pitchFamily="18" charset="0"/>
              </a:rPr>
              <a:t>For</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two</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vertices</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numbered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and</a:t>
            </a:r>
            <a:r>
              <a:rPr lang="en-US" dirty="0">
                <a:latin typeface="Times New Roman" pitchFamily="18" charset="0"/>
                <a:cs typeface="Times New Roman" pitchFamily="18" charset="0"/>
              </a:rPr>
              <a:t> j, </a:t>
            </a:r>
            <a:r>
              <a:rPr lang="en-US" dirty="0">
                <a:latin typeface="Times New Roman" pitchFamily="18" charset="0"/>
                <a:ea typeface="Constantia" pitchFamily="18" charset="0"/>
                <a:cs typeface="Times New Roman" pitchFamily="18" charset="0"/>
              </a:rPr>
              <a:t>the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element</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at</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row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and</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column</a:t>
            </a:r>
            <a:r>
              <a:rPr lang="en-US" dirty="0">
                <a:latin typeface="Times New Roman" pitchFamily="18" charset="0"/>
                <a:cs typeface="Times New Roman" pitchFamily="18" charset="0"/>
              </a:rPr>
              <a:t> j </a:t>
            </a:r>
            <a:r>
              <a:rPr lang="en-US" dirty="0">
                <a:latin typeface="Times New Roman" pitchFamily="18" charset="0"/>
                <a:ea typeface="Constantia" pitchFamily="18" charset="0"/>
                <a:cs typeface="Times New Roman" pitchFamily="18" charset="0"/>
              </a:rPr>
              <a:t>is</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true(1),</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if</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there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is</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an</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edge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from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to</a:t>
            </a:r>
            <a:r>
              <a:rPr lang="en-US" dirty="0">
                <a:latin typeface="Times New Roman" pitchFamily="18" charset="0"/>
                <a:cs typeface="Times New Roman" pitchFamily="18" charset="0"/>
              </a:rPr>
              <a:t> j</a:t>
            </a:r>
            <a:r>
              <a:rPr lang="en-US" dirty="0">
                <a:latin typeface="Times New Roman" pitchFamily="18" charset="0"/>
                <a:ea typeface="Constantia" pitchFamily="18" charset="0"/>
                <a:cs typeface="Times New Roman" pitchFamily="18" charset="0"/>
              </a:rPr>
              <a:t>,</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otherwise</a:t>
            </a:r>
            <a:r>
              <a:rPr lang="en-US" dirty="0">
                <a:latin typeface="Times New Roman" pitchFamily="18" charset="0"/>
                <a:cs typeface="Times New Roman" pitchFamily="18" charset="0"/>
              </a:rPr>
              <a:t> </a:t>
            </a:r>
            <a:r>
              <a:rPr lang="en-US" dirty="0">
                <a:latin typeface="Times New Roman" pitchFamily="18" charset="0"/>
                <a:ea typeface="Constantia" pitchFamily="18" charset="0"/>
                <a:cs typeface="Times New Roman" pitchFamily="18" charset="0"/>
              </a:rPr>
              <a:t>false(0).</a:t>
            </a:r>
          </a:p>
          <a:p>
            <a:endParaRPr lang="en-IN" dirty="0"/>
          </a:p>
        </p:txBody>
      </p:sp>
    </p:spTree>
    <p:extLst>
      <p:ext uri="{BB962C8B-B14F-4D97-AF65-F5344CB8AC3E}">
        <p14:creationId xmlns:p14="http://schemas.microsoft.com/office/powerpoint/2010/main" val="49810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AC85-28C8-4E83-9F5F-21F2C61CC9AF}"/>
              </a:ext>
            </a:extLst>
          </p:cNvPr>
          <p:cNvSpPr>
            <a:spLocks noGrp="1"/>
          </p:cNvSpPr>
          <p:nvPr>
            <p:ph type="title"/>
          </p:nvPr>
        </p:nvSpPr>
        <p:spPr>
          <a:xfrm>
            <a:off x="3992151" y="368539"/>
            <a:ext cx="5894127" cy="1311222"/>
          </a:xfrm>
        </p:spPr>
        <p:txBody>
          <a:bodyPr>
            <a:normAutofit/>
          </a:bodyPr>
          <a:lstStyle/>
          <a:p>
            <a:r>
              <a:rPr lang="en-IN" sz="4000" i="1" dirty="0">
                <a:solidFill>
                  <a:srgbClr val="FFFF00"/>
                </a:solidFill>
                <a:latin typeface="Constantia"/>
                <a:cs typeface="Constantia"/>
              </a:rPr>
              <a:t>Ad</a:t>
            </a:r>
            <a:r>
              <a:rPr lang="en-IN" sz="4000" i="1" spc="5" dirty="0">
                <a:solidFill>
                  <a:srgbClr val="FFFF00"/>
                </a:solidFill>
                <a:latin typeface="Constantia"/>
                <a:cs typeface="Constantia"/>
              </a:rPr>
              <a:t>j</a:t>
            </a:r>
            <a:r>
              <a:rPr lang="en-IN" sz="4000" i="1" dirty="0">
                <a:solidFill>
                  <a:srgbClr val="FFFF00"/>
                </a:solidFill>
                <a:latin typeface="Constantia"/>
                <a:cs typeface="Constantia"/>
              </a:rPr>
              <a:t>acency</a:t>
            </a:r>
            <a:r>
              <a:rPr lang="en-IN" i="1" spc="-45" dirty="0">
                <a:solidFill>
                  <a:srgbClr val="FFFF00"/>
                </a:solidFill>
                <a:latin typeface="Times New Roman"/>
                <a:cs typeface="Times New Roman"/>
              </a:rPr>
              <a:t> </a:t>
            </a:r>
            <a:r>
              <a:rPr lang="en-IN" i="1" spc="5" dirty="0">
                <a:solidFill>
                  <a:srgbClr val="FFFF00"/>
                </a:solidFill>
                <a:latin typeface="Constantia"/>
                <a:cs typeface="Constantia"/>
              </a:rPr>
              <a:t>M</a:t>
            </a:r>
            <a:r>
              <a:rPr lang="en-IN" i="1" dirty="0">
                <a:solidFill>
                  <a:srgbClr val="FFFF00"/>
                </a:solidFill>
                <a:latin typeface="Constantia"/>
                <a:cs typeface="Constantia"/>
              </a:rPr>
              <a:t>atrix</a:t>
            </a:r>
            <a:endParaRPr lang="en-IN" dirty="0">
              <a:solidFill>
                <a:srgbClr val="FFFF00"/>
              </a:solidFill>
            </a:endParaRPr>
          </a:p>
        </p:txBody>
      </p:sp>
      <p:pic>
        <p:nvPicPr>
          <p:cNvPr id="4" name="Content Placeholder 3">
            <a:extLst>
              <a:ext uri="{FF2B5EF4-FFF2-40B4-BE49-F238E27FC236}">
                <a16:creationId xmlns:a16="http://schemas.microsoft.com/office/drawing/2014/main" id="{5EEB56D2-DFAE-4ED1-B273-57CCA0AD1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268" y="1484557"/>
            <a:ext cx="4261924" cy="4576168"/>
          </a:xfrm>
          <a:prstGeom prst="rect">
            <a:avLst/>
          </a:prstGeom>
        </p:spPr>
      </p:pic>
    </p:spTree>
    <p:extLst>
      <p:ext uri="{BB962C8B-B14F-4D97-AF65-F5344CB8AC3E}">
        <p14:creationId xmlns:p14="http://schemas.microsoft.com/office/powerpoint/2010/main" val="355048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D3DD-5F62-4E61-A7DC-38AB60D9C5AB}"/>
              </a:ext>
            </a:extLst>
          </p:cNvPr>
          <p:cNvSpPr>
            <a:spLocks noGrp="1"/>
          </p:cNvSpPr>
          <p:nvPr>
            <p:ph type="title"/>
          </p:nvPr>
        </p:nvSpPr>
        <p:spPr>
          <a:xfrm>
            <a:off x="4066722" y="756788"/>
            <a:ext cx="6906077" cy="1376812"/>
          </a:xfrm>
        </p:spPr>
        <p:txBody>
          <a:bodyPr>
            <a:normAutofit/>
          </a:bodyPr>
          <a:lstStyle/>
          <a:p>
            <a:r>
              <a:rPr lang="en-IN" sz="4000" i="1" dirty="0">
                <a:solidFill>
                  <a:srgbClr val="92D050"/>
                </a:solidFill>
                <a:latin typeface="Constantia"/>
                <a:cs typeface="Constantia"/>
              </a:rPr>
              <a:t>Ad</a:t>
            </a:r>
            <a:r>
              <a:rPr lang="en-IN" sz="4000" i="1" spc="5" dirty="0">
                <a:solidFill>
                  <a:srgbClr val="92D050"/>
                </a:solidFill>
                <a:latin typeface="Constantia"/>
                <a:cs typeface="Constantia"/>
              </a:rPr>
              <a:t>j</a:t>
            </a:r>
            <a:r>
              <a:rPr lang="en-IN" sz="4000" i="1" dirty="0">
                <a:solidFill>
                  <a:srgbClr val="92D050"/>
                </a:solidFill>
                <a:latin typeface="Constantia"/>
                <a:cs typeface="Constantia"/>
              </a:rPr>
              <a:t>acency</a:t>
            </a:r>
            <a:r>
              <a:rPr lang="en-IN" sz="4000" i="1" spc="-45" dirty="0">
                <a:solidFill>
                  <a:srgbClr val="92D050"/>
                </a:solidFill>
                <a:latin typeface="Times New Roman"/>
                <a:cs typeface="Times New Roman"/>
              </a:rPr>
              <a:t> </a:t>
            </a:r>
            <a:r>
              <a:rPr lang="en-IN" sz="4000" i="1" spc="5" dirty="0">
                <a:solidFill>
                  <a:srgbClr val="92D050"/>
                </a:solidFill>
                <a:latin typeface="Constantia"/>
                <a:cs typeface="Constantia"/>
              </a:rPr>
              <a:t>List</a:t>
            </a:r>
            <a:br>
              <a:rPr lang="en-IN" sz="4000" i="1" dirty="0">
                <a:solidFill>
                  <a:srgbClr val="92D050"/>
                </a:solidFill>
                <a:latin typeface="Constantia"/>
                <a:cs typeface="Constantia"/>
              </a:rPr>
            </a:br>
            <a:endParaRPr lang="en-IN" sz="4000" dirty="0">
              <a:solidFill>
                <a:srgbClr val="92D050"/>
              </a:solidFill>
            </a:endParaRPr>
          </a:p>
        </p:txBody>
      </p:sp>
      <p:sp>
        <p:nvSpPr>
          <p:cNvPr id="3" name="Content Placeholder 2">
            <a:extLst>
              <a:ext uri="{FF2B5EF4-FFF2-40B4-BE49-F238E27FC236}">
                <a16:creationId xmlns:a16="http://schemas.microsoft.com/office/drawing/2014/main" id="{B8AA8FD4-4B39-4C65-8D70-D392E1DE1A62}"/>
              </a:ext>
            </a:extLst>
          </p:cNvPr>
          <p:cNvSpPr>
            <a:spLocks noGrp="1"/>
          </p:cNvSpPr>
          <p:nvPr>
            <p:ph idx="1"/>
          </p:nvPr>
        </p:nvSpPr>
        <p:spPr/>
        <p:txBody>
          <a:bodyPr/>
          <a:lstStyle/>
          <a:p>
            <a:pPr>
              <a:buClr>
                <a:srgbClr val="0AD0D9"/>
              </a:buClr>
              <a:buSzPct val="94000"/>
              <a:buFont typeface="Arial" charset="0"/>
              <a:buChar char="●"/>
            </a:pPr>
            <a:r>
              <a:rPr lang="en-US" sz="2800" dirty="0">
                <a:latin typeface="Times New Roman" pitchFamily="18" charset="0"/>
                <a:ea typeface="Constantia" pitchFamily="18" charset="0"/>
                <a:cs typeface="Times New Roman" pitchFamily="18" charset="0"/>
              </a:rPr>
              <a:t>A</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graph</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of</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nodes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is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represented</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by</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a</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one-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dimensional</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array</a:t>
            </a:r>
            <a:r>
              <a:rPr lang="en-US" sz="2800" dirty="0">
                <a:latin typeface="Times New Roman" pitchFamily="18" charset="0"/>
                <a:cs typeface="Times New Roman" pitchFamily="18" charset="0"/>
              </a:rPr>
              <a:t> (L) </a:t>
            </a:r>
            <a:r>
              <a:rPr lang="en-US" sz="2800" dirty="0">
                <a:latin typeface="Times New Roman" pitchFamily="18" charset="0"/>
                <a:ea typeface="Constantia" pitchFamily="18" charset="0"/>
                <a:cs typeface="Times New Roman" pitchFamily="18" charset="0"/>
              </a:rPr>
              <a:t>of</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linked</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lists,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where</a:t>
            </a:r>
          </a:p>
          <a:p>
            <a:pPr>
              <a:buClr>
                <a:srgbClr val="0AD0D9"/>
              </a:buClr>
              <a:buSzPct val="94000"/>
              <a:buFont typeface="Arial" charset="0"/>
              <a:buChar char="●"/>
            </a:pPr>
            <a:endParaRPr lang="en-US" sz="2800" dirty="0">
              <a:latin typeface="Times New Roman" pitchFamily="18" charset="0"/>
              <a:ea typeface="Constantia" pitchFamily="18" charset="0"/>
              <a:cs typeface="Times New Roman" pitchFamily="18" charset="0"/>
            </a:endParaRPr>
          </a:p>
          <a:p>
            <a:pPr marL="736600" lvl="1" indent="-342900">
              <a:spcBef>
                <a:spcPts val="513"/>
              </a:spcBef>
              <a:buClr>
                <a:srgbClr val="0E6EC5"/>
              </a:buClr>
              <a:buSzPct val="85000"/>
              <a:buFont typeface="Wingdings" pitchFamily="2" charset="2"/>
              <a:buChar char="Ø"/>
            </a:pPr>
            <a:r>
              <a:rPr lang="en-US" sz="2800" dirty="0">
                <a:latin typeface="Times New Roman" pitchFamily="18" charset="0"/>
                <a:ea typeface="Constantia" pitchFamily="18" charset="0"/>
                <a:cs typeface="Times New Roman" pitchFamily="18" charset="0"/>
              </a:rPr>
              <a:t>L[</a:t>
            </a:r>
            <a:r>
              <a:rPr lang="en-US" sz="2800" dirty="0" err="1">
                <a:latin typeface="Times New Roman" pitchFamily="18" charset="0"/>
                <a:ea typeface="Constantia" pitchFamily="18" charset="0"/>
                <a:cs typeface="Times New Roman" pitchFamily="18" charset="0"/>
              </a:rPr>
              <a:t>i</a:t>
            </a:r>
            <a:r>
              <a:rPr lang="en-US" sz="2800" dirty="0">
                <a:latin typeface="Times New Roman" pitchFamily="18" charset="0"/>
                <a:ea typeface="Constantia" pitchFamily="18" charset="0"/>
                <a:cs typeface="Times New Roman" pitchFamily="18" charset="0"/>
              </a:rPr>
              <a:t>]</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is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the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linked</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list</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containing</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all</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the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nodes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adjacent</a:t>
            </a:r>
          </a:p>
          <a:p>
            <a:pPr marL="12700" indent="0">
              <a:buNone/>
            </a:pPr>
            <a:r>
              <a:rPr lang="en-US" sz="2800" dirty="0">
                <a:latin typeface="Times New Roman" pitchFamily="18" charset="0"/>
                <a:ea typeface="Constantia" pitchFamily="18" charset="0"/>
                <a:cs typeface="Times New Roman" pitchFamily="18" charset="0"/>
              </a:rPr>
              <a:t>	from</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node</a:t>
            </a:r>
            <a:r>
              <a:rPr lang="en-US" sz="2800" dirty="0">
                <a:latin typeface="Times New Roman" pitchFamily="18" charset="0"/>
                <a:cs typeface="Times New Roman" pitchFamily="18" charset="0"/>
              </a:rPr>
              <a:t> </a:t>
            </a:r>
            <a:r>
              <a:rPr lang="en-US" sz="2800" dirty="0" err="1">
                <a:latin typeface="Times New Roman" pitchFamily="18" charset="0"/>
                <a:ea typeface="Constantia" pitchFamily="18" charset="0"/>
                <a:cs typeface="Times New Roman" pitchFamily="18" charset="0"/>
              </a:rPr>
              <a:t>i</a:t>
            </a:r>
            <a:r>
              <a:rPr lang="en-US" sz="2800" dirty="0">
                <a:latin typeface="Times New Roman" pitchFamily="18" charset="0"/>
                <a:ea typeface="Constantia" pitchFamily="18" charset="0"/>
                <a:cs typeface="Times New Roman" pitchFamily="18" charset="0"/>
              </a:rPr>
              <a:t>.</a:t>
            </a:r>
          </a:p>
          <a:p>
            <a:pPr marL="12700" indent="0"/>
            <a:endParaRPr lang="en-US" sz="2800" dirty="0">
              <a:latin typeface="Times New Roman" pitchFamily="18" charset="0"/>
              <a:ea typeface="Constantia" pitchFamily="18" charset="0"/>
              <a:cs typeface="Times New Roman" pitchFamily="18" charset="0"/>
            </a:endParaRPr>
          </a:p>
          <a:p>
            <a:pPr marL="736600" lvl="1" indent="-342900">
              <a:spcBef>
                <a:spcPts val="500"/>
              </a:spcBef>
              <a:buClr>
                <a:srgbClr val="0E6EC5"/>
              </a:buClr>
              <a:buSzPct val="85000"/>
              <a:buFont typeface="Wingdings" pitchFamily="2" charset="2"/>
              <a:buChar char="Ø"/>
            </a:pPr>
            <a:r>
              <a:rPr lang="en-US" sz="2800" dirty="0">
                <a:latin typeface="Times New Roman" pitchFamily="18" charset="0"/>
                <a:ea typeface="Constantia" pitchFamily="18" charset="0"/>
                <a:cs typeface="Times New Roman" pitchFamily="18" charset="0"/>
              </a:rPr>
              <a:t>The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nodes</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in</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the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list</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L[</a:t>
            </a:r>
            <a:r>
              <a:rPr lang="en-US" sz="2800" dirty="0" err="1">
                <a:latin typeface="Times New Roman" pitchFamily="18" charset="0"/>
                <a:ea typeface="Constantia" pitchFamily="18" charset="0"/>
                <a:cs typeface="Times New Roman" pitchFamily="18" charset="0"/>
              </a:rPr>
              <a:t>i</a:t>
            </a:r>
            <a:r>
              <a:rPr lang="en-US" sz="2800" dirty="0">
                <a:latin typeface="Times New Roman" pitchFamily="18" charset="0"/>
                <a:ea typeface="Constantia" pitchFamily="18" charset="0"/>
                <a:cs typeface="Times New Roman" pitchFamily="18" charset="0"/>
              </a:rPr>
              <a:t>]</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are</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in</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no</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particular</a:t>
            </a:r>
            <a:r>
              <a:rPr lang="en-US" sz="2800" dirty="0">
                <a:latin typeface="Times New Roman" pitchFamily="18" charset="0"/>
                <a:cs typeface="Times New Roman" pitchFamily="18" charset="0"/>
              </a:rPr>
              <a:t> </a:t>
            </a:r>
            <a:r>
              <a:rPr lang="en-US" sz="2800" dirty="0">
                <a:latin typeface="Times New Roman" pitchFamily="18" charset="0"/>
                <a:ea typeface="Constantia" pitchFamily="18" charset="0"/>
                <a:cs typeface="Times New Roman" pitchFamily="18" charset="0"/>
              </a:rPr>
              <a:t>order.</a:t>
            </a:r>
            <a:endParaRPr lang="en-US" sz="2500" dirty="0">
              <a:latin typeface="Times New Roman" pitchFamily="18" charset="0"/>
              <a:ea typeface="Constantia" pitchFamily="18" charset="0"/>
              <a:cs typeface="Times New Roman" pitchFamily="18" charset="0"/>
            </a:endParaRPr>
          </a:p>
          <a:p>
            <a:endParaRPr lang="en-IN" dirty="0"/>
          </a:p>
        </p:txBody>
      </p:sp>
    </p:spTree>
    <p:extLst>
      <p:ext uri="{BB962C8B-B14F-4D97-AF65-F5344CB8AC3E}">
        <p14:creationId xmlns:p14="http://schemas.microsoft.com/office/powerpoint/2010/main" val="38860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CA19-C218-4DBE-991F-42C8FE4A87D1}"/>
              </a:ext>
            </a:extLst>
          </p:cNvPr>
          <p:cNvSpPr>
            <a:spLocks noGrp="1"/>
          </p:cNvSpPr>
          <p:nvPr>
            <p:ph type="title"/>
          </p:nvPr>
        </p:nvSpPr>
        <p:spPr>
          <a:xfrm>
            <a:off x="4012935" y="753200"/>
            <a:ext cx="7411687" cy="1290751"/>
          </a:xfrm>
        </p:spPr>
        <p:txBody>
          <a:bodyPr>
            <a:noAutofit/>
          </a:bodyPr>
          <a:lstStyle/>
          <a:p>
            <a:r>
              <a:rPr lang="en-IN" sz="4000" i="1" dirty="0">
                <a:solidFill>
                  <a:srgbClr val="92D050"/>
                </a:solidFill>
                <a:latin typeface="Constantia"/>
                <a:cs typeface="Constantia"/>
              </a:rPr>
              <a:t>Ad</a:t>
            </a:r>
            <a:r>
              <a:rPr lang="en-IN" sz="4000" i="1" spc="5" dirty="0">
                <a:solidFill>
                  <a:srgbClr val="92D050"/>
                </a:solidFill>
                <a:latin typeface="Constantia"/>
                <a:cs typeface="Constantia"/>
              </a:rPr>
              <a:t>j</a:t>
            </a:r>
            <a:r>
              <a:rPr lang="en-IN" sz="4000" i="1" dirty="0">
                <a:solidFill>
                  <a:srgbClr val="92D050"/>
                </a:solidFill>
                <a:latin typeface="Constantia"/>
                <a:cs typeface="Constantia"/>
              </a:rPr>
              <a:t>acency</a:t>
            </a:r>
            <a:r>
              <a:rPr lang="en-IN" sz="4000" i="1" spc="-45" dirty="0">
                <a:solidFill>
                  <a:srgbClr val="92D050"/>
                </a:solidFill>
                <a:latin typeface="Times New Roman"/>
                <a:cs typeface="Times New Roman"/>
              </a:rPr>
              <a:t> </a:t>
            </a:r>
            <a:r>
              <a:rPr lang="en-IN" sz="4000" i="1" spc="5" dirty="0">
                <a:solidFill>
                  <a:srgbClr val="92D050"/>
                </a:solidFill>
                <a:latin typeface="Constantia"/>
                <a:cs typeface="Constantia"/>
              </a:rPr>
              <a:t>List</a:t>
            </a:r>
            <a:br>
              <a:rPr lang="en-IN" sz="4000" i="1" dirty="0">
                <a:solidFill>
                  <a:srgbClr val="92D050"/>
                </a:solidFill>
                <a:latin typeface="Constantia"/>
                <a:cs typeface="Constantia"/>
              </a:rPr>
            </a:br>
            <a:endParaRPr lang="en-IN" sz="4000" dirty="0"/>
          </a:p>
        </p:txBody>
      </p:sp>
      <p:pic>
        <p:nvPicPr>
          <p:cNvPr id="5" name="Content Placeholder 4">
            <a:extLst>
              <a:ext uri="{FF2B5EF4-FFF2-40B4-BE49-F238E27FC236}">
                <a16:creationId xmlns:a16="http://schemas.microsoft.com/office/drawing/2014/main" id="{88859CA6-78EC-4B7E-94CB-2A7CF2215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353" y="2043951"/>
            <a:ext cx="7804566" cy="3778250"/>
          </a:xfrm>
        </p:spPr>
      </p:pic>
    </p:spTree>
    <p:extLst>
      <p:ext uri="{BB962C8B-B14F-4D97-AF65-F5344CB8AC3E}">
        <p14:creationId xmlns:p14="http://schemas.microsoft.com/office/powerpoint/2010/main" val="139696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A3EF-6213-49F4-9FD5-CCD7395DF6BB}"/>
              </a:ext>
            </a:extLst>
          </p:cNvPr>
          <p:cNvSpPr>
            <a:spLocks noGrp="1"/>
          </p:cNvSpPr>
          <p:nvPr>
            <p:ph type="title"/>
          </p:nvPr>
        </p:nvSpPr>
        <p:spPr>
          <a:xfrm>
            <a:off x="2044285" y="591837"/>
            <a:ext cx="8911687" cy="1280890"/>
          </a:xfrm>
        </p:spPr>
        <p:txBody>
          <a:bodyPr>
            <a:normAutofit/>
          </a:bodyPr>
          <a:lstStyle/>
          <a:p>
            <a:r>
              <a:rPr lang="en-US" sz="5400" i="1" u="sng" spc="-300" dirty="0">
                <a:solidFill>
                  <a:srgbClr val="C00000"/>
                </a:solidFill>
                <a:effectLst>
                  <a:outerShdw blurRad="38100" dist="38100" dir="2700000" algn="tl">
                    <a:srgbClr val="000000">
                      <a:alpha val="43137"/>
                    </a:srgbClr>
                  </a:outerShdw>
                </a:effectLst>
              </a:rPr>
              <a:t>BREADTH FIRST SEARCH</a:t>
            </a:r>
            <a:endParaRPr lang="en-IN" sz="5400" dirty="0">
              <a:solidFill>
                <a:srgbClr val="C00000"/>
              </a:solidFill>
            </a:endParaRPr>
          </a:p>
        </p:txBody>
      </p:sp>
      <p:sp>
        <p:nvSpPr>
          <p:cNvPr id="3" name="Content Placeholder 2">
            <a:extLst>
              <a:ext uri="{FF2B5EF4-FFF2-40B4-BE49-F238E27FC236}">
                <a16:creationId xmlns:a16="http://schemas.microsoft.com/office/drawing/2014/main" id="{DBCCC2FD-2184-4E80-AA7D-A39A710D6D46}"/>
              </a:ext>
            </a:extLst>
          </p:cNvPr>
          <p:cNvSpPr>
            <a:spLocks noGrp="1"/>
          </p:cNvSpPr>
          <p:nvPr>
            <p:ph idx="1"/>
          </p:nvPr>
        </p:nvSpPr>
        <p:spPr>
          <a:xfrm>
            <a:off x="2338235" y="2174751"/>
            <a:ext cx="8915400" cy="3604612"/>
          </a:xfrm>
        </p:spPr>
        <p:txBody>
          <a:bodyPr>
            <a:normAutofit fontScale="92500" lnSpcReduction="20000"/>
          </a:bodyPr>
          <a:lstStyle/>
          <a:p>
            <a:r>
              <a:rPr lang="en-US" sz="2800" dirty="0"/>
              <a:t>Given a connected graph G and a source node s, BFS systematically explores G to discover all the nodes reachable from s.</a:t>
            </a:r>
          </a:p>
          <a:p>
            <a:r>
              <a:rPr lang="en-US" sz="2800" dirty="0"/>
              <a:t>BFS produces a tree (called BFS tree) T such that the path from s to any node w in T is a shortest path (in terms of number of edges) in G from s to w.</a:t>
            </a:r>
          </a:p>
          <a:p>
            <a:r>
              <a:rPr lang="en-US" sz="2800" dirty="0"/>
              <a:t>BFS expands the frontier between visited and unvisited nodes along the breadth of the frontier; that is, nodes at a distance k from s are discovered before those at a distance of k +1 or more.</a:t>
            </a:r>
          </a:p>
          <a:p>
            <a:endParaRPr lang="en-IN" dirty="0"/>
          </a:p>
        </p:txBody>
      </p:sp>
    </p:spTree>
    <p:extLst>
      <p:ext uri="{BB962C8B-B14F-4D97-AF65-F5344CB8AC3E}">
        <p14:creationId xmlns:p14="http://schemas.microsoft.com/office/powerpoint/2010/main" val="12933995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707</TotalTime>
  <Words>1190</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Constantia</vt:lpstr>
      <vt:lpstr>Times New Roman</vt:lpstr>
      <vt:lpstr>Wingdings</vt:lpstr>
      <vt:lpstr>Wingdings 3</vt:lpstr>
      <vt:lpstr>Wisp</vt:lpstr>
      <vt:lpstr>DESIGN  and  ANALYSIS  of  ALGORITHMS</vt:lpstr>
      <vt:lpstr>Elementary Graph Algorithms</vt:lpstr>
      <vt:lpstr>Types of GRAPHS</vt:lpstr>
      <vt:lpstr>Graph Representation</vt:lpstr>
      <vt:lpstr>Adjacency Matrix </vt:lpstr>
      <vt:lpstr>Adjacency Matrix</vt:lpstr>
      <vt:lpstr>Adjacency List </vt:lpstr>
      <vt:lpstr>Adjacency List </vt:lpstr>
      <vt:lpstr>BREADTH FIRST SEARCH</vt:lpstr>
      <vt:lpstr>BREADTH FIRST SEARCH</vt:lpstr>
      <vt:lpstr>BREADTH FIRST SEARCH</vt:lpstr>
      <vt:lpstr>BREADTH FIRST SEARCH</vt:lpstr>
      <vt:lpstr>BREADTH FIRST SEARCH</vt:lpstr>
      <vt:lpstr>DEPTH FIRST SEARCH</vt:lpstr>
      <vt:lpstr>DEPTH FIRST SEARCH</vt:lpstr>
      <vt:lpstr>DEPTH FIRST SEARCH</vt:lpstr>
      <vt:lpstr>DEPTH FIRST SEARCH</vt:lpstr>
      <vt:lpstr>DEPTH FIRST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HP</dc:creator>
  <cp:lastModifiedBy>HP</cp:lastModifiedBy>
  <cp:revision>23</cp:revision>
  <dcterms:created xsi:type="dcterms:W3CDTF">2020-04-26T11:17:19Z</dcterms:created>
  <dcterms:modified xsi:type="dcterms:W3CDTF">2020-04-27T11:14:43Z</dcterms:modified>
</cp:coreProperties>
</file>