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751550-9E1F-4633-BEBE-A3B32E18417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Untitled Section" id="{83F69970-2F18-4A19-BF71-B4C703B0589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0" autoAdjust="0"/>
  </p:normalViewPr>
  <p:slideViewPr>
    <p:cSldViewPr snapToGrid="0">
      <p:cViewPr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B7F-91DB-4802-9417-82AF07B2716F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B5C7-A202-4D5E-A559-6475E4689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01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B7F-91DB-4802-9417-82AF07B2716F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B5C7-A202-4D5E-A559-6475E4689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60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B7F-91DB-4802-9417-82AF07B2716F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B5C7-A202-4D5E-A559-6475E4689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892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B7F-91DB-4802-9417-82AF07B2716F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B5C7-A202-4D5E-A559-6475E4689F2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221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B7F-91DB-4802-9417-82AF07B2716F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B5C7-A202-4D5E-A559-6475E4689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85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B7F-91DB-4802-9417-82AF07B2716F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B5C7-A202-4D5E-A559-6475E4689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50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B7F-91DB-4802-9417-82AF07B2716F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B5C7-A202-4D5E-A559-6475E4689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73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B7F-91DB-4802-9417-82AF07B2716F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B5C7-A202-4D5E-A559-6475E4689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36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B7F-91DB-4802-9417-82AF07B2716F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B5C7-A202-4D5E-A559-6475E4689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22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B7F-91DB-4802-9417-82AF07B2716F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B5C7-A202-4D5E-A559-6475E4689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82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B7F-91DB-4802-9417-82AF07B2716F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B5C7-A202-4D5E-A559-6475E4689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43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B7F-91DB-4802-9417-82AF07B2716F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B5C7-A202-4D5E-A559-6475E4689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70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B7F-91DB-4802-9417-82AF07B2716F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B5C7-A202-4D5E-A559-6475E4689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01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B7F-91DB-4802-9417-82AF07B2716F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B5C7-A202-4D5E-A559-6475E4689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29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B7F-91DB-4802-9417-82AF07B2716F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B5C7-A202-4D5E-A559-6475E4689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50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B7F-91DB-4802-9417-82AF07B2716F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B5C7-A202-4D5E-A559-6475E4689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70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B7F-91DB-4802-9417-82AF07B2716F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B5C7-A202-4D5E-A559-6475E4689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9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701CB7F-91DB-4802-9417-82AF07B2716F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5D3B5C7-A202-4D5E-A559-6475E4689F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44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7104-F4F9-4166-A493-7DFEC30BF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978600"/>
            <a:ext cx="8689976" cy="1004265"/>
          </a:xfrm>
        </p:spPr>
        <p:txBody>
          <a:bodyPr>
            <a:normAutofit/>
          </a:bodyPr>
          <a:lstStyle/>
          <a:p>
            <a:r>
              <a:rPr lang="en-IN" sz="5400" i="1" u="sng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MINIMUM SPANNING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77EC3-E005-4A3A-A79F-CAD0FCAEC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602" y="1982865"/>
            <a:ext cx="8689976" cy="3975623"/>
          </a:xfrm>
        </p:spPr>
        <p:txBody>
          <a:bodyPr>
            <a:normAutofit fontScale="77500" lnSpcReduction="20000"/>
          </a:bodyPr>
          <a:lstStyle/>
          <a:p>
            <a:r>
              <a:rPr lang="en-US" sz="3100" b="1" i="1" dirty="0"/>
              <a:t>What is Minimum Spanning Tree?</a:t>
            </a:r>
          </a:p>
          <a:p>
            <a:pPr algn="l"/>
            <a:br>
              <a:rPr lang="en-US" dirty="0"/>
            </a:br>
            <a:r>
              <a:rPr lang="en-US" sz="2300" dirty="0"/>
              <a:t>Given a connected and undirected graph, a </a:t>
            </a:r>
            <a:r>
              <a:rPr lang="en-US" sz="2300" i="1" dirty="0"/>
              <a:t>spanning tree</a:t>
            </a:r>
            <a:r>
              <a:rPr lang="en-US" sz="2300" dirty="0"/>
              <a:t> of that graph is a subgraph that is a tree and connects all the vertices together. A single graph can have many different spanning trees. A </a:t>
            </a:r>
            <a:r>
              <a:rPr lang="en-US" sz="2300" i="1" dirty="0"/>
              <a:t>minimum spanning tree (MST)</a:t>
            </a:r>
            <a:r>
              <a:rPr lang="en-US" sz="2300" dirty="0"/>
              <a:t> or minimum weight spanning tree for a weighted, connected and undirected graph is a spanning tree with weight less than or equal to the weight of every other spanning tree. The weight of a spanning tree is the sum of weights given to each edge of the spanning tree.</a:t>
            </a:r>
          </a:p>
          <a:p>
            <a:pPr algn="l"/>
            <a:r>
              <a:rPr lang="en-US" sz="2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many edges does a minimum spanning tree has?</a:t>
            </a:r>
            <a:br>
              <a:rPr lang="en-US" sz="2400" dirty="0"/>
            </a:br>
            <a:r>
              <a:rPr lang="en-US" dirty="0"/>
              <a:t>A minimum spanning tree has (V – 1) edges where V is the number of vertices in the given graph.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1722535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BAA5-CC04-419A-80B7-16CD7BCF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80" y="65272"/>
            <a:ext cx="10364451" cy="1596177"/>
          </a:xfrm>
        </p:spPr>
        <p:txBody>
          <a:bodyPr>
            <a:normAutofit/>
          </a:bodyPr>
          <a:lstStyle/>
          <a:p>
            <a:r>
              <a:rPr lang="en-IN" sz="4000" i="1" dirty="0">
                <a:solidFill>
                  <a:srgbClr val="FF0000"/>
                </a:solidFill>
              </a:rPr>
              <a:t>PRIM ALGORITHM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28033-2492-4094-9015-C66474F16A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0609" y="1257382"/>
            <a:ext cx="10363826" cy="553534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4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ALGORITHM:-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00B050"/>
                </a:solidFill>
              </a:rPr>
              <a:t>MST-PRIM (G, w, r)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00B050"/>
                </a:solidFill>
              </a:rPr>
              <a:t> 1. for each u ∈ V [G]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00B050"/>
                </a:solidFill>
              </a:rPr>
              <a:t> 2. do key [u] ← ∞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00B050"/>
                </a:solidFill>
              </a:rPr>
              <a:t> 3. </a:t>
            </a:r>
            <a:r>
              <a:rPr lang="el-GR" sz="2900" dirty="0">
                <a:solidFill>
                  <a:srgbClr val="00B050"/>
                </a:solidFill>
              </a:rPr>
              <a:t>π [</a:t>
            </a:r>
            <a:r>
              <a:rPr lang="en-IN" sz="2900" dirty="0">
                <a:solidFill>
                  <a:srgbClr val="00B050"/>
                </a:solidFill>
              </a:rPr>
              <a:t>u] ← NIL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00B050"/>
                </a:solidFill>
              </a:rPr>
              <a:t> 4. key [r] ← 0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00B050"/>
                </a:solidFill>
              </a:rPr>
              <a:t> 5. Q ← V [G]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00B050"/>
                </a:solidFill>
              </a:rPr>
              <a:t> 6. While Q ? ∅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00B050"/>
                </a:solidFill>
              </a:rPr>
              <a:t> 7. do u ← EXTRACT - MIN (Q)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00B050"/>
                </a:solidFill>
              </a:rPr>
              <a:t> 8. for each v ∈ </a:t>
            </a:r>
            <a:r>
              <a:rPr lang="en-IN" sz="2900" dirty="0" err="1">
                <a:solidFill>
                  <a:srgbClr val="00B050"/>
                </a:solidFill>
              </a:rPr>
              <a:t>Adj</a:t>
            </a:r>
            <a:r>
              <a:rPr lang="en-IN" sz="2900" dirty="0">
                <a:solidFill>
                  <a:srgbClr val="00B050"/>
                </a:solidFill>
              </a:rPr>
              <a:t> [u]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00B050"/>
                </a:solidFill>
              </a:rPr>
              <a:t> 9. do if v ∈ Q and w (u, v) &lt; key [v]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00B050"/>
                </a:solidFill>
              </a:rPr>
              <a:t> 10. then </a:t>
            </a:r>
            <a:r>
              <a:rPr lang="el-GR" sz="2900" dirty="0">
                <a:solidFill>
                  <a:srgbClr val="00B050"/>
                </a:solidFill>
              </a:rPr>
              <a:t>π [</a:t>
            </a:r>
            <a:r>
              <a:rPr lang="en-IN" sz="2900" dirty="0">
                <a:solidFill>
                  <a:srgbClr val="00B050"/>
                </a:solidFill>
              </a:rPr>
              <a:t>v] ← u</a:t>
            </a:r>
          </a:p>
          <a:p>
            <a:pPr marL="0" indent="0">
              <a:buNone/>
            </a:pPr>
            <a:r>
              <a:rPr lang="en-IN" sz="2900" dirty="0">
                <a:solidFill>
                  <a:srgbClr val="00B050"/>
                </a:solidFill>
              </a:rPr>
              <a:t> 11. key [v] ← w (u, v)</a:t>
            </a:r>
          </a:p>
        </p:txBody>
      </p:sp>
    </p:spTree>
    <p:extLst>
      <p:ext uri="{BB962C8B-B14F-4D97-AF65-F5344CB8AC3E}">
        <p14:creationId xmlns:p14="http://schemas.microsoft.com/office/powerpoint/2010/main" val="191904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96A4-5EB2-401C-A4F7-7A221DF8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77" y="130245"/>
            <a:ext cx="10364451" cy="1596177"/>
          </a:xfrm>
        </p:spPr>
        <p:txBody>
          <a:bodyPr>
            <a:normAutofit/>
          </a:bodyPr>
          <a:lstStyle/>
          <a:p>
            <a:r>
              <a:rPr lang="en-IN" sz="40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MINIMUM SPANNING TREE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C385-25DD-4942-9D40-92BB951194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1631" y="1612490"/>
            <a:ext cx="10363826" cy="5115265"/>
          </a:xfrm>
        </p:spPr>
        <p:txBody>
          <a:bodyPr/>
          <a:lstStyle/>
          <a:p>
            <a:r>
              <a:rPr lang="en-US" b="1" dirty="0"/>
              <a:t>Example of a Spanning Tree</a:t>
            </a:r>
          </a:p>
          <a:p>
            <a:r>
              <a:rPr lang="en-IN" dirty="0"/>
              <a:t>GRAPH:-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WEIGHTED GRAPH:-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6B8FFD-EBFD-4083-90B3-D256274E7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454" y="2154821"/>
            <a:ext cx="1906970" cy="19082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ADF0E2-7340-4507-9F73-2DC3685AC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454" y="4634354"/>
            <a:ext cx="1906970" cy="190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5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13EE-4A88-4230-845C-62FCD958D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77" y="0"/>
            <a:ext cx="10364451" cy="1596177"/>
          </a:xfrm>
        </p:spPr>
        <p:txBody>
          <a:bodyPr>
            <a:normAutofit/>
          </a:bodyPr>
          <a:lstStyle/>
          <a:p>
            <a:r>
              <a:rPr lang="en-IN" sz="40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MINIMUM SPANNING TREE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7720-193D-4E2B-A994-E17AB3D92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1832" y="1470448"/>
            <a:ext cx="10363826" cy="3424107"/>
          </a:xfrm>
        </p:spPr>
        <p:txBody>
          <a:bodyPr/>
          <a:lstStyle/>
          <a:p>
            <a:r>
              <a:rPr lang="en-IN" dirty="0"/>
              <a:t>ALL SPANNING TREES WHICH CAN BE DRAWN FROM THIS GRAPH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65454-B0F7-402A-902C-8223412F9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486" y="4426637"/>
            <a:ext cx="1947357" cy="1938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81B552-A33E-4B51-BBA7-CCB9B24BD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641" y="4426637"/>
            <a:ext cx="1964114" cy="1938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DC9059-8E68-42CE-8CCE-C42DE24C5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641" y="2208905"/>
            <a:ext cx="1975081" cy="1927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4ACEC0-ABAA-4652-98EB-245D7FB0B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25" y="2208905"/>
            <a:ext cx="1967922" cy="192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3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3F69-5F75-4378-A74A-D97D57E7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588" y="130245"/>
            <a:ext cx="10364451" cy="1596177"/>
          </a:xfrm>
        </p:spPr>
        <p:txBody>
          <a:bodyPr>
            <a:normAutofit/>
          </a:bodyPr>
          <a:lstStyle/>
          <a:p>
            <a:r>
              <a:rPr lang="en-IN" sz="40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MINIMUM SPANNING TREE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983C0-10CA-45E6-A56A-7C3CE27634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566" y="1707472"/>
            <a:ext cx="10363826" cy="5020283"/>
          </a:xfrm>
        </p:spPr>
        <p:txBody>
          <a:bodyPr/>
          <a:lstStyle/>
          <a:p>
            <a:r>
              <a:rPr lang="en-IN" dirty="0"/>
              <a:t>OUT OF ALL THE TREES DRAWN ABOVE, THE MINIMUM SPANNING TREE WOULD BE THE ONE WHOSE</a:t>
            </a:r>
            <a:r>
              <a:rPr lang="en-US" dirty="0"/>
              <a:t> weight IS less than or equal to the weight of every other spanning tree.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</a:t>
            </a:r>
            <a:r>
              <a:rPr lang="en-IN" dirty="0">
                <a:solidFill>
                  <a:srgbClr val="FF0000"/>
                </a:solidFill>
              </a:rPr>
              <a:t>MINUMUM SPANNING TREE</a:t>
            </a:r>
          </a:p>
          <a:p>
            <a:pPr marL="0" indent="0">
              <a:buNone/>
            </a:pPr>
            <a:r>
              <a:rPr lang="en-IN" i="1" dirty="0"/>
              <a:t>A few popular algorithms for </a:t>
            </a:r>
            <a:r>
              <a:rPr lang="en-IN" b="1" i="1" dirty="0"/>
              <a:t>finding this minimum distance</a:t>
            </a:r>
            <a:r>
              <a:rPr lang="en-IN" i="1" dirty="0"/>
              <a:t> include: </a:t>
            </a:r>
            <a:r>
              <a:rPr lang="en-IN" i="1" u="sng" dirty="0">
                <a:solidFill>
                  <a:srgbClr val="92D050"/>
                </a:solidFill>
              </a:rPr>
              <a:t>Kruskal’s</a:t>
            </a:r>
            <a:r>
              <a:rPr lang="en-IN" i="1" u="sng" dirty="0"/>
              <a:t> </a:t>
            </a:r>
            <a:r>
              <a:rPr lang="en-IN" i="1" dirty="0"/>
              <a:t>algorithm, </a:t>
            </a:r>
            <a:r>
              <a:rPr lang="en-IN" i="1" u="sng" dirty="0">
                <a:solidFill>
                  <a:srgbClr val="FFFF00"/>
                </a:solidFill>
              </a:rPr>
              <a:t>Prim’s</a:t>
            </a:r>
            <a:r>
              <a:rPr lang="en-IN" i="1" dirty="0"/>
              <a:t> algorithm</a:t>
            </a:r>
            <a:endParaRPr lang="en-IN" i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DE0D0-FF39-4263-AE71-FF53F786D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378" y="2786529"/>
            <a:ext cx="2298818" cy="234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0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F16F-4BBF-456A-8913-2DC388ED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55869"/>
            <a:ext cx="10364451" cy="1748575"/>
          </a:xfrm>
        </p:spPr>
        <p:txBody>
          <a:bodyPr>
            <a:normAutofit fontScale="90000"/>
          </a:bodyPr>
          <a:lstStyle/>
          <a:p>
            <a:r>
              <a:rPr lang="en-IN" sz="6000" i="1" u="sng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KRUSKAL ALGORITHM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BABCB-8953-442E-B128-49BEEC266C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3875" y="2620270"/>
            <a:ext cx="10363826" cy="3978922"/>
          </a:xfrm>
        </p:spPr>
        <p:txBody>
          <a:bodyPr>
            <a:normAutofit/>
          </a:bodyPr>
          <a:lstStyle/>
          <a:p>
            <a:r>
              <a:rPr lang="en-US" sz="2200" b="1" dirty="0"/>
              <a:t>Kruskal's algorithm</a:t>
            </a:r>
            <a:r>
              <a:rPr lang="en-US" sz="2200" dirty="0"/>
              <a:t> is a </a:t>
            </a:r>
            <a:r>
              <a:rPr lang="en-US" sz="2200" b="1" dirty="0"/>
              <a:t>minimum</a:t>
            </a:r>
            <a:r>
              <a:rPr lang="en-US" sz="2200" dirty="0"/>
              <a:t>-</a:t>
            </a:r>
            <a:r>
              <a:rPr lang="en-US" sz="2200" b="1" dirty="0"/>
              <a:t>spanning</a:t>
            </a:r>
            <a:r>
              <a:rPr lang="en-US" sz="2200" dirty="0"/>
              <a:t>-</a:t>
            </a:r>
            <a:r>
              <a:rPr lang="en-US" sz="2200" b="1" dirty="0"/>
              <a:t>tree algorithm</a:t>
            </a:r>
            <a:r>
              <a:rPr lang="en-US" sz="2200" dirty="0"/>
              <a:t> which finds an edge of the least possible weight that connects any two </a:t>
            </a:r>
            <a:r>
              <a:rPr lang="en-US" sz="2200" b="1" dirty="0"/>
              <a:t>trees</a:t>
            </a:r>
            <a:r>
              <a:rPr lang="en-US" sz="2200" dirty="0"/>
              <a:t> in the forest. It is a greedy </a:t>
            </a:r>
            <a:r>
              <a:rPr lang="en-US" sz="2200" b="1" dirty="0"/>
              <a:t>algorithm</a:t>
            </a:r>
            <a:r>
              <a:rPr lang="en-US" sz="2200" dirty="0"/>
              <a:t> in graph theory as it finds a </a:t>
            </a:r>
            <a:r>
              <a:rPr lang="en-US" sz="2200" b="1" dirty="0"/>
              <a:t>minimum spanning tree</a:t>
            </a:r>
            <a:r>
              <a:rPr lang="en-US" sz="2200" dirty="0"/>
              <a:t> for a connected weighted graph adding increasing cost arcs at each step.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75438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C7DE-3B51-4261-9138-593D88B6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90" y="-150920"/>
            <a:ext cx="10364451" cy="1596177"/>
          </a:xfrm>
        </p:spPr>
        <p:txBody>
          <a:bodyPr>
            <a:normAutofit/>
          </a:bodyPr>
          <a:lstStyle/>
          <a:p>
            <a:r>
              <a:rPr lang="en-IN" sz="40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KRUSKAL ALGORITHM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3A311-F1A3-42A9-B8E6-EC2A373B09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49093" y="758158"/>
            <a:ext cx="11020774" cy="6099842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Steps for finding MST using Kruskal's Algorithm: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F5683-1E16-425E-9BC7-56B7BD271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189" y="1269124"/>
            <a:ext cx="7439487" cy="556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8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C800E-84F7-4598-9490-A6BADB43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77" y="0"/>
            <a:ext cx="10364451" cy="1596177"/>
          </a:xfrm>
        </p:spPr>
        <p:txBody>
          <a:bodyPr>
            <a:normAutofit/>
          </a:bodyPr>
          <a:lstStyle/>
          <a:p>
            <a:r>
              <a:rPr lang="en-IN" sz="40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KRUSKAL ALGORITHM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8C690-669F-4FF8-A0E6-7EFAC8BA6C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602" y="1596177"/>
            <a:ext cx="10363826" cy="516860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4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ALGORITHM:-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MST- KRUSKAL (G, w)</a:t>
            </a:r>
          </a:p>
          <a:p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 A ← ∅</a:t>
            </a:r>
          </a:p>
          <a:p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2. for each vertex v ∈ V [G]</a:t>
            </a:r>
          </a:p>
          <a:p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 do MAKE - SET (v)</a:t>
            </a:r>
          </a:p>
          <a:p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4. sort the edges of E into non decreasing order by weight w</a:t>
            </a:r>
          </a:p>
          <a:p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5. for each edge (u, v) ∈ E, taken in non decreasing order by weight</a:t>
            </a:r>
          </a:p>
          <a:p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6. do if FIND-SET (μ) ≠ if FIND-SET (v)</a:t>
            </a:r>
          </a:p>
          <a:p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7. then A  ←  A ∪ {(u, v)}</a:t>
            </a:r>
          </a:p>
          <a:p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8. UNION (u, v)</a:t>
            </a:r>
          </a:p>
          <a:p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9. return A</a:t>
            </a:r>
            <a:endParaRPr lang="en-IN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765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0367-22A3-4258-AD4A-BF894A19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10" y="627395"/>
            <a:ext cx="10364451" cy="1565390"/>
          </a:xfrm>
        </p:spPr>
        <p:txBody>
          <a:bodyPr>
            <a:noAutofit/>
          </a:bodyPr>
          <a:lstStyle/>
          <a:p>
            <a:r>
              <a:rPr lang="en-IN" sz="540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 ALGORITHM</a:t>
            </a:r>
            <a:br>
              <a:rPr lang="en-IN" sz="540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5400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F3E46-5D3B-47D9-B0CE-40FC237F79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0610" y="741881"/>
            <a:ext cx="10363826" cy="5374237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The idea behind </a:t>
            </a:r>
            <a:r>
              <a:rPr lang="en-US" b="1" dirty="0"/>
              <a:t>Prim's algorithm</a:t>
            </a:r>
            <a:r>
              <a:rPr lang="en-US" dirty="0"/>
              <a:t> is simple, a </a:t>
            </a:r>
            <a:r>
              <a:rPr lang="en-US" b="1" dirty="0"/>
              <a:t>spanning tree</a:t>
            </a:r>
            <a:r>
              <a:rPr lang="en-US" dirty="0"/>
              <a:t> means all vertices must be connected. So the two disjoint subsets (discussed above) of vertices must be connected to make a </a:t>
            </a:r>
            <a:r>
              <a:rPr lang="en-US" b="1" dirty="0"/>
              <a:t>Spanning Tree</a:t>
            </a:r>
            <a:r>
              <a:rPr lang="en-US" dirty="0"/>
              <a:t>. And they must be connected with the </a:t>
            </a:r>
            <a:r>
              <a:rPr lang="en-US" b="1" dirty="0"/>
              <a:t>minimum</a:t>
            </a:r>
            <a:r>
              <a:rPr lang="en-US" dirty="0"/>
              <a:t> weight edge to make it a </a:t>
            </a:r>
            <a:r>
              <a:rPr lang="en-US" b="1" dirty="0"/>
              <a:t>Minimum Spanning Tree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7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3915-E1B7-4341-85D2-A606467F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66" y="130245"/>
            <a:ext cx="10364451" cy="1596177"/>
          </a:xfrm>
        </p:spPr>
        <p:txBody>
          <a:bodyPr>
            <a:normAutofit/>
          </a:bodyPr>
          <a:lstStyle/>
          <a:p>
            <a:r>
              <a:rPr lang="en-IN" sz="4000" i="1" dirty="0">
                <a:solidFill>
                  <a:srgbClr val="FF0000"/>
                </a:solidFill>
              </a:rPr>
              <a:t>PRIM ALGORITHM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8CE1-9C82-4CF8-B21D-63029FE4CF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9800" y="1026564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Steps for finding MST using PRIM's Algorithm: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61EF6-7EC9-4F50-A3B5-BA7E36169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41" y="1500326"/>
            <a:ext cx="7084380" cy="535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9983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141</TotalTime>
  <Words>608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Droplet</vt:lpstr>
      <vt:lpstr>MINIMUM SPANNING TREE</vt:lpstr>
      <vt:lpstr>MINIMUM SPANNING TREE</vt:lpstr>
      <vt:lpstr>MINIMUM SPANNING TREE</vt:lpstr>
      <vt:lpstr>MINIMUM SPANNING TREE</vt:lpstr>
      <vt:lpstr>KRUSKAL ALGORITHM   </vt:lpstr>
      <vt:lpstr>KRUSKAL ALGORITHM</vt:lpstr>
      <vt:lpstr>KRUSKAL ALGORITHM</vt:lpstr>
      <vt:lpstr>PRIM ALGORITHM </vt:lpstr>
      <vt:lpstr>PRIM ALGORITHM</vt:lpstr>
      <vt:lpstr>PRIM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HP</dc:creator>
  <cp:lastModifiedBy>HP</cp:lastModifiedBy>
  <cp:revision>10</cp:revision>
  <dcterms:created xsi:type="dcterms:W3CDTF">2020-04-27T11:16:11Z</dcterms:created>
  <dcterms:modified xsi:type="dcterms:W3CDTF">2020-04-27T13:38:10Z</dcterms:modified>
</cp:coreProperties>
</file>